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1"/>
  </p:notesMasterIdLst>
  <p:handoutMasterIdLst>
    <p:handoutMasterId r:id="rId12"/>
  </p:handoutMasterIdLst>
  <p:sldIdLst>
    <p:sldId id="442" r:id="rId2"/>
    <p:sldId id="570" r:id="rId3"/>
    <p:sldId id="584" r:id="rId4"/>
    <p:sldId id="773" r:id="rId5"/>
    <p:sldId id="816" r:id="rId6"/>
    <p:sldId id="853" r:id="rId7"/>
    <p:sldId id="855" r:id="rId8"/>
    <p:sldId id="805" r:id="rId9"/>
    <p:sldId id="890" r:id="rId10"/>
  </p:sldIdLst>
  <p:sldSz cx="9144000" cy="6858000" type="screen4x3"/>
  <p:notesSz cx="9309100" cy="6954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8C16B9-3531-4A29-A89F-7EB3AE3F46C0}">
          <p14:sldIdLst>
            <p14:sldId id="442"/>
            <p14:sldId id="570"/>
            <p14:sldId id="584"/>
            <p14:sldId id="773"/>
            <p14:sldId id="816"/>
            <p14:sldId id="853"/>
            <p14:sldId id="855"/>
            <p14:sldId id="805"/>
            <p14:sldId id="890"/>
          </p14:sldIdLst>
        </p14:section>
        <p14:section name="Untitled Section" id="{861ED477-1424-4627-B1A9-531F13C314C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in Duncan Baynes" initials="CD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00000"/>
    <a:srgbClr val="BCC5D8"/>
    <a:srgbClr val="1D3A74"/>
    <a:srgbClr val="4E4F4F"/>
    <a:srgbClr val="4D4D4D"/>
    <a:srgbClr val="4C4E4D"/>
    <a:srgbClr val="1F3367"/>
    <a:srgbClr val="A0A3A2"/>
    <a:srgbClr val="3DA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7" autoAdjust="0"/>
    <p:restoredTop sz="92185" autoAdjust="0"/>
  </p:normalViewPr>
  <p:slideViewPr>
    <p:cSldViewPr snapToGrid="0" snapToObjects="1">
      <p:cViewPr>
        <p:scale>
          <a:sx n="50" d="100"/>
          <a:sy n="50" d="100"/>
        </p:scale>
        <p:origin x="-1878" y="-474"/>
      </p:cViewPr>
      <p:guideLst>
        <p:guide orient="horz" pos="2160"/>
        <p:guide pos="2880"/>
      </p:guideLst>
    </p:cSldViewPr>
  </p:slideViewPr>
  <p:outlineViewPr>
    <p:cViewPr>
      <p:scale>
        <a:sx n="33" d="100"/>
        <a:sy n="33" d="100"/>
      </p:scale>
      <p:origin x="0" y="3370"/>
    </p:cViewPr>
  </p:outlineViewPr>
  <p:notesTextViewPr>
    <p:cViewPr>
      <p:scale>
        <a:sx n="100" d="100"/>
        <a:sy n="100" d="100"/>
      </p:scale>
      <p:origin x="0" y="0"/>
    </p:cViewPr>
  </p:notesTextViewPr>
  <p:sorterViewPr>
    <p:cViewPr>
      <p:scale>
        <a:sx n="160" d="100"/>
        <a:sy n="160" d="100"/>
      </p:scale>
      <p:origin x="0" y="113958"/>
    </p:cViewPr>
  </p:sorterViewPr>
  <p:notesViewPr>
    <p:cSldViewPr snapToGrid="0" snapToObjects="1">
      <p:cViewPr varScale="1">
        <p:scale>
          <a:sx n="112" d="100"/>
          <a:sy n="112" d="100"/>
        </p:scale>
        <p:origin x="-1692" y="-90"/>
      </p:cViewPr>
      <p:guideLst>
        <p:guide orient="horz" pos="2191"/>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00665" cy="347742"/>
          </a:xfrm>
          <a:prstGeom prst="rect">
            <a:avLst/>
          </a:prstGeom>
        </p:spPr>
        <p:txBody>
          <a:bodyPr vert="horz" lIns="92925" tIns="46463" rIns="92925" bIns="46463" rtlCol="0"/>
          <a:lstStyle>
            <a:lvl1pPr algn="l">
              <a:defRPr sz="1200"/>
            </a:lvl1pPr>
          </a:lstStyle>
          <a:p>
            <a:endParaRPr lang="en-US" dirty="0" smtClean="0"/>
          </a:p>
        </p:txBody>
      </p:sp>
      <p:sp>
        <p:nvSpPr>
          <p:cNvPr id="3" name="Date Placeholder 2"/>
          <p:cNvSpPr>
            <a:spLocks noGrp="1"/>
          </p:cNvSpPr>
          <p:nvPr>
            <p:ph type="dt" sz="quarter" idx="1"/>
          </p:nvPr>
        </p:nvSpPr>
        <p:spPr>
          <a:xfrm>
            <a:off x="5273003" y="0"/>
            <a:ext cx="4033943" cy="347742"/>
          </a:xfrm>
          <a:prstGeom prst="rect">
            <a:avLst/>
          </a:prstGeom>
        </p:spPr>
        <p:txBody>
          <a:bodyPr vert="horz" lIns="92925" tIns="46463" rIns="92925" bIns="46463" rtlCol="0"/>
          <a:lstStyle>
            <a:lvl1pPr algn="r">
              <a:defRPr sz="1200"/>
            </a:lvl1pPr>
          </a:lstStyle>
          <a:p>
            <a:endParaRPr lang="en-US" dirty="0"/>
          </a:p>
        </p:txBody>
      </p:sp>
      <p:sp>
        <p:nvSpPr>
          <p:cNvPr id="4" name="Footer Placeholder 3"/>
          <p:cNvSpPr>
            <a:spLocks noGrp="1"/>
          </p:cNvSpPr>
          <p:nvPr>
            <p:ph type="ftr" sz="quarter" idx="2"/>
          </p:nvPr>
        </p:nvSpPr>
        <p:spPr>
          <a:xfrm>
            <a:off x="0" y="6605889"/>
            <a:ext cx="4033943" cy="347742"/>
          </a:xfrm>
          <a:prstGeom prst="rect">
            <a:avLst/>
          </a:prstGeom>
        </p:spPr>
        <p:txBody>
          <a:bodyPr vert="horz" lIns="92925" tIns="46463" rIns="92925" bIns="464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3" y="6605889"/>
            <a:ext cx="4033943" cy="347742"/>
          </a:xfrm>
          <a:prstGeom prst="rect">
            <a:avLst/>
          </a:prstGeom>
        </p:spPr>
        <p:txBody>
          <a:bodyPr vert="horz" lIns="92925" tIns="46463" rIns="92925" bIns="46463" rtlCol="0" anchor="b"/>
          <a:lstStyle>
            <a:lvl1pPr algn="r">
              <a:defRPr sz="1200"/>
            </a:lvl1pPr>
          </a:lstStyle>
          <a:p>
            <a:fld id="{DD51A8BF-F647-4564-B1F7-E5ADF0B17ADA}" type="slidenum">
              <a:rPr lang="en-US" smtClean="0"/>
              <a:pPr/>
              <a:t>‹#›</a:t>
            </a:fld>
            <a:endParaRPr lang="en-US" dirty="0"/>
          </a:p>
        </p:txBody>
      </p:sp>
    </p:spTree>
    <p:extLst>
      <p:ext uri="{BB962C8B-B14F-4D97-AF65-F5344CB8AC3E}">
        <p14:creationId xmlns:p14="http://schemas.microsoft.com/office/powerpoint/2010/main" val="340030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47742"/>
          </a:xfrm>
          <a:prstGeom prst="rect">
            <a:avLst/>
          </a:prstGeom>
        </p:spPr>
        <p:txBody>
          <a:bodyPr vert="horz" lIns="92925" tIns="46463" rIns="92925" bIns="46463" rtlCol="0"/>
          <a:lstStyle>
            <a:lvl1pPr algn="l">
              <a:defRPr sz="1200">
                <a:latin typeface="Gill Sans"/>
              </a:defRPr>
            </a:lvl1pPr>
          </a:lstStyle>
          <a:p>
            <a:endParaRPr lang="en-US" dirty="0"/>
          </a:p>
        </p:txBody>
      </p:sp>
      <p:sp>
        <p:nvSpPr>
          <p:cNvPr id="3" name="Date Placeholder 2"/>
          <p:cNvSpPr>
            <a:spLocks noGrp="1"/>
          </p:cNvSpPr>
          <p:nvPr>
            <p:ph type="dt" idx="1"/>
          </p:nvPr>
        </p:nvSpPr>
        <p:spPr>
          <a:xfrm>
            <a:off x="5273003" y="0"/>
            <a:ext cx="4033943" cy="347742"/>
          </a:xfrm>
          <a:prstGeom prst="rect">
            <a:avLst/>
          </a:prstGeom>
        </p:spPr>
        <p:txBody>
          <a:bodyPr vert="horz" lIns="92925" tIns="46463" rIns="92925" bIns="46463" rtlCol="0"/>
          <a:lstStyle>
            <a:lvl1pPr algn="r">
              <a:defRPr sz="1200">
                <a:latin typeface="Gill Sans"/>
              </a:defRPr>
            </a:lvl1pPr>
          </a:lstStyle>
          <a:p>
            <a:fld id="{89B32B31-87FE-8A4E-9792-2C4C325A2FFA}" type="datetimeFigureOut">
              <a:rPr lang="en-US" smtClean="0"/>
              <a:pPr/>
              <a:t>6/30/2015</a:t>
            </a:fld>
            <a:endParaRPr lang="en-US" dirty="0"/>
          </a:p>
        </p:txBody>
      </p:sp>
      <p:sp>
        <p:nvSpPr>
          <p:cNvPr id="4" name="Slide Image Placeholder 3"/>
          <p:cNvSpPr>
            <a:spLocks noGrp="1" noRot="1" noChangeAspect="1"/>
          </p:cNvSpPr>
          <p:nvPr>
            <p:ph type="sldImg" idx="2"/>
          </p:nvPr>
        </p:nvSpPr>
        <p:spPr>
          <a:xfrm>
            <a:off x="2917825" y="522288"/>
            <a:ext cx="3475038" cy="2606675"/>
          </a:xfrm>
          <a:prstGeom prst="rect">
            <a:avLst/>
          </a:prstGeom>
          <a:noFill/>
          <a:ln w="12700">
            <a:solidFill>
              <a:prstClr val="black"/>
            </a:solidFill>
          </a:ln>
        </p:spPr>
        <p:txBody>
          <a:bodyPr vert="horz" lIns="92925" tIns="46463" rIns="92925" bIns="46463" rtlCol="0" anchor="ctr"/>
          <a:lstStyle/>
          <a:p>
            <a:endParaRPr lang="en-US" dirty="0"/>
          </a:p>
        </p:txBody>
      </p:sp>
      <p:sp>
        <p:nvSpPr>
          <p:cNvPr id="5" name="Notes Placeholder 4"/>
          <p:cNvSpPr>
            <a:spLocks noGrp="1"/>
          </p:cNvSpPr>
          <p:nvPr>
            <p:ph type="body" sz="quarter" idx="3"/>
          </p:nvPr>
        </p:nvSpPr>
        <p:spPr>
          <a:xfrm>
            <a:off x="930910" y="3303548"/>
            <a:ext cx="7447280" cy="3129677"/>
          </a:xfrm>
          <a:prstGeom prst="rect">
            <a:avLst/>
          </a:prstGeom>
        </p:spPr>
        <p:txBody>
          <a:bodyPr vert="horz" lIns="92925" tIns="46463" rIns="92925" bIns="4646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6605889"/>
            <a:ext cx="4033943" cy="347742"/>
          </a:xfrm>
          <a:prstGeom prst="rect">
            <a:avLst/>
          </a:prstGeom>
        </p:spPr>
        <p:txBody>
          <a:bodyPr vert="horz" lIns="92925" tIns="46463" rIns="92925" bIns="46463" rtlCol="0" anchor="b"/>
          <a:lstStyle>
            <a:lvl1pPr algn="l">
              <a:defRPr sz="1200">
                <a:latin typeface="Gill Sans"/>
              </a:defRPr>
            </a:lvl1pPr>
          </a:lstStyle>
          <a:p>
            <a:endParaRPr lang="en-US" dirty="0"/>
          </a:p>
        </p:txBody>
      </p:sp>
      <p:sp>
        <p:nvSpPr>
          <p:cNvPr id="7" name="Slide Number Placeholder 6"/>
          <p:cNvSpPr>
            <a:spLocks noGrp="1"/>
          </p:cNvSpPr>
          <p:nvPr>
            <p:ph type="sldNum" sz="quarter" idx="5"/>
          </p:nvPr>
        </p:nvSpPr>
        <p:spPr>
          <a:xfrm>
            <a:off x="5273003" y="6605889"/>
            <a:ext cx="4033943" cy="347742"/>
          </a:xfrm>
          <a:prstGeom prst="rect">
            <a:avLst/>
          </a:prstGeom>
        </p:spPr>
        <p:txBody>
          <a:bodyPr vert="horz" lIns="92925" tIns="46463" rIns="92925" bIns="46463" rtlCol="0" anchor="b"/>
          <a:lstStyle>
            <a:lvl1pPr algn="r">
              <a:defRPr sz="1200">
                <a:latin typeface="Gill Sans"/>
              </a:defRPr>
            </a:lvl1pPr>
          </a:lstStyle>
          <a:p>
            <a:fld id="{B93EFC99-EC88-7143-B504-A0907015A522}" type="slidenum">
              <a:rPr lang="en-US" smtClean="0"/>
              <a:pPr/>
              <a:t>‹#›</a:t>
            </a:fld>
            <a:endParaRPr lang="en-US" dirty="0"/>
          </a:p>
        </p:txBody>
      </p:sp>
    </p:spTree>
    <p:extLst>
      <p:ext uri="{BB962C8B-B14F-4D97-AF65-F5344CB8AC3E}">
        <p14:creationId xmlns:p14="http://schemas.microsoft.com/office/powerpoint/2010/main" val="2086814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ill Sans"/>
        <a:ea typeface="+mn-ea"/>
        <a:cs typeface="+mn-cs"/>
      </a:defRPr>
    </a:lvl1pPr>
    <a:lvl2pPr marL="457200" algn="l" defTabSz="457200" rtl="0" eaLnBrk="1" latinLnBrk="0" hangingPunct="1">
      <a:defRPr sz="1200" kern="1200">
        <a:solidFill>
          <a:schemeClr val="tx1"/>
        </a:solidFill>
        <a:latin typeface="Gill Sans"/>
        <a:ea typeface="+mn-ea"/>
        <a:cs typeface="+mn-cs"/>
      </a:defRPr>
    </a:lvl2pPr>
    <a:lvl3pPr marL="914400" algn="l" defTabSz="457200" rtl="0" eaLnBrk="1" latinLnBrk="0" hangingPunct="1">
      <a:defRPr sz="1200" kern="1200">
        <a:solidFill>
          <a:schemeClr val="tx1"/>
        </a:solidFill>
        <a:latin typeface="Gill Sans"/>
        <a:ea typeface="+mn-ea"/>
        <a:cs typeface="+mn-cs"/>
      </a:defRPr>
    </a:lvl3pPr>
    <a:lvl4pPr marL="1371600" algn="l" defTabSz="457200" rtl="0" eaLnBrk="1" latinLnBrk="0" hangingPunct="1">
      <a:defRPr sz="1200" kern="1200">
        <a:solidFill>
          <a:schemeClr val="tx1"/>
        </a:solidFill>
        <a:latin typeface="Gill Sans"/>
        <a:ea typeface="+mn-ea"/>
        <a:cs typeface="+mn-cs"/>
      </a:defRPr>
    </a:lvl4pPr>
    <a:lvl5pPr marL="1828800" algn="l" defTabSz="457200" rtl="0" eaLnBrk="1" latinLnBrk="0" hangingPunct="1">
      <a:defRPr sz="1200" kern="1200">
        <a:solidFill>
          <a:schemeClr val="tx1"/>
        </a:solidFill>
        <a:latin typeface="Gill San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inviting</a:t>
            </a:r>
            <a:r>
              <a:rPr lang="en-US" baseline="0" dirty="0" smtClean="0"/>
              <a:t> me to this meeting.  My name is Colin </a:t>
            </a:r>
            <a:r>
              <a:rPr lang="en-US" baseline="0" dirty="0" err="1" smtClean="0"/>
              <a:t>Baynes</a:t>
            </a:r>
            <a:r>
              <a:rPr lang="en-US" baseline="0" dirty="0" smtClean="0"/>
              <a:t>.  I am the Program Manager for the Connect Project, a randomized cluster controlled trial of the introduction of a paid, professionalized CHW cadre that implements an integrated MNCH work package in rural Tanzania.  It is great to be here to present the evaluation of the community health worker intervention which </a:t>
            </a:r>
            <a:r>
              <a:rPr lang="en-US" baseline="0" dirty="0" err="1" smtClean="0"/>
              <a:t>Ineke</a:t>
            </a:r>
            <a:r>
              <a:rPr lang="en-US" baseline="0" dirty="0" smtClean="0"/>
              <a:t> has just presented.  As </a:t>
            </a:r>
            <a:r>
              <a:rPr lang="en-US" baseline="0" dirty="0" err="1" smtClean="0"/>
              <a:t>Ineke</a:t>
            </a:r>
            <a:r>
              <a:rPr lang="en-US" baseline="0" dirty="0" smtClean="0"/>
              <a:t> has said, our project, called Connect, conducted a practically identical recruitment, selection, training and implementation process as the </a:t>
            </a:r>
            <a:r>
              <a:rPr lang="en-US" baseline="0" dirty="0" err="1" smtClean="0"/>
              <a:t>SolidarMed</a:t>
            </a:r>
            <a:r>
              <a:rPr lang="en-US" baseline="0" dirty="0" smtClean="0"/>
              <a:t> Project.  Therefore, during this presentation, I will highlight very briefly the intervention itself and move on to present pieces of the program evaluation.  I should also, acknowledge the Connect Team at the </a:t>
            </a:r>
            <a:r>
              <a:rPr lang="en-US" baseline="0" dirty="0" err="1" smtClean="0"/>
              <a:t>Ifakara</a:t>
            </a:r>
            <a:r>
              <a:rPr lang="en-US" baseline="0" dirty="0" smtClean="0"/>
              <a:t> Health Institute, Columbia University and the Tanzanian Training Center for International Health who partnered to conduct this project.</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1</a:t>
            </a:fld>
            <a:endParaRPr lang="en-US" dirty="0"/>
          </a:p>
        </p:txBody>
      </p:sp>
    </p:spTree>
    <p:extLst>
      <p:ext uri="{BB962C8B-B14F-4D97-AF65-F5344CB8AC3E}">
        <p14:creationId xmlns:p14="http://schemas.microsoft.com/office/powerpoint/2010/main" val="187573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of all, to acquaint you with the design of the research, the design prioritized first and foremost the need to assess the health and mortality impact of deploying a cadre of CHW.  For this, it draws on the </a:t>
            </a:r>
            <a:r>
              <a:rPr lang="en-US" baseline="0" dirty="0" err="1" smtClean="0"/>
              <a:t>Ifakara</a:t>
            </a:r>
            <a:r>
              <a:rPr lang="en-US" baseline="0" dirty="0" smtClean="0"/>
              <a:t> Health Institute’s health and demographic surveillance systems platform, which covers 50 intervention villages, where CHW have been posted since August 2011, and 51 comparison villages which have not been exposed to the intervention, to assess the mortality impact of CHW deployment.  Secondarily, the study aimed to assess the feasibility to sustain the effects or impact detected through the trial within local health system structures.  To this effect, the study has embedded longitudinal qualitative research and discrete operational studies to understand how the system has changes during the roll out of this program.  Altogether, this forms a randomized controlled experiment of the country’s vision of a national CHW program that contextualizes outcomes with feasibility and explanatory information with the end goal of guiding policy development for national primary health care strategy.</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2</a:t>
            </a:fld>
            <a:endParaRPr lang="en-US" dirty="0"/>
          </a:p>
        </p:txBody>
      </p:sp>
    </p:spTree>
    <p:extLst>
      <p:ext uri="{BB962C8B-B14F-4D97-AF65-F5344CB8AC3E}">
        <p14:creationId xmlns:p14="http://schemas.microsoft.com/office/powerpoint/2010/main" val="26365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a:t>
            </a:r>
            <a:r>
              <a:rPr lang="en-US" baseline="0" dirty="0" smtClean="0"/>
              <a:t> quickly, these are the study settings.  As you can see, the project is conducted in three rural districts situation in two different cultural and ecological settings of the country, </a:t>
            </a:r>
            <a:r>
              <a:rPr lang="en-US" baseline="0" dirty="0" err="1" smtClean="0"/>
              <a:t>Kilombero</a:t>
            </a:r>
            <a:r>
              <a:rPr lang="en-US" baseline="0" dirty="0" smtClean="0"/>
              <a:t> and </a:t>
            </a:r>
            <a:r>
              <a:rPr lang="en-US" baseline="0" dirty="0" err="1" smtClean="0"/>
              <a:t>Ulanga</a:t>
            </a:r>
            <a:r>
              <a:rPr lang="en-US" baseline="0" dirty="0" smtClean="0"/>
              <a:t> districts in </a:t>
            </a:r>
            <a:r>
              <a:rPr lang="en-US" baseline="0" dirty="0" err="1" smtClean="0"/>
              <a:t>Morogoro</a:t>
            </a:r>
            <a:r>
              <a:rPr lang="en-US" baseline="0" dirty="0" smtClean="0"/>
              <a:t> region in the interior, southwest of the country, and Rufiji district in </a:t>
            </a:r>
            <a:r>
              <a:rPr lang="en-US" baseline="0" dirty="0" err="1" smtClean="0"/>
              <a:t>Pwani</a:t>
            </a:r>
            <a:r>
              <a:rPr lang="en-US" baseline="0" dirty="0" smtClean="0"/>
              <a:t> region on the coast.</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3</a:t>
            </a:fld>
            <a:endParaRPr lang="en-US" dirty="0"/>
          </a:p>
        </p:txBody>
      </p:sp>
    </p:spTree>
    <p:extLst>
      <p:ext uri="{BB962C8B-B14F-4D97-AF65-F5344CB8AC3E}">
        <p14:creationId xmlns:p14="http://schemas.microsoft.com/office/powerpoint/2010/main" val="113506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quickly recap what </a:t>
            </a:r>
            <a:r>
              <a:rPr lang="en-US" dirty="0" err="1" smtClean="0"/>
              <a:t>Ineke</a:t>
            </a:r>
            <a:r>
              <a:rPr lang="en-US" baseline="0" dirty="0" smtClean="0"/>
              <a:t> just presented, the intervention comprised the holistic introduction of CHW into the local health system – recruitment and selection of CHW by way of enabling initiative of communities to develop job description and scopes of work for CHW, village government and community selection processes; a nine-month training program for CHW that was optimized for eligibility for the national scheme of service and adoption of the program by national government, and imparted on CHW competencies to perform an integrated maternal, newborn and child health service package, which includes case management for malaria, pneumonia and diarrhea for under-fives.  The intervention was managed by the district health systems, but this was backstopped by enabling activities of the project to ensure essential system supports to the CHW.</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4</a:t>
            </a:fld>
            <a:endParaRPr lang="en-US" dirty="0"/>
          </a:p>
        </p:txBody>
      </p:sp>
    </p:spTree>
    <p:extLst>
      <p:ext uri="{BB962C8B-B14F-4D97-AF65-F5344CB8AC3E}">
        <p14:creationId xmlns:p14="http://schemas.microsoft.com/office/powerpoint/2010/main" val="29202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represents</a:t>
            </a:r>
            <a:r>
              <a:rPr lang="en-US" baseline="0" dirty="0" smtClean="0"/>
              <a:t> the logic model which guided the design of the intervention and its evaluation.  The introduction of CHW is a systems intervention in the sense that it introduces strategic and organizational change in all aspects of the local health system, as represented by the six health system ‘building blocks’ which were proposed by the World Health Organization.  The introduction of CHW entails change in each of these respective areas, which, in turn, produces change in the output of the local health system.  We hypothesized that the improvements in health systems outputs – i.e. quality, availability and accessibility of services, and the efficiency/responsiveness of the health system, would incur improvements in the climate of demand for care, and, in turn, better health behavior that would lead to increased survival of mothers and children in the study area.</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5</a:t>
            </a:fld>
            <a:endParaRPr lang="en-US" dirty="0"/>
          </a:p>
        </p:txBody>
      </p:sp>
    </p:spTree>
    <p:extLst>
      <p:ext uri="{BB962C8B-B14F-4D97-AF65-F5344CB8AC3E}">
        <p14:creationId xmlns:p14="http://schemas.microsoft.com/office/powerpoint/2010/main" val="5365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reflects</a:t>
            </a:r>
            <a:r>
              <a:rPr lang="en-US" baseline="0" dirty="0" smtClean="0"/>
              <a:t> the service delivery package of the CHA, which was designed to address demands of strengthening both the community to health facility and life-cycle continuum of care.  CHA perform a combination of preventive and </a:t>
            </a:r>
            <a:r>
              <a:rPr lang="en-US" baseline="0" dirty="0" err="1" smtClean="0"/>
              <a:t>promotive</a:t>
            </a:r>
            <a:r>
              <a:rPr lang="en-US" baseline="0" dirty="0" smtClean="0"/>
              <a:t> services which focus on educating the community and facilitating timely referral to higher levels of the formal health system for key maternal, newborn and child health services, and key curative services for addressing the key causes of death for children under five years of age.  Altogether these address major causes of ill-health and the various stages of the pre-pregnancy to childhood life-course.</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6</a:t>
            </a:fld>
            <a:endParaRPr lang="en-US" dirty="0"/>
          </a:p>
        </p:txBody>
      </p:sp>
    </p:spTree>
    <p:extLst>
      <p:ext uri="{BB962C8B-B14F-4D97-AF65-F5344CB8AC3E}">
        <p14:creationId xmlns:p14="http://schemas.microsoft.com/office/powerpoint/2010/main" val="265018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this, I will move into discussion of some baseline and preliminary results of our evaluation.  It will follow the diagram I just described – presenting some of the key contextual findings from baseline – mainly looking at baseline health seeking patterns – that we believe highlight contextual influences on health care decision making, particularly for mothers and newborns; then moving onto results from different aspects of our process evaluation that examine the consequences and changes incurred by introducing CHW into communities and the actual productivity of the CHW workers while deployed.  We will provide findings from the costing analysis which has been conducted during implementation, and lastly look at preliminary findings on the mortality impact of the intervention.  It should be stated that these findings reflect preliminary, mid-line findings.  These are not definitive or final, so please do not take them at such.  If time permits, we will briefly highlight the process we are using to translate findings into policy development and drive public health system action that is based on actual evidence.</a:t>
            </a:r>
            <a:endParaRPr lang="en-US" dirty="0"/>
          </a:p>
        </p:txBody>
      </p:sp>
      <p:sp>
        <p:nvSpPr>
          <p:cNvPr id="4" name="Slide Number Placeholder 3"/>
          <p:cNvSpPr>
            <a:spLocks noGrp="1"/>
          </p:cNvSpPr>
          <p:nvPr>
            <p:ph type="sldNum" sz="quarter" idx="10"/>
          </p:nvPr>
        </p:nvSpPr>
        <p:spPr/>
        <p:txBody>
          <a:bodyPr/>
          <a:lstStyle/>
          <a:p>
            <a:fld id="{B93EFC99-EC88-7143-B504-A0907015A522}" type="slidenum">
              <a:rPr lang="en-US" smtClean="0"/>
              <a:pPr/>
              <a:t>7</a:t>
            </a:fld>
            <a:endParaRPr lang="en-US" dirty="0"/>
          </a:p>
        </p:txBody>
      </p:sp>
    </p:spTree>
    <p:extLst>
      <p:ext uri="{BB962C8B-B14F-4D97-AF65-F5344CB8AC3E}">
        <p14:creationId xmlns:p14="http://schemas.microsoft.com/office/powerpoint/2010/main" val="115145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2916238" y="522288"/>
            <a:ext cx="3476625" cy="2606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700" dirty="0">
                <a:ea typeface="+mn-ea"/>
                <a:cs typeface="+mn-cs"/>
              </a:rPr>
              <a:t>We ran a discrete time hazard model with cluster </a:t>
            </a:r>
            <a:r>
              <a:rPr lang="en-US" sz="1700" dirty="0" smtClean="0">
                <a:ea typeface="+mn-ea"/>
                <a:cs typeface="+mn-cs"/>
              </a:rPr>
              <a:t>adjustment.</a:t>
            </a:r>
            <a:endParaRPr lang="en-US" sz="1700" dirty="0">
              <a:ea typeface="+mn-ea"/>
              <a:cs typeface="+mn-cs"/>
            </a:endParaRPr>
          </a:p>
          <a:p>
            <a:pPr eaLnBrk="1" fontAlgn="auto" hangingPunct="1">
              <a:spcBef>
                <a:spcPts val="0"/>
              </a:spcBef>
              <a:spcAft>
                <a:spcPts val="0"/>
              </a:spcAft>
              <a:defRPr/>
            </a:pPr>
            <a:r>
              <a:rPr lang="en-US" sz="1700" dirty="0">
                <a:ea typeface="+mn-ea"/>
                <a:cs typeface="+mn-cs"/>
              </a:rPr>
              <a:t>Results showed:</a:t>
            </a:r>
          </a:p>
          <a:p>
            <a:pPr marL="247620" indent="-247620" eaLnBrk="1" fontAlgn="auto" hangingPunct="1">
              <a:spcBef>
                <a:spcPts val="0"/>
              </a:spcBef>
              <a:spcAft>
                <a:spcPts val="0"/>
              </a:spcAft>
              <a:buFontTx/>
              <a:buAutoNum type="arabicPeriod"/>
              <a:defRPr/>
            </a:pPr>
            <a:r>
              <a:rPr lang="en-US" sz="1700" dirty="0">
                <a:ea typeface="+mn-ea"/>
                <a:cs typeface="+mn-cs"/>
              </a:rPr>
              <a:t>a clear post-infant mortality rates (PIMR) effect of CHA. The PIMR at the midline were 19% lower in intervention as compared to comparison areas  (p=0.02). </a:t>
            </a:r>
          </a:p>
          <a:p>
            <a:pPr marL="247620" indent="-247620" eaLnBrk="1" fontAlgn="auto" hangingPunct="1">
              <a:spcBef>
                <a:spcPts val="0"/>
              </a:spcBef>
              <a:spcAft>
                <a:spcPts val="0"/>
              </a:spcAft>
              <a:buFontTx/>
              <a:buAutoNum type="arabicPeriod"/>
              <a:defRPr/>
            </a:pPr>
            <a:r>
              <a:rPr lang="en-US" sz="1700" dirty="0">
                <a:ea typeface="+mn-ea"/>
                <a:cs typeface="+mn-cs"/>
              </a:rPr>
              <a:t>A possible emerging effects among post-neonates (PNMR). The PNMR at the midline were only 6% lower in intervention as compared to comparison areas. </a:t>
            </a:r>
          </a:p>
          <a:p>
            <a:pPr marL="247620" indent="-247620" eaLnBrk="1" fontAlgn="auto" hangingPunct="1">
              <a:spcBef>
                <a:spcPts val="0"/>
              </a:spcBef>
              <a:spcAft>
                <a:spcPts val="0"/>
              </a:spcAft>
              <a:buFontTx/>
              <a:buAutoNum type="arabicPeriod"/>
              <a:defRPr/>
            </a:pPr>
            <a:r>
              <a:rPr lang="en-US" sz="1700" dirty="0">
                <a:ea typeface="+mn-ea"/>
                <a:cs typeface="+mn-cs"/>
              </a:rPr>
              <a:t>However, there is no CHA impact on the neonatal mortality rates (NMR) at all. The NMR at the midline were only 10% higher in intervention as compared to comparison areas. </a:t>
            </a:r>
          </a:p>
          <a:p>
            <a:pPr marL="247620" indent="-247620" eaLnBrk="1" fontAlgn="auto" hangingPunct="1">
              <a:spcBef>
                <a:spcPts val="0"/>
              </a:spcBef>
              <a:spcAft>
                <a:spcPts val="0"/>
              </a:spcAft>
              <a:buFontTx/>
              <a:buAutoNum type="arabicPeriod"/>
              <a:defRPr/>
            </a:pPr>
            <a:endParaRPr lang="en-US" sz="1700" dirty="0">
              <a:ea typeface="+mn-ea"/>
              <a:cs typeface="+mn-cs"/>
            </a:endParaRPr>
          </a:p>
          <a:p>
            <a:pPr marL="247620" indent="-247620" eaLnBrk="1" fontAlgn="auto" hangingPunct="1">
              <a:spcBef>
                <a:spcPts val="0"/>
              </a:spcBef>
              <a:spcAft>
                <a:spcPts val="0"/>
              </a:spcAft>
              <a:buFontTx/>
              <a:buAutoNum type="arabicPeriod"/>
              <a:defRPr/>
            </a:pPr>
            <a:r>
              <a:rPr lang="en-US" sz="1700" dirty="0">
                <a:ea typeface="+mn-ea"/>
                <a:cs typeface="+mn-cs"/>
                <a:sym typeface="Wingdings" pitchFamily="2" charset="2"/>
              </a:rPr>
              <a:t></a:t>
            </a:r>
            <a:r>
              <a:rPr lang="en-US" sz="1700" dirty="0">
                <a:ea typeface="+mn-ea"/>
                <a:cs typeface="+mn-cs"/>
              </a:rPr>
              <a:t> that will translate into an overall under-five effect. Even the differences were not significant (p=0.32), the U5MR at the midline were 6% lower in intervention as compared to comparison areas. </a:t>
            </a:r>
          </a:p>
          <a:p>
            <a:pPr eaLnBrk="1" fontAlgn="auto" hangingPunct="1">
              <a:spcBef>
                <a:spcPts val="0"/>
              </a:spcBef>
              <a:spcAft>
                <a:spcPts val="0"/>
              </a:spcAft>
              <a:defRPr/>
            </a:pPr>
            <a:endParaRPr lang="en-US" dirty="0" smtClean="0">
              <a:ea typeface="+mn-ea"/>
              <a:cs typeface="+mn-cs"/>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Arial" pitchFamily="34" charset="0"/>
                <a:ea typeface="ＭＳ Ｐゴシック" pitchFamily="34" charset="-128"/>
              </a:defRPr>
            </a:lvl1pPr>
            <a:lvl2pPr marL="742950" indent="-285750" defTabSz="990600" eaLnBrk="0" hangingPunct="0">
              <a:defRPr sz="2400">
                <a:solidFill>
                  <a:schemeClr val="tx1"/>
                </a:solidFill>
                <a:latin typeface="Arial" pitchFamily="34" charset="0"/>
                <a:ea typeface="ＭＳ Ｐゴシック" pitchFamily="34" charset="-128"/>
              </a:defRPr>
            </a:lvl2pPr>
            <a:lvl3pPr marL="1143000" indent="-228600" defTabSz="990600" eaLnBrk="0" hangingPunct="0">
              <a:defRPr sz="2400">
                <a:solidFill>
                  <a:schemeClr val="tx1"/>
                </a:solidFill>
                <a:latin typeface="Arial" pitchFamily="34" charset="0"/>
                <a:ea typeface="ＭＳ Ｐゴシック" pitchFamily="34" charset="-128"/>
              </a:defRPr>
            </a:lvl3pPr>
            <a:lvl4pPr marL="1600200" indent="-228600" defTabSz="990600" eaLnBrk="0" hangingPunct="0">
              <a:defRPr sz="2400">
                <a:solidFill>
                  <a:schemeClr val="tx1"/>
                </a:solidFill>
                <a:latin typeface="Arial" pitchFamily="34" charset="0"/>
                <a:ea typeface="ＭＳ Ｐゴシック" pitchFamily="34" charset="-128"/>
              </a:defRPr>
            </a:lvl4pPr>
            <a:lvl5pPr marL="2057400" indent="-228600" defTabSz="990600" eaLnBrk="0" hangingPunct="0">
              <a:defRPr sz="2400">
                <a:solidFill>
                  <a:schemeClr val="tx1"/>
                </a:solidFill>
                <a:latin typeface="Arial" pitchFamily="34" charset="0"/>
                <a:ea typeface="ＭＳ Ｐゴシック" pitchFamily="34" charset="-128"/>
              </a:defRPr>
            </a:lvl5pPr>
            <a:lvl6pPr marL="25146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90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3F74912-9B74-40AB-9C68-123084040EA4}" type="slidenum">
              <a:rPr lang="en-US" altLang="en-US" sz="1300"/>
              <a:pPr eaLnBrk="1" hangingPunct="1"/>
              <a:t>8</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66194353-E52C-E04D-94B1-0EC81E7C34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lvl1pPr>
              <a:defRPr>
                <a:solidFill>
                  <a:schemeClr val="accent2">
                    <a:lumMod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387DC34-714D-C845-80F5-A7E991C0BE9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0965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827076"/>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3148" y="391886"/>
            <a:ext cx="7919852" cy="827314"/>
          </a:xfrm>
          <a:prstGeom prst="rect">
            <a:avLst/>
          </a:prstGeo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66194353-E52C-E04D-94B1-0EC81E7C34D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66194353-E52C-E04D-94B1-0EC81E7C34D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3148" y="391886"/>
            <a:ext cx="7919852" cy="827314"/>
          </a:xfrm>
          <a:prstGeom prst="rect">
            <a:avLst/>
          </a:prstGeo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6194353-E52C-E04D-94B1-0EC81E7C34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6194353-E52C-E04D-94B1-0EC81E7C34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6194353-E52C-E04D-94B1-0EC81E7C34D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6194353-E52C-E04D-94B1-0EC81E7C34D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3148" y="391886"/>
            <a:ext cx="7919852" cy="827314"/>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194353-E52C-E04D-94B1-0EC81E7C34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6194353-E52C-E04D-94B1-0EC81E7C34D5}" type="slidenum">
              <a:rPr lang="en-US" smtClean="0"/>
              <a:pPr/>
              <a:t>‹#›</a:t>
            </a:fld>
            <a:endParaRPr lang="en-US" dirty="0"/>
          </a:p>
        </p:txBody>
      </p:sp>
      <p:sp>
        <p:nvSpPr>
          <p:cNvPr id="10" name="Slide Number Placeholder 5"/>
          <p:cNvSpPr txBox="1">
            <a:spLocks/>
          </p:cNvSpPr>
          <p:nvPr/>
        </p:nvSpPr>
        <p:spPr>
          <a:xfrm>
            <a:off x="76200" y="6019800"/>
            <a:ext cx="2133600" cy="365125"/>
          </a:xfrm>
          <a:prstGeom prst="rect">
            <a:avLst/>
          </a:prstGeom>
        </p:spPr>
        <p:txBody>
          <a:bodyPr anchor="ctr"/>
          <a:lstStyle>
            <a:defPPr>
              <a:defRPr lang="en-US"/>
            </a:defPPr>
            <a:lvl1pPr marL="0" algn="ctr" defTabSz="457200" rtl="0" eaLnBrk="1" latinLnBrk="0" hangingPunct="1">
              <a:defRPr sz="1000" kern="1200">
                <a:solidFill>
                  <a:srgbClr val="1F3367"/>
                </a:solidFill>
                <a:latin typeface="Gill Sans"/>
                <a:ea typeface="+mn-ea"/>
                <a:cs typeface="Gill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Slide Number Placeholder 5"/>
          <p:cNvSpPr txBox="1">
            <a:spLocks/>
          </p:cNvSpPr>
          <p:nvPr/>
        </p:nvSpPr>
        <p:spPr>
          <a:xfrm>
            <a:off x="76200" y="6065083"/>
            <a:ext cx="2133600" cy="365125"/>
          </a:xfrm>
          <a:prstGeom prst="rect">
            <a:avLst/>
          </a:prstGeom>
        </p:spPr>
        <p:txBody>
          <a:bodyPr anchor="ctr"/>
          <a:lstStyle>
            <a:defPPr>
              <a:defRPr lang="en-US"/>
            </a:defPPr>
            <a:lvl1pPr marL="0" algn="ctr" defTabSz="457200" rtl="0" eaLnBrk="1" latinLnBrk="0" hangingPunct="1">
              <a:defRPr sz="1000" kern="1200">
                <a:solidFill>
                  <a:srgbClr val="1F3367"/>
                </a:solidFill>
                <a:latin typeface="Gill Sans"/>
                <a:ea typeface="+mn-ea"/>
                <a:cs typeface="Gill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2600" y="5720940"/>
            <a:ext cx="2311400" cy="113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PowerPoint_Slide1.sldx"/><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package" Target="../embeddings/Microsoft_PowerPoint_Slide2.sldx"/><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0229" y="973514"/>
            <a:ext cx="7939314" cy="1569660"/>
          </a:xfrm>
          <a:prstGeom prst="rect">
            <a:avLst/>
          </a:prstGeom>
          <a:noFill/>
        </p:spPr>
        <p:txBody>
          <a:bodyPr wrap="square" rtlCol="0">
            <a:spAutoFit/>
          </a:bodyPr>
          <a:lstStyle/>
          <a:p>
            <a:pPr lvl="0" algn="ctr"/>
            <a:r>
              <a:rPr lang="en-US" altLang="en-US" sz="4800" b="1" dirty="0"/>
              <a:t>	</a:t>
            </a:r>
            <a:br>
              <a:rPr lang="en-US" altLang="en-US" sz="4800" b="1" dirty="0"/>
            </a:br>
            <a:endParaRPr lang="en-GB" altLang="en-US" sz="4800" b="1" dirty="0">
              <a:cs typeface="Arial" charset="0"/>
            </a:endParaRPr>
          </a:p>
        </p:txBody>
      </p:sp>
      <p:sp>
        <p:nvSpPr>
          <p:cNvPr id="6" name="TextBox 5"/>
          <p:cNvSpPr txBox="1"/>
          <p:nvPr/>
        </p:nvSpPr>
        <p:spPr>
          <a:xfrm>
            <a:off x="2471733" y="6057781"/>
            <a:ext cx="6550343" cy="523220"/>
          </a:xfrm>
          <a:prstGeom prst="rect">
            <a:avLst/>
          </a:prstGeom>
          <a:noFill/>
        </p:spPr>
        <p:txBody>
          <a:bodyPr wrap="square" rtlCol="0">
            <a:spAutoFit/>
          </a:bodyPr>
          <a:lstStyle/>
          <a:p>
            <a:pPr algn="ctr"/>
            <a:endParaRPr lang="en-US" altLang="en-US" sz="400" b="1" dirty="0" smtClean="0">
              <a:solidFill>
                <a:schemeClr val="bg2"/>
              </a:solidFill>
            </a:endParaRPr>
          </a:p>
          <a:p>
            <a:pPr algn="ctr"/>
            <a:endParaRPr lang="en-US" altLang="en-US" sz="600" b="1" dirty="0" smtClean="0">
              <a:solidFill>
                <a:schemeClr val="bg2"/>
              </a:solidFill>
            </a:endParaRPr>
          </a:p>
          <a:p>
            <a:pPr algn="ctr"/>
            <a:r>
              <a:rPr lang="en-US" altLang="en-US" b="1" dirty="0" smtClean="0">
                <a:solidFill>
                  <a:schemeClr val="bg2"/>
                </a:solidFill>
              </a:rPr>
              <a:t>GEHIP AHI Site Visit Meeting, June 23, 2015, Accra, Ghana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6" y="245643"/>
            <a:ext cx="4632960" cy="255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descr="IHI logo"/>
          <p:cNvPicPr>
            <a:picLocks noChangeAspect="1" noChangeArrowheads="1"/>
          </p:cNvPicPr>
          <p:nvPr/>
        </p:nvPicPr>
        <p:blipFill>
          <a:blip r:embed="rId5"/>
          <a:srcRect/>
          <a:stretch>
            <a:fillRect/>
          </a:stretch>
        </p:blipFill>
        <p:spPr bwMode="auto">
          <a:xfrm>
            <a:off x="5001622" y="4907504"/>
            <a:ext cx="4020457" cy="895276"/>
          </a:xfrm>
          <a:prstGeom prst="rect">
            <a:avLst/>
          </a:prstGeom>
          <a:noFill/>
          <a:ln w="9525">
            <a:noFill/>
            <a:miter lim="800000"/>
            <a:headEnd/>
            <a:tailEnd/>
          </a:ln>
        </p:spPr>
      </p:pic>
      <p:sp>
        <p:nvSpPr>
          <p:cNvPr id="8" name="Title 1"/>
          <p:cNvSpPr txBox="1">
            <a:spLocks/>
          </p:cNvSpPr>
          <p:nvPr/>
        </p:nvSpPr>
        <p:spPr>
          <a:xfrm>
            <a:off x="1451429" y="4020502"/>
            <a:ext cx="7039428" cy="9334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9" name="Rectangle 8"/>
          <p:cNvSpPr/>
          <p:nvPr/>
        </p:nvSpPr>
        <p:spPr>
          <a:xfrm>
            <a:off x="0" y="2191657"/>
            <a:ext cx="9144000" cy="3016210"/>
          </a:xfrm>
          <a:prstGeom prst="rect">
            <a:avLst/>
          </a:prstGeom>
        </p:spPr>
        <p:txBody>
          <a:bodyPr wrap="square">
            <a:spAutoFit/>
          </a:bodyPr>
          <a:lstStyle/>
          <a:p>
            <a:pPr algn="ctr"/>
            <a:endParaRPr lang="en-US" sz="2400" b="1" dirty="0" smtClean="0">
              <a:cs typeface="Aparajita" pitchFamily="34" charset="0"/>
            </a:endParaRPr>
          </a:p>
          <a:p>
            <a:pPr algn="ctr"/>
            <a:r>
              <a:rPr lang="en-US" sz="2400" b="1" dirty="0" smtClean="0">
                <a:cs typeface="Aparajita" pitchFamily="34" charset="0"/>
              </a:rPr>
              <a:t/>
            </a:r>
            <a:br>
              <a:rPr lang="en-US" sz="2400" b="1" dirty="0" smtClean="0">
                <a:cs typeface="Aparajita" pitchFamily="34" charset="0"/>
              </a:rPr>
            </a:br>
            <a:r>
              <a:rPr lang="en-US" sz="2400" b="1" dirty="0" smtClean="0">
                <a:solidFill>
                  <a:srgbClr val="006600"/>
                </a:solidFill>
                <a:cs typeface="Aparajita" pitchFamily="34" charset="0"/>
              </a:rPr>
              <a:t>Introducing Community Health Agents (CHAs) to accelerate achievement of MDGs 4 and 5 - </a:t>
            </a:r>
            <a:r>
              <a:rPr lang="en-US" sz="2400" b="1" dirty="0" smtClean="0">
                <a:solidFill>
                  <a:srgbClr val="006600"/>
                </a:solidFill>
              </a:rPr>
              <a:t>A Randomized Cluster Controlled Trial</a:t>
            </a:r>
          </a:p>
          <a:p>
            <a:pPr algn="ctr"/>
            <a:endParaRPr lang="en-US" sz="2400" b="1" dirty="0" smtClean="0">
              <a:solidFill>
                <a:srgbClr val="006600"/>
              </a:solidFill>
            </a:endParaRPr>
          </a:p>
          <a:p>
            <a:pPr algn="ctr"/>
            <a:r>
              <a:rPr lang="en-US" sz="2800" b="1" dirty="0" smtClean="0">
                <a:solidFill>
                  <a:srgbClr val="006600"/>
                </a:solidFill>
                <a:cs typeface="Aparajita" pitchFamily="34" charset="0"/>
              </a:rPr>
              <a:t/>
            </a:r>
            <a:br>
              <a:rPr lang="en-US" sz="2800" b="1" dirty="0" smtClean="0">
                <a:solidFill>
                  <a:srgbClr val="006600"/>
                </a:solidFill>
                <a:cs typeface="Aparajita" pitchFamily="34" charset="0"/>
              </a:rPr>
            </a:br>
            <a:endParaRPr lang="en-US" dirty="0"/>
          </a:p>
        </p:txBody>
      </p:sp>
      <p:graphicFrame>
        <p:nvGraphicFramePr>
          <p:cNvPr id="2" name="Object 4"/>
          <p:cNvGraphicFramePr>
            <a:graphicFrameLocks noChangeAspect="1"/>
          </p:cNvGraphicFramePr>
          <p:nvPr>
            <p:extLst>
              <p:ext uri="{D42A27DB-BD31-4B8C-83A1-F6EECF244321}">
                <p14:modId xmlns:p14="http://schemas.microsoft.com/office/powerpoint/2010/main" val="1295786884"/>
              </p:ext>
            </p:extLst>
          </p:nvPr>
        </p:nvGraphicFramePr>
        <p:xfrm>
          <a:off x="403679" y="245643"/>
          <a:ext cx="1047750" cy="990600"/>
        </p:xfrm>
        <a:graphic>
          <a:graphicData uri="http://schemas.openxmlformats.org/presentationml/2006/ole">
            <mc:AlternateContent xmlns:mc="http://schemas.openxmlformats.org/markup-compatibility/2006">
              <mc:Choice xmlns:v="urn:schemas-microsoft-com:vml" Requires="v">
                <p:oleObj spid="_x0000_s1154" name="Picture" r:id="rId6" imgW="1050036" imgH="992124" progId="Word.Picture.8">
                  <p:embed/>
                </p:oleObj>
              </mc:Choice>
              <mc:Fallback>
                <p:oleObj name="Picture" r:id="rId6" imgW="1050036" imgH="992124" progId="Word.Picture.8">
                  <p:embed/>
                  <p:pic>
                    <p:nvPicPr>
                      <p:cNvPr id="0"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679" y="245643"/>
                        <a:ext cx="10477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0" descr="Revised 2005 Mailman School Logo  MailCR_1C.gif"/>
          <p:cNvPicPr>
            <a:picLocks noChangeAspect="1" noChangeArrowheads="1"/>
          </p:cNvPicPr>
          <p:nvPr/>
        </p:nvPicPr>
        <p:blipFill>
          <a:blip r:embed="rId8"/>
          <a:srcRect/>
          <a:stretch>
            <a:fillRect/>
          </a:stretch>
        </p:blipFill>
        <p:spPr bwMode="auto">
          <a:xfrm>
            <a:off x="233754" y="5111413"/>
            <a:ext cx="3157145" cy="609600"/>
          </a:xfrm>
          <a:prstGeom prst="rect">
            <a:avLst/>
          </a:prstGeom>
          <a:noFill/>
          <a:ln w="9525">
            <a:noFill/>
            <a:miter lim="800000"/>
            <a:headEnd/>
            <a:tailEnd/>
          </a:ln>
        </p:spPr>
      </p:pic>
      <p:pic>
        <p:nvPicPr>
          <p:cNvPr id="12"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2414" y="245643"/>
            <a:ext cx="1105035" cy="95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descr="tz)"/>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169" y="4487227"/>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506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683"/>
            <a:ext cx="9144000" cy="698938"/>
          </a:xfrm>
        </p:spPr>
        <p:txBody>
          <a:bodyPr/>
          <a:lstStyle/>
          <a:p>
            <a:r>
              <a:rPr lang="en-US" sz="4000" b="1" dirty="0" smtClean="0">
                <a:solidFill>
                  <a:schemeClr val="tx1"/>
                </a:solidFill>
              </a:rPr>
              <a:t>Introduction</a:t>
            </a:r>
            <a:endParaRPr lang="en-US" sz="4000" b="1" dirty="0">
              <a:solidFill>
                <a:schemeClr val="tx1"/>
              </a:solidFill>
            </a:endParaRPr>
          </a:p>
        </p:txBody>
      </p:sp>
      <p:sp>
        <p:nvSpPr>
          <p:cNvPr id="3" name="Content Placeholder 2"/>
          <p:cNvSpPr>
            <a:spLocks noGrp="1"/>
          </p:cNvSpPr>
          <p:nvPr>
            <p:ph sz="quarter" idx="1"/>
          </p:nvPr>
        </p:nvSpPr>
        <p:spPr>
          <a:xfrm>
            <a:off x="-259308" y="1676399"/>
            <a:ext cx="5636526" cy="5181601"/>
          </a:xfrm>
        </p:spPr>
        <p:txBody>
          <a:bodyPr>
            <a:normAutofit fontScale="92500" lnSpcReduction="10000"/>
          </a:bodyPr>
          <a:lstStyle/>
          <a:p>
            <a:pPr marL="742950" lvl="2" indent="-342900">
              <a:buFont typeface="Arial" pitchFamily="34" charset="0"/>
              <a:buChar char="•"/>
              <a:defRPr/>
            </a:pPr>
            <a:r>
              <a:rPr lang="en-US" sz="2800" dirty="0" smtClean="0">
                <a:cs typeface="Aparajita" pitchFamily="34" charset="0"/>
              </a:rPr>
              <a:t>Responds to call for national CHW program (MOHSW, 2007, 2011).</a:t>
            </a:r>
          </a:p>
          <a:p>
            <a:pPr marL="742950" lvl="2" indent="-342900">
              <a:buFont typeface="Arial" pitchFamily="34" charset="0"/>
              <a:buChar char="•"/>
              <a:defRPr/>
            </a:pPr>
            <a:r>
              <a:rPr lang="en-US" sz="2800" dirty="0" smtClean="0">
                <a:cs typeface="Aparajita" pitchFamily="34" charset="0"/>
              </a:rPr>
              <a:t>Operationalizes a national model for introducing CHW into government system.</a:t>
            </a:r>
          </a:p>
          <a:p>
            <a:pPr marL="742950" lvl="2" indent="-342900">
              <a:buFont typeface="Arial" pitchFamily="34" charset="0"/>
              <a:buChar char="•"/>
              <a:defRPr/>
            </a:pPr>
            <a:r>
              <a:rPr lang="en-US" sz="2800" dirty="0" smtClean="0">
                <a:cs typeface="Aparajita" pitchFamily="34" charset="0"/>
              </a:rPr>
              <a:t>Designed to test the health impact of CHW in to the health system, and assess the feasibility of CHW introduction.</a:t>
            </a:r>
          </a:p>
          <a:p>
            <a:pPr marL="742950" lvl="2" indent="-342900">
              <a:buFont typeface="Arial" pitchFamily="34" charset="0"/>
              <a:buChar char="•"/>
              <a:defRPr/>
            </a:pPr>
            <a:r>
              <a:rPr lang="en-US" sz="2800" dirty="0" smtClean="0"/>
              <a:t>A randomized controlled </a:t>
            </a:r>
          </a:p>
          <a:p>
            <a:pPr marL="742950" lvl="2" indent="-342900">
              <a:buNone/>
              <a:defRPr/>
            </a:pPr>
            <a:r>
              <a:rPr lang="en-US" sz="2800" dirty="0" smtClean="0"/>
              <a:t>    experiment comprised of 50 treatment and 51  comparison villages in 3 districts.</a:t>
            </a:r>
          </a:p>
          <a:p>
            <a:endParaRPr lang="en-US" dirty="0"/>
          </a:p>
        </p:txBody>
      </p:sp>
      <p:pic>
        <p:nvPicPr>
          <p:cNvPr id="5" name="Picture 5"/>
          <p:cNvPicPr>
            <a:picLocks noGrp="1" noChangeAspect="1" noChangeArrowheads="1"/>
          </p:cNvPicPr>
          <p:nvPr>
            <p:ph sz="quarter" idx="2"/>
          </p:nvPr>
        </p:nvPicPr>
        <p:blipFill rotWithShape="1">
          <a:blip r:embed="rId3" cstate="print">
            <a:extLst/>
          </a:blip>
          <a:srcRect l="6034" r="8096"/>
          <a:stretch/>
        </p:blipFill>
        <p:spPr bwMode="auto">
          <a:xfrm rot="21161728">
            <a:off x="5626229" y="958849"/>
            <a:ext cx="2660518" cy="2225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descr="12IN_111209_0034.jpg"/>
          <p:cNvPicPr>
            <a:picLocks noChangeAspect="1"/>
          </p:cNvPicPr>
          <p:nvPr/>
        </p:nvPicPr>
        <p:blipFill>
          <a:blip r:embed="rId4"/>
          <a:stretch>
            <a:fillRect/>
          </a:stretch>
        </p:blipFill>
        <p:spPr>
          <a:xfrm rot="21212702">
            <a:off x="5952824" y="3308962"/>
            <a:ext cx="2660518" cy="21844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pic>
      <p:sp>
        <p:nvSpPr>
          <p:cNvPr id="4" name="Slide Number Placeholder 3"/>
          <p:cNvSpPr>
            <a:spLocks noGrp="1"/>
          </p:cNvSpPr>
          <p:nvPr>
            <p:ph type="sldNum" sz="quarter" idx="16"/>
          </p:nvPr>
        </p:nvSpPr>
        <p:spPr/>
        <p:txBody>
          <a:bodyPr>
            <a:normAutofit fontScale="85000" lnSpcReduction="20000"/>
          </a:bodyPr>
          <a:lstStyle/>
          <a:p>
            <a:fld id="{66194353-E52C-E04D-94B1-0EC81E7C34D5}"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90600"/>
          </a:xfrm>
        </p:spPr>
        <p:txBody>
          <a:bodyPr/>
          <a:lstStyle/>
          <a:p>
            <a:pPr eaLnBrk="1" hangingPunct="1"/>
            <a:r>
              <a:rPr lang="en-US" dirty="0" smtClean="0">
                <a:latin typeface="Arial" charset="0"/>
                <a:cs typeface="Aparajita" pitchFamily="34" charset="0"/>
              </a:rPr>
              <a:t>    </a:t>
            </a:r>
            <a:r>
              <a:rPr lang="en-US" sz="3600" b="1" dirty="0" smtClean="0">
                <a:solidFill>
                  <a:schemeClr val="tx1"/>
                </a:solidFill>
                <a:cs typeface="Aparajita" pitchFamily="34" charset="0"/>
              </a:rPr>
              <a:t>Connect Project Intervention Areas</a:t>
            </a:r>
            <a:endParaRPr lang="en-US" sz="3200" b="1" dirty="0" smtClean="0">
              <a:solidFill>
                <a:schemeClr val="tx1"/>
              </a:solidFill>
              <a:cs typeface="Aparajita" pitchFamily="34" charset="0"/>
            </a:endParaRPr>
          </a:p>
        </p:txBody>
      </p:sp>
      <p:sp>
        <p:nvSpPr>
          <p:cNvPr id="35" name="Slide Number Placeholder 5"/>
          <p:cNvSpPr>
            <a:spLocks noGrp="1"/>
          </p:cNvSpPr>
          <p:nvPr>
            <p:ph type="sldNum" sz="quarter" idx="12"/>
          </p:nvPr>
        </p:nvSpPr>
        <p:spPr/>
        <p:txBody>
          <a:bodyPr>
            <a:normAutofit fontScale="85000" lnSpcReduction="20000"/>
          </a:bodyPr>
          <a:lstStyle/>
          <a:p>
            <a:pPr>
              <a:defRPr/>
            </a:pPr>
            <a:fld id="{A2BAF836-A4F4-4CF9-ABBF-A7AD43DAE1AE}" type="slidenum">
              <a:rPr lang="de-CH"/>
              <a:pPr>
                <a:defRPr/>
              </a:pPr>
              <a:t>3</a:t>
            </a:fld>
            <a:endParaRPr lang="de-CH" dirty="0"/>
          </a:p>
        </p:txBody>
      </p:sp>
      <p:grpSp>
        <p:nvGrpSpPr>
          <p:cNvPr id="2" name="Group 6"/>
          <p:cNvGrpSpPr>
            <a:grpSpLocks/>
          </p:cNvGrpSpPr>
          <p:nvPr/>
        </p:nvGrpSpPr>
        <p:grpSpPr bwMode="auto">
          <a:xfrm>
            <a:off x="0" y="990600"/>
            <a:ext cx="8804275" cy="5638800"/>
            <a:chOff x="768" y="864"/>
            <a:chExt cx="4781" cy="3024"/>
          </a:xfrm>
        </p:grpSpPr>
        <p:grpSp>
          <p:nvGrpSpPr>
            <p:cNvPr id="3" name="Group 7"/>
            <p:cNvGrpSpPr>
              <a:grpSpLocks/>
            </p:cNvGrpSpPr>
            <p:nvPr/>
          </p:nvGrpSpPr>
          <p:grpSpPr bwMode="auto">
            <a:xfrm>
              <a:off x="768" y="864"/>
              <a:ext cx="4781" cy="3024"/>
              <a:chOff x="768" y="864"/>
              <a:chExt cx="4781" cy="3024"/>
            </a:xfrm>
          </p:grpSpPr>
          <p:pic>
            <p:nvPicPr>
              <p:cNvPr id="6155" name="Picture 8" descr="tz_map"/>
              <p:cNvPicPr>
                <a:picLocks noChangeAspect="1" noChangeArrowheads="1"/>
              </p:cNvPicPr>
              <p:nvPr/>
            </p:nvPicPr>
            <p:blipFill>
              <a:blip r:embed="rId3"/>
              <a:srcRect/>
              <a:stretch>
                <a:fillRect/>
              </a:stretch>
            </p:blipFill>
            <p:spPr bwMode="auto">
              <a:xfrm>
                <a:off x="768" y="864"/>
                <a:ext cx="3274" cy="3024"/>
              </a:xfrm>
              <a:prstGeom prst="rect">
                <a:avLst/>
              </a:prstGeom>
              <a:noFill/>
              <a:ln w="9525">
                <a:noFill/>
                <a:miter lim="800000"/>
                <a:headEnd/>
                <a:tailEnd/>
              </a:ln>
            </p:spPr>
          </p:pic>
          <p:grpSp>
            <p:nvGrpSpPr>
              <p:cNvPr id="4" name="Group 9"/>
              <p:cNvGrpSpPr>
                <a:grpSpLocks/>
              </p:cNvGrpSpPr>
              <p:nvPr/>
            </p:nvGrpSpPr>
            <p:grpSpPr bwMode="auto">
              <a:xfrm>
                <a:off x="930" y="864"/>
                <a:ext cx="4619" cy="2765"/>
                <a:chOff x="930" y="864"/>
                <a:chExt cx="4619" cy="2765"/>
              </a:xfrm>
            </p:grpSpPr>
            <p:sp>
              <p:nvSpPr>
                <p:cNvPr id="13324" name="Line 12"/>
                <p:cNvSpPr>
                  <a:spLocks noChangeShapeType="1"/>
                </p:cNvSpPr>
                <p:nvPr/>
              </p:nvSpPr>
              <p:spPr bwMode="auto">
                <a:xfrm flipV="1">
                  <a:off x="2854" y="864"/>
                  <a:ext cx="1569" cy="2370"/>
                </a:xfrm>
                <a:prstGeom prst="line">
                  <a:avLst/>
                </a:prstGeom>
                <a:noFill/>
                <a:ln w="38100">
                  <a:solidFill>
                    <a:srgbClr val="329E6B"/>
                  </a:solidFill>
                  <a:round/>
                  <a:headEnd/>
                  <a:tailEnd type="triangle" w="med" len="med"/>
                </a:ln>
              </p:spPr>
              <p:txBody>
                <a:bodyPr/>
                <a:lstStyle/>
                <a:p>
                  <a:pPr fontAlgn="auto">
                    <a:spcBef>
                      <a:spcPts val="0"/>
                    </a:spcBef>
                    <a:spcAft>
                      <a:spcPts val="0"/>
                    </a:spcAft>
                    <a:defRPr/>
                  </a:pPr>
                  <a:endParaRPr lang="en-US" dirty="0">
                    <a:ln w="76200">
                      <a:solidFill>
                        <a:schemeClr val="tx1"/>
                      </a:solidFill>
                    </a:ln>
                    <a:latin typeface="+mn-lt"/>
                    <a:cs typeface="+mn-cs"/>
                  </a:endParaRPr>
                </a:p>
              </p:txBody>
            </p:sp>
            <p:sp>
              <p:nvSpPr>
                <p:cNvPr id="6158" name="Text Box 13"/>
                <p:cNvSpPr txBox="1">
                  <a:spLocks noChangeArrowheads="1"/>
                </p:cNvSpPr>
                <p:nvPr/>
              </p:nvSpPr>
              <p:spPr bwMode="auto">
                <a:xfrm>
                  <a:off x="4377" y="1663"/>
                  <a:ext cx="1172" cy="157"/>
                </a:xfrm>
                <a:prstGeom prst="rect">
                  <a:avLst/>
                </a:prstGeom>
                <a:noFill/>
                <a:ln w="9525">
                  <a:noFill/>
                  <a:miter lim="800000"/>
                  <a:headEnd/>
                  <a:tailEnd/>
                </a:ln>
              </p:spPr>
              <p:txBody>
                <a:bodyPr>
                  <a:spAutoFit/>
                </a:bodyPr>
                <a:lstStyle/>
                <a:p>
                  <a:pPr>
                    <a:lnSpc>
                      <a:spcPct val="50000"/>
                    </a:lnSpc>
                    <a:spcBef>
                      <a:spcPct val="50000"/>
                    </a:spcBef>
                  </a:pPr>
                  <a:endParaRPr lang="en-US" b="1" dirty="0">
                    <a:latin typeface="Calibri" pitchFamily="34" charset="0"/>
                  </a:endParaRPr>
                </a:p>
              </p:txBody>
            </p:sp>
            <p:sp>
              <p:nvSpPr>
                <p:cNvPr id="6159" name="Text Box 16"/>
                <p:cNvSpPr txBox="1">
                  <a:spLocks noChangeArrowheads="1"/>
                </p:cNvSpPr>
                <p:nvPr/>
              </p:nvSpPr>
              <p:spPr bwMode="auto">
                <a:xfrm>
                  <a:off x="2517" y="2976"/>
                  <a:ext cx="499" cy="154"/>
                </a:xfrm>
                <a:prstGeom prst="rect">
                  <a:avLst/>
                </a:prstGeom>
                <a:noFill/>
                <a:ln w="9525" algn="ctr">
                  <a:noFill/>
                  <a:miter lim="800000"/>
                  <a:headEnd/>
                  <a:tailEnd/>
                </a:ln>
              </p:spPr>
              <p:txBody>
                <a:bodyPr>
                  <a:spAutoFit/>
                </a:bodyPr>
                <a:lstStyle/>
                <a:p>
                  <a:pPr>
                    <a:spcBef>
                      <a:spcPct val="50000"/>
                    </a:spcBef>
                  </a:pPr>
                  <a:r>
                    <a:rPr lang="en-US" sz="1000" b="1" dirty="0">
                      <a:solidFill>
                        <a:schemeClr val="folHlink"/>
                      </a:solidFill>
                      <a:latin typeface="Calibri" pitchFamily="34" charset="0"/>
                    </a:rPr>
                    <a:t> </a:t>
                  </a:r>
                </a:p>
              </p:txBody>
            </p:sp>
            <p:sp>
              <p:nvSpPr>
                <p:cNvPr id="6160" name="Text Box 19"/>
                <p:cNvSpPr txBox="1">
                  <a:spLocks noChangeArrowheads="1"/>
                </p:cNvSpPr>
                <p:nvPr/>
              </p:nvSpPr>
              <p:spPr bwMode="auto">
                <a:xfrm>
                  <a:off x="3152" y="3475"/>
                  <a:ext cx="499" cy="154"/>
                </a:xfrm>
                <a:prstGeom prst="rect">
                  <a:avLst/>
                </a:prstGeom>
                <a:noFill/>
                <a:ln w="9525" algn="ctr">
                  <a:noFill/>
                  <a:miter lim="800000"/>
                  <a:headEnd/>
                  <a:tailEnd/>
                </a:ln>
              </p:spPr>
              <p:txBody>
                <a:bodyPr>
                  <a:spAutoFit/>
                </a:bodyPr>
                <a:lstStyle/>
                <a:p>
                  <a:pPr>
                    <a:spcBef>
                      <a:spcPct val="50000"/>
                    </a:spcBef>
                  </a:pPr>
                  <a:endParaRPr lang="en-US" sz="1000" b="1" dirty="0">
                    <a:solidFill>
                      <a:schemeClr val="folHlink"/>
                    </a:solidFill>
                    <a:latin typeface="Calibri" pitchFamily="34" charset="0"/>
                  </a:endParaRPr>
                </a:p>
              </p:txBody>
            </p:sp>
            <p:sp>
              <p:nvSpPr>
                <p:cNvPr id="6161" name="Text Box 22"/>
                <p:cNvSpPr txBox="1">
                  <a:spLocks noChangeArrowheads="1"/>
                </p:cNvSpPr>
                <p:nvPr/>
              </p:nvSpPr>
              <p:spPr bwMode="auto">
                <a:xfrm>
                  <a:off x="3153" y="2302"/>
                  <a:ext cx="499" cy="154"/>
                </a:xfrm>
                <a:prstGeom prst="rect">
                  <a:avLst/>
                </a:prstGeom>
                <a:noFill/>
                <a:ln w="9525" algn="ctr">
                  <a:noFill/>
                  <a:miter lim="800000"/>
                  <a:headEnd/>
                  <a:tailEnd/>
                </a:ln>
              </p:spPr>
              <p:txBody>
                <a:bodyPr>
                  <a:spAutoFit/>
                </a:bodyPr>
                <a:lstStyle/>
                <a:p>
                  <a:pPr>
                    <a:spcBef>
                      <a:spcPct val="50000"/>
                    </a:spcBef>
                  </a:pPr>
                  <a:endParaRPr lang="en-US" sz="1000" b="1" dirty="0">
                    <a:solidFill>
                      <a:schemeClr val="folHlink"/>
                    </a:solidFill>
                    <a:latin typeface="Calibri" pitchFamily="34" charset="0"/>
                  </a:endParaRPr>
                </a:p>
              </p:txBody>
            </p:sp>
            <p:sp>
              <p:nvSpPr>
                <p:cNvPr id="6162" name="Text Box 25"/>
                <p:cNvSpPr txBox="1">
                  <a:spLocks noChangeArrowheads="1"/>
                </p:cNvSpPr>
                <p:nvPr/>
              </p:nvSpPr>
              <p:spPr bwMode="auto">
                <a:xfrm rot="1108197">
                  <a:off x="3222" y="2533"/>
                  <a:ext cx="499" cy="154"/>
                </a:xfrm>
                <a:prstGeom prst="rect">
                  <a:avLst/>
                </a:prstGeom>
                <a:noFill/>
                <a:ln w="9525" algn="ctr">
                  <a:noFill/>
                  <a:miter lim="800000"/>
                  <a:headEnd/>
                  <a:tailEnd/>
                </a:ln>
              </p:spPr>
              <p:txBody>
                <a:bodyPr>
                  <a:spAutoFit/>
                </a:bodyPr>
                <a:lstStyle/>
                <a:p>
                  <a:pPr>
                    <a:spcBef>
                      <a:spcPct val="50000"/>
                    </a:spcBef>
                  </a:pPr>
                  <a:endParaRPr lang="en-US" sz="1000" b="1" dirty="0">
                    <a:solidFill>
                      <a:schemeClr val="folHlink"/>
                    </a:solidFill>
                    <a:latin typeface="Calibri" pitchFamily="34" charset="0"/>
                  </a:endParaRPr>
                </a:p>
              </p:txBody>
            </p:sp>
            <p:sp>
              <p:nvSpPr>
                <p:cNvPr id="6163" name="Text Box 28"/>
                <p:cNvSpPr txBox="1">
                  <a:spLocks noChangeArrowheads="1"/>
                </p:cNvSpPr>
                <p:nvPr/>
              </p:nvSpPr>
              <p:spPr bwMode="auto">
                <a:xfrm>
                  <a:off x="930" y="1888"/>
                  <a:ext cx="499" cy="154"/>
                </a:xfrm>
                <a:prstGeom prst="rect">
                  <a:avLst/>
                </a:prstGeom>
                <a:noFill/>
                <a:ln w="9525" algn="ctr">
                  <a:noFill/>
                  <a:miter lim="800000"/>
                  <a:headEnd/>
                  <a:tailEnd/>
                </a:ln>
              </p:spPr>
              <p:txBody>
                <a:bodyPr>
                  <a:spAutoFit/>
                </a:bodyPr>
                <a:lstStyle/>
                <a:p>
                  <a:pPr>
                    <a:spcBef>
                      <a:spcPct val="50000"/>
                    </a:spcBef>
                  </a:pPr>
                  <a:endParaRPr lang="en-US" sz="1000" b="1" dirty="0">
                    <a:solidFill>
                      <a:schemeClr val="folHlink"/>
                    </a:solidFill>
                    <a:latin typeface="Calibri" pitchFamily="34" charset="0"/>
                  </a:endParaRPr>
                </a:p>
              </p:txBody>
            </p:sp>
          </p:grpSp>
        </p:grpSp>
        <p:sp>
          <p:nvSpPr>
            <p:cNvPr id="13321" name="Line 34"/>
            <p:cNvSpPr>
              <a:spLocks noChangeShapeType="1"/>
            </p:cNvSpPr>
            <p:nvPr/>
          </p:nvSpPr>
          <p:spPr bwMode="auto">
            <a:xfrm flipV="1">
              <a:off x="3529" y="1429"/>
              <a:ext cx="894" cy="1440"/>
            </a:xfrm>
            <a:prstGeom prst="line">
              <a:avLst/>
            </a:prstGeom>
            <a:noFill/>
            <a:ln w="38100">
              <a:solidFill>
                <a:schemeClr val="tx2"/>
              </a:solidFill>
              <a:round/>
              <a:headEnd/>
              <a:tailEnd type="triangle" w="med" len="med"/>
            </a:ln>
          </p:spPr>
          <p:txBody>
            <a:bodyPr/>
            <a:lstStyle/>
            <a:p>
              <a:pPr fontAlgn="auto">
                <a:spcBef>
                  <a:spcPts val="0"/>
                </a:spcBef>
                <a:spcAft>
                  <a:spcPts val="0"/>
                </a:spcAft>
                <a:defRPr/>
              </a:pPr>
              <a:endParaRPr lang="en-US" dirty="0">
                <a:ln w="76200">
                  <a:solidFill>
                    <a:schemeClr val="tx1"/>
                  </a:solidFill>
                </a:ln>
                <a:latin typeface="+mn-lt"/>
                <a:cs typeface="+mn-cs"/>
              </a:endParaRPr>
            </a:p>
          </p:txBody>
        </p:sp>
      </p:grpSp>
      <p:sp>
        <p:nvSpPr>
          <p:cNvPr id="36" name="Rectangle 35"/>
          <p:cNvSpPr/>
          <p:nvPr/>
        </p:nvSpPr>
        <p:spPr>
          <a:xfrm>
            <a:off x="6629400" y="838200"/>
            <a:ext cx="1905000" cy="914400"/>
          </a:xfrm>
          <a:prstGeom prst="rect">
            <a:avLst/>
          </a:prstGeom>
          <a:solidFill>
            <a:srgbClr val="329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FF00"/>
                </a:solidFill>
              </a:rPr>
              <a:t>Kilombero</a:t>
            </a:r>
            <a:r>
              <a:rPr lang="en-US" b="1" dirty="0">
                <a:solidFill>
                  <a:srgbClr val="FFFF00"/>
                </a:solidFill>
              </a:rPr>
              <a:t> and </a:t>
            </a:r>
            <a:r>
              <a:rPr lang="en-US" b="1" i="1" dirty="0">
                <a:solidFill>
                  <a:srgbClr val="FFFF00"/>
                </a:solidFill>
              </a:rPr>
              <a:t>Ulanga</a:t>
            </a:r>
            <a:r>
              <a:rPr lang="en-US" b="1" dirty="0">
                <a:solidFill>
                  <a:srgbClr val="FFFF00"/>
                </a:solidFill>
              </a:rPr>
              <a:t> districts in Morogoro region</a:t>
            </a:r>
          </a:p>
        </p:txBody>
      </p:sp>
      <p:sp>
        <p:nvSpPr>
          <p:cNvPr id="37" name="Rectangle 36"/>
          <p:cNvSpPr/>
          <p:nvPr/>
        </p:nvSpPr>
        <p:spPr>
          <a:xfrm>
            <a:off x="6629400" y="1828800"/>
            <a:ext cx="1903413" cy="838200"/>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smtClean="0">
                <a:solidFill>
                  <a:srgbClr val="FFFF00"/>
                </a:solidFill>
              </a:rPr>
              <a:t>Rufiji</a:t>
            </a:r>
            <a:r>
              <a:rPr lang="en-US" b="1" dirty="0" smtClean="0">
                <a:solidFill>
                  <a:srgbClr val="FFFF00"/>
                </a:solidFill>
              </a:rPr>
              <a:t> district in </a:t>
            </a:r>
            <a:r>
              <a:rPr lang="en-US" b="1" dirty="0">
                <a:solidFill>
                  <a:srgbClr val="FFFF00"/>
                </a:solidFill>
              </a:rPr>
              <a:t>Pwani region</a:t>
            </a:r>
          </a:p>
        </p:txBody>
      </p:sp>
      <p:sp>
        <p:nvSpPr>
          <p:cNvPr id="3079" name="TextBox 19"/>
          <p:cNvSpPr txBox="1">
            <a:spLocks noChangeArrowheads="1"/>
          </p:cNvSpPr>
          <p:nvPr/>
        </p:nvSpPr>
        <p:spPr bwMode="auto">
          <a:xfrm>
            <a:off x="6172200" y="3187196"/>
            <a:ext cx="2971800" cy="2739211"/>
          </a:xfrm>
          <a:prstGeom prst="rect">
            <a:avLst/>
          </a:prstGeom>
          <a:noFill/>
          <a:ln w="9525">
            <a:noFill/>
            <a:miter lim="800000"/>
            <a:headEnd/>
            <a:tailEnd/>
          </a:ln>
        </p:spPr>
        <p:txBody>
          <a:bodyPr wrap="square">
            <a:spAutoFit/>
          </a:bodyPr>
          <a:lstStyle/>
          <a:p>
            <a:pPr>
              <a:defRPr/>
            </a:pPr>
            <a:r>
              <a:rPr lang="en-US" sz="1400" b="1" dirty="0">
                <a:latin typeface="Calibri" pitchFamily="34" charset="0"/>
                <a:cs typeface="Arial" pitchFamily="34" charset="0"/>
              </a:rPr>
              <a:t>Collaborating Partners:</a:t>
            </a:r>
          </a:p>
          <a:p>
            <a:pPr marL="174625" indent="-174625">
              <a:buFont typeface="Arial" pitchFamily="34" charset="0"/>
              <a:buChar char="•"/>
              <a:defRPr/>
            </a:pPr>
            <a:r>
              <a:rPr lang="en-US" sz="1400" dirty="0">
                <a:latin typeface="Calibri" pitchFamily="34" charset="0"/>
                <a:cs typeface="Arial" pitchFamily="34" charset="0"/>
              </a:rPr>
              <a:t>Ifakara Health Institute (Tanzania)</a:t>
            </a:r>
          </a:p>
          <a:p>
            <a:pPr marL="174625" indent="-174625">
              <a:buFont typeface="Arial" pitchFamily="34" charset="0"/>
              <a:buChar char="•"/>
              <a:defRPr/>
            </a:pPr>
            <a:r>
              <a:rPr lang="en-US" sz="1400" dirty="0">
                <a:latin typeface="Calibri" pitchFamily="34" charset="0"/>
                <a:cs typeface="Arial" pitchFamily="34" charset="0"/>
              </a:rPr>
              <a:t>Columbia University (USA) </a:t>
            </a:r>
          </a:p>
          <a:p>
            <a:pPr marL="174625" indent="-174625">
              <a:buFont typeface="Arial" pitchFamily="34" charset="0"/>
              <a:buChar char="•"/>
              <a:defRPr/>
            </a:pPr>
            <a:r>
              <a:rPr lang="en-US" sz="1400" dirty="0">
                <a:latin typeface="Calibri" pitchFamily="34" charset="0"/>
                <a:cs typeface="Arial" pitchFamily="34" charset="0"/>
              </a:rPr>
              <a:t>Tanzania Training Center for International Health  (Tanzania)</a:t>
            </a:r>
          </a:p>
          <a:p>
            <a:pPr marL="174625" indent="-174625">
              <a:buFont typeface="Arial" pitchFamily="34" charset="0"/>
              <a:buChar char="•"/>
              <a:defRPr/>
            </a:pPr>
            <a:r>
              <a:rPr lang="en-US" sz="1400" dirty="0">
                <a:latin typeface="Calibri" pitchFamily="34" charset="0"/>
                <a:cs typeface="Arial" pitchFamily="34" charset="0"/>
              </a:rPr>
              <a:t>MoHSW (Tanzania</a:t>
            </a:r>
            <a:r>
              <a:rPr lang="en-US" sz="1400" b="1" dirty="0">
                <a:latin typeface="Calibri" pitchFamily="34" charset="0"/>
                <a:cs typeface="Arial" pitchFamily="34" charset="0"/>
              </a:rPr>
              <a:t>)</a:t>
            </a:r>
          </a:p>
          <a:p>
            <a:pPr>
              <a:defRPr/>
            </a:pPr>
            <a:endParaRPr lang="en-US" sz="1400" b="1" dirty="0">
              <a:latin typeface="Calibri" pitchFamily="34" charset="0"/>
              <a:cs typeface="Arial" pitchFamily="34" charset="0"/>
            </a:endParaRPr>
          </a:p>
          <a:p>
            <a:pPr>
              <a:defRPr/>
            </a:pPr>
            <a:r>
              <a:rPr lang="en-US" sz="1400" b="1" dirty="0">
                <a:latin typeface="Calibri" pitchFamily="34" charset="0"/>
                <a:cs typeface="Arial" pitchFamily="34" charset="0"/>
              </a:rPr>
              <a:t>Project is funded by: </a:t>
            </a:r>
          </a:p>
          <a:p>
            <a:pPr marL="174625" indent="-174625">
              <a:buFont typeface="Arial" pitchFamily="34" charset="0"/>
              <a:buChar char="•"/>
              <a:defRPr/>
            </a:pPr>
            <a:r>
              <a:rPr lang="en-US" sz="1400" dirty="0">
                <a:latin typeface="Calibri" pitchFamily="34" charset="0"/>
                <a:cs typeface="Arial" pitchFamily="34" charset="0"/>
              </a:rPr>
              <a:t>Doris Duke Charitable Foundation (USA) </a:t>
            </a:r>
          </a:p>
          <a:p>
            <a:pPr marL="174625" indent="-174625">
              <a:buFont typeface="Arial" pitchFamily="34" charset="0"/>
              <a:buChar char="•"/>
              <a:defRPr/>
            </a:pPr>
            <a:r>
              <a:rPr lang="en-US" sz="1400" dirty="0">
                <a:latin typeface="Calibri" pitchFamily="34" charset="0"/>
                <a:cs typeface="Arial" pitchFamily="34" charset="0"/>
              </a:rPr>
              <a:t>Comic Relief (UK)</a:t>
            </a:r>
            <a:endParaRPr lang="en-US" sz="1600" dirty="0">
              <a:latin typeface="Calibri" pitchFamily="34" charset="0"/>
              <a:cs typeface="Arial" pitchFamily="34" charset="0"/>
            </a:endParaRPr>
          </a:p>
          <a:p>
            <a:pPr>
              <a:defRPr/>
            </a:pPr>
            <a:endParaRPr lang="en-US" b="1" dirty="0">
              <a:latin typeface="Calibri" pitchFamily="34" charset="0"/>
              <a:cs typeface="Arial" pitchFamily="34" charset="0"/>
            </a:endParaRPr>
          </a:p>
        </p:txBody>
      </p:sp>
      <p:sp>
        <p:nvSpPr>
          <p:cNvPr id="21" name="Footer Placeholder 10"/>
          <p:cNvSpPr txBox="1">
            <a:spLocks/>
          </p:cNvSpPr>
          <p:nvPr/>
        </p:nvSpPr>
        <p:spPr>
          <a:xfrm>
            <a:off x="3124200" y="6492875"/>
            <a:ext cx="2895600" cy="365125"/>
          </a:xfrm>
          <a:prstGeom prst="rect">
            <a:avLst/>
          </a:prstGeom>
        </p:spPr>
        <p:txBody>
          <a:bodyPr anchor="ctr"/>
          <a:lstStyle/>
          <a:p>
            <a:pPr algn="ctr" fontAlgn="auto">
              <a:spcBef>
                <a:spcPts val="0"/>
              </a:spcBef>
              <a:spcAft>
                <a:spcPts val="0"/>
              </a:spcAft>
              <a:defRPr/>
            </a:pPr>
            <a:endParaRPr lang="en-US"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387DC34-714D-C845-80F5-A7E991C0BE98}" type="slidenum">
              <a:rPr lang="en-US" smtClean="0"/>
              <a:pPr/>
              <a:t>4</a:t>
            </a:fld>
            <a:endParaRPr lang="en-US"/>
          </a:p>
        </p:txBody>
      </p:sp>
      <p:sp>
        <p:nvSpPr>
          <p:cNvPr id="4" name="Content Placeholder 3"/>
          <p:cNvSpPr>
            <a:spLocks noGrp="1"/>
          </p:cNvSpPr>
          <p:nvPr>
            <p:ph sz="quarter" idx="1"/>
          </p:nvPr>
        </p:nvSpPr>
        <p:spPr>
          <a:xfrm>
            <a:off x="249620" y="1734207"/>
            <a:ext cx="5277508" cy="4737538"/>
          </a:xfrm>
        </p:spPr>
        <p:txBody>
          <a:bodyPr>
            <a:normAutofit fontScale="77500" lnSpcReduction="20000"/>
          </a:bodyPr>
          <a:lstStyle/>
          <a:p>
            <a:r>
              <a:rPr lang="en-US" dirty="0" smtClean="0"/>
              <a:t>Recruitment of CHA – collaboration between local government and communities, selection by communities.</a:t>
            </a:r>
          </a:p>
          <a:p>
            <a:r>
              <a:rPr lang="en-US" dirty="0" smtClean="0"/>
              <a:t>Training program, nine-months, emphasizes integrated, community primary health care;</a:t>
            </a:r>
          </a:p>
          <a:p>
            <a:pPr lvl="1"/>
            <a:r>
              <a:rPr lang="en-US" dirty="0" smtClean="0"/>
              <a:t>Focused on MNCH, including IMCI and </a:t>
            </a:r>
            <a:r>
              <a:rPr lang="en-US" dirty="0" err="1" smtClean="0"/>
              <a:t>iCCM</a:t>
            </a:r>
            <a:r>
              <a:rPr lang="en-US" dirty="0" smtClean="0"/>
              <a:t>, </a:t>
            </a:r>
          </a:p>
          <a:p>
            <a:pPr lvl="1"/>
            <a:r>
              <a:rPr lang="en-US" dirty="0"/>
              <a:t>O</a:t>
            </a:r>
            <a:r>
              <a:rPr lang="en-US" dirty="0" smtClean="0"/>
              <a:t>ptimized for eligibility for government scheme of services.</a:t>
            </a:r>
          </a:p>
          <a:p>
            <a:r>
              <a:rPr lang="en-US" dirty="0" smtClean="0"/>
              <a:t>Deployment and management of CHA cadre by the local health system.</a:t>
            </a:r>
          </a:p>
          <a:p>
            <a:pPr lvl="1"/>
            <a:r>
              <a:rPr lang="en-US" dirty="0" smtClean="0"/>
              <a:t>CHW employed and paid by local government authorities.</a:t>
            </a:r>
          </a:p>
          <a:p>
            <a:pPr lvl="1"/>
            <a:r>
              <a:rPr lang="en-US" dirty="0" smtClean="0"/>
              <a:t>Project backstopping to ensure delivery of essential health system supports</a:t>
            </a:r>
          </a:p>
        </p:txBody>
      </p:sp>
      <p:sp>
        <p:nvSpPr>
          <p:cNvPr id="5" name="Title 1"/>
          <p:cNvSpPr>
            <a:spLocks noGrp="1"/>
          </p:cNvSpPr>
          <p:nvPr>
            <p:ph type="title"/>
          </p:nvPr>
        </p:nvSpPr>
        <p:spPr>
          <a:xfrm>
            <a:off x="533400" y="312683"/>
            <a:ext cx="9144000" cy="698938"/>
          </a:xfrm>
        </p:spPr>
        <p:txBody>
          <a:bodyPr/>
          <a:lstStyle/>
          <a:p>
            <a:r>
              <a:rPr lang="en-US" sz="4000" b="1" dirty="0" smtClean="0">
                <a:solidFill>
                  <a:schemeClr val="tx1"/>
                </a:solidFill>
              </a:rPr>
              <a:t>Intervention Design</a:t>
            </a:r>
            <a:endParaRPr lang="en-US" sz="4000" b="1" dirty="0">
              <a:solidFill>
                <a:schemeClr val="tx1"/>
              </a:solidFill>
            </a:endParaRPr>
          </a:p>
        </p:txBody>
      </p:sp>
      <p:pic>
        <p:nvPicPr>
          <p:cNvPr id="6" name="Picture 6" descr="C:\Users\mls2219\Documents\My Dropbox\Connect Website\Website Photos\2011-12-08 08.26.01.jpg"/>
          <p:cNvPicPr>
            <a:picLocks noChangeAspect="1" noChangeArrowheads="1"/>
          </p:cNvPicPr>
          <p:nvPr/>
        </p:nvPicPr>
        <p:blipFill>
          <a:blip r:embed="rId3"/>
          <a:srcRect/>
          <a:stretch>
            <a:fillRect/>
          </a:stretch>
        </p:blipFill>
        <p:spPr bwMode="auto">
          <a:xfrm>
            <a:off x="5669018" y="2222938"/>
            <a:ext cx="2891658" cy="3058510"/>
          </a:xfrm>
          <a:prstGeom prst="rect">
            <a:avLst/>
          </a:prstGeom>
          <a:noFill/>
          <a:ln w="2857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682803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noChangeAspect="1"/>
          </p:cNvGraphicFramePr>
          <p:nvPr>
            <p:ph sz="quarter" idx="1"/>
            <p:extLst>
              <p:ext uri="{D42A27DB-BD31-4B8C-83A1-F6EECF244321}">
                <p14:modId xmlns:p14="http://schemas.microsoft.com/office/powerpoint/2010/main" val="2081328789"/>
              </p:ext>
            </p:extLst>
          </p:nvPr>
        </p:nvGraphicFramePr>
        <p:xfrm>
          <a:off x="335902" y="1590804"/>
          <a:ext cx="8472196" cy="5080584"/>
        </p:xfrm>
        <a:graphic>
          <a:graphicData uri="http://schemas.openxmlformats.org/presentationml/2006/ole">
            <mc:AlternateContent xmlns:mc="http://schemas.openxmlformats.org/markup-compatibility/2006">
              <mc:Choice xmlns:v="urn:schemas-microsoft-com:vml" Requires="v">
                <p:oleObj spid="_x0000_s2110" name="Slide" r:id="rId5" imgW="877714" imgH="656838" progId="PowerPoint.Slide.12">
                  <p:embed/>
                </p:oleObj>
              </mc:Choice>
              <mc:Fallback>
                <p:oleObj name="Slide" r:id="rId5" imgW="877714" imgH="656838" progId="PowerPoint.Slide.12">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02" y="1590804"/>
                        <a:ext cx="8472196" cy="508058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txBox="1">
            <a:spLocks/>
          </p:cNvSpPr>
          <p:nvPr/>
        </p:nvSpPr>
        <p:spPr>
          <a:xfrm>
            <a:off x="183439" y="130627"/>
            <a:ext cx="8428716" cy="12954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a:defRPr/>
            </a:pPr>
            <a:r>
              <a:rPr lang="en-US" sz="3600" b="1" dirty="0" smtClean="0">
                <a:solidFill>
                  <a:schemeClr val="tx1"/>
                </a:solidFill>
              </a:rPr>
              <a:t>CHW Services Integrated around six pillars of the health system</a:t>
            </a:r>
          </a:p>
          <a:p>
            <a:pPr defTabSz="914400">
              <a:defRPr/>
            </a:pPr>
            <a:endParaRPr lang="en-US" sz="3600" b="1" dirty="0">
              <a:solidFill>
                <a:schemeClr val="tx1"/>
              </a:solidFill>
            </a:endParaRPr>
          </a:p>
        </p:txBody>
      </p:sp>
    </p:spTree>
    <p:extLst>
      <p:ext uri="{BB962C8B-B14F-4D97-AF65-F5344CB8AC3E}">
        <p14:creationId xmlns:p14="http://schemas.microsoft.com/office/powerpoint/2010/main" val="212696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ctr"/>
            <a:r>
              <a:rPr lang="en-US" b="1" dirty="0" smtClean="0">
                <a:solidFill>
                  <a:schemeClr val="tx1"/>
                </a:solidFill>
              </a:rPr>
              <a:t>CHA Service Delivery Package</a:t>
            </a:r>
            <a:endParaRPr lang="en-US" b="1" dirty="0">
              <a:solidFill>
                <a:schemeClr val="tx1"/>
              </a:solidFill>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3037233773"/>
              </p:ext>
            </p:extLst>
          </p:nvPr>
        </p:nvGraphicFramePr>
        <p:xfrm>
          <a:off x="187911" y="1633700"/>
          <a:ext cx="8844121" cy="5121664"/>
        </p:xfrm>
        <a:graphic>
          <a:graphicData uri="http://schemas.openxmlformats.org/presentationml/2006/ole">
            <mc:AlternateContent xmlns:mc="http://schemas.openxmlformats.org/markup-compatibility/2006">
              <mc:Choice xmlns:v="urn:schemas-microsoft-com:vml" Requires="v">
                <p:oleObj spid="_x0000_s3132" name="Slide" r:id="rId5" imgW="4306665" imgH="3230952" progId="PowerPoint.Slide.12">
                  <p:embed/>
                </p:oleObj>
              </mc:Choice>
              <mc:Fallback>
                <p:oleObj name="Slide" r:id="rId5" imgW="4306665" imgH="3230952" progId="PowerPoint.Slide.12">
                  <p:embed/>
                  <p:pic>
                    <p:nvPicPr>
                      <p:cNvPr id="0" name="Picture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11" y="1633700"/>
                        <a:ext cx="8844121" cy="5121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normAutofit fontScale="85000" lnSpcReduction="20000"/>
          </a:bodyPr>
          <a:lstStyle/>
          <a:p>
            <a:fld id="{C387DC34-714D-C845-80F5-A7E991C0BE98}" type="slidenum">
              <a:rPr lang="en-US" smtClean="0"/>
              <a:pPr/>
              <a:t>6</a:t>
            </a:fld>
            <a:endParaRPr lang="en-US"/>
          </a:p>
        </p:txBody>
      </p:sp>
    </p:spTree>
    <p:extLst>
      <p:ext uri="{BB962C8B-B14F-4D97-AF65-F5344CB8AC3E}">
        <p14:creationId xmlns:p14="http://schemas.microsoft.com/office/powerpoint/2010/main" val="386554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21298"/>
            <a:ext cx="9144000" cy="1295400"/>
          </a:xfrm>
        </p:spPr>
        <p:txBody>
          <a:bodyPr>
            <a:normAutofit/>
          </a:bodyPr>
          <a:lstStyle/>
          <a:p>
            <a:pPr>
              <a:defRPr/>
            </a:pPr>
            <a:r>
              <a:rPr lang="en-US" b="1" dirty="0" smtClean="0">
                <a:solidFill>
                  <a:schemeClr val="tx1"/>
                </a:solidFill>
                <a:latin typeface="+mj-lt"/>
              </a:rPr>
              <a:t>Evaluation on the following areas</a:t>
            </a:r>
            <a:endParaRPr lang="en-US" b="1" dirty="0">
              <a:solidFill>
                <a:schemeClr val="tx1"/>
              </a:solidFill>
              <a:latin typeface="+mj-lt"/>
            </a:endParaRPr>
          </a:p>
        </p:txBody>
      </p:sp>
      <p:sp>
        <p:nvSpPr>
          <p:cNvPr id="3" name="Content Placeholder 2"/>
          <p:cNvSpPr>
            <a:spLocks noGrp="1"/>
          </p:cNvSpPr>
          <p:nvPr>
            <p:ph idx="1"/>
          </p:nvPr>
        </p:nvSpPr>
        <p:spPr>
          <a:xfrm>
            <a:off x="38487" y="1583172"/>
            <a:ext cx="9143999" cy="5341302"/>
          </a:xfrm>
        </p:spPr>
        <p:txBody>
          <a:bodyPr>
            <a:normAutofit/>
          </a:bodyPr>
          <a:lstStyle/>
          <a:p>
            <a:pPr>
              <a:buFont typeface="Wingdings" pitchFamily="2" charset="2"/>
              <a:buChar char="q"/>
              <a:defRPr/>
            </a:pPr>
            <a:r>
              <a:rPr lang="en-US" sz="2000" b="1" dirty="0" smtClean="0">
                <a:latin typeface="+mj-lt"/>
              </a:rPr>
              <a:t>Mortality and health trends and determinants</a:t>
            </a:r>
          </a:p>
          <a:p>
            <a:pPr lvl="1">
              <a:buFont typeface="Wingdings" pitchFamily="2" charset="2"/>
              <a:buChar char="q"/>
              <a:defRPr/>
            </a:pPr>
            <a:r>
              <a:rPr lang="en-US" sz="1700" b="1" dirty="0" smtClean="0">
                <a:latin typeface="+mj-lt"/>
              </a:rPr>
              <a:t>Newborn and child health</a:t>
            </a:r>
          </a:p>
          <a:p>
            <a:pPr lvl="1">
              <a:buFont typeface="Wingdings" pitchFamily="2" charset="2"/>
              <a:buChar char="q"/>
              <a:defRPr/>
            </a:pPr>
            <a:r>
              <a:rPr lang="en-US" sz="1700" b="1" dirty="0" smtClean="0">
                <a:latin typeface="+mj-lt"/>
              </a:rPr>
              <a:t>Reproductive health and family planning</a:t>
            </a:r>
          </a:p>
          <a:p>
            <a:pPr>
              <a:buFont typeface="Wingdings" pitchFamily="2" charset="2"/>
              <a:buChar char="q"/>
              <a:defRPr/>
            </a:pPr>
            <a:r>
              <a:rPr lang="en-US" sz="2000" b="1" dirty="0">
                <a:latin typeface="+mj-lt"/>
              </a:rPr>
              <a:t>I</a:t>
            </a:r>
            <a:r>
              <a:rPr lang="en-US" sz="2000" b="1" dirty="0" smtClean="0">
                <a:latin typeface="+mj-lt"/>
              </a:rPr>
              <a:t>mplementation processes</a:t>
            </a:r>
          </a:p>
          <a:p>
            <a:pPr lvl="1">
              <a:buFont typeface="Wingdings" pitchFamily="2" charset="2"/>
              <a:buChar char="q"/>
              <a:defRPr/>
            </a:pPr>
            <a:r>
              <a:rPr lang="en-US" sz="1700" b="1" dirty="0" smtClean="0">
                <a:latin typeface="+mj-lt"/>
              </a:rPr>
              <a:t>Qualitative systems appraisals</a:t>
            </a:r>
          </a:p>
          <a:p>
            <a:pPr lvl="1">
              <a:buFont typeface="Wingdings" pitchFamily="2" charset="2"/>
              <a:buChar char="q"/>
              <a:defRPr/>
            </a:pPr>
            <a:r>
              <a:rPr lang="en-US" sz="1700" b="1" dirty="0" smtClean="0">
                <a:latin typeface="+mj-lt"/>
              </a:rPr>
              <a:t>Quality of CHW services/performance</a:t>
            </a:r>
          </a:p>
          <a:p>
            <a:pPr lvl="1">
              <a:buFont typeface="Wingdings" pitchFamily="2" charset="2"/>
              <a:buChar char="q"/>
              <a:defRPr/>
            </a:pPr>
            <a:r>
              <a:rPr lang="en-US" sz="1700" b="1" dirty="0" smtClean="0">
                <a:latin typeface="+mj-lt"/>
              </a:rPr>
              <a:t>CHW time and motion study</a:t>
            </a:r>
          </a:p>
          <a:p>
            <a:pPr>
              <a:buFont typeface="Wingdings" pitchFamily="2" charset="2"/>
              <a:buChar char="q"/>
              <a:defRPr/>
            </a:pPr>
            <a:r>
              <a:rPr lang="en-US" sz="2000" b="1" dirty="0">
                <a:latin typeface="+mj-lt"/>
              </a:rPr>
              <a:t>C</a:t>
            </a:r>
            <a:r>
              <a:rPr lang="en-US" sz="2000" b="1" dirty="0" smtClean="0">
                <a:latin typeface="+mj-lt"/>
              </a:rPr>
              <a:t>osting analysis </a:t>
            </a:r>
          </a:p>
          <a:p>
            <a:pPr lvl="1">
              <a:buFont typeface="Wingdings" pitchFamily="2" charset="2"/>
              <a:buChar char="q"/>
              <a:defRPr/>
            </a:pPr>
            <a:r>
              <a:rPr lang="en-US" sz="1700" b="1" dirty="0" smtClean="0">
                <a:latin typeface="+mj-lt"/>
              </a:rPr>
              <a:t>Training of CHW</a:t>
            </a:r>
          </a:p>
          <a:p>
            <a:pPr lvl="1">
              <a:buFont typeface="Wingdings" pitchFamily="2" charset="2"/>
              <a:buChar char="q"/>
              <a:defRPr/>
            </a:pPr>
            <a:r>
              <a:rPr lang="en-US" sz="1700" b="1" dirty="0" smtClean="0">
                <a:latin typeface="+mj-lt"/>
              </a:rPr>
              <a:t>Deployment of CHW</a:t>
            </a:r>
          </a:p>
          <a:p>
            <a:pPr>
              <a:buFont typeface="Wingdings" pitchFamily="2" charset="2"/>
              <a:buChar char="q"/>
              <a:defRPr/>
            </a:pPr>
            <a:r>
              <a:rPr lang="en-US" sz="2000" b="1" dirty="0" smtClean="0">
                <a:latin typeface="+mj-lt"/>
              </a:rPr>
              <a:t>Evidence to action </a:t>
            </a:r>
          </a:p>
          <a:p>
            <a:pPr lvl="1">
              <a:buFont typeface="Wingdings" pitchFamily="2" charset="2"/>
              <a:buChar char="q"/>
              <a:defRPr/>
            </a:pPr>
            <a:r>
              <a:rPr lang="en-US" sz="1700" b="1" dirty="0" smtClean="0">
                <a:latin typeface="+mj-lt"/>
              </a:rPr>
              <a:t>Policy impact and sustainability</a:t>
            </a:r>
          </a:p>
          <a:p>
            <a:pPr lvl="1">
              <a:buFont typeface="Wingdings" pitchFamily="2" charset="2"/>
              <a:buChar char="q"/>
              <a:defRPr/>
            </a:pPr>
            <a:r>
              <a:rPr lang="en-US" sz="1700" b="1" dirty="0" smtClean="0">
                <a:latin typeface="+mj-lt"/>
              </a:rPr>
              <a:t>Role of research and evidence based policy development</a:t>
            </a:r>
            <a:endParaRPr lang="en-US" sz="1700" dirty="0">
              <a:latin typeface="+mj-lt"/>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446BC360-DA5D-4FBE-A48F-AD9B03900A30}" type="slidenum">
              <a:rPr lang="en-US" smtClean="0"/>
              <a:pPr>
                <a:defRPr/>
              </a:pPr>
              <a:t>7</a:t>
            </a:fld>
            <a:endParaRPr lang="en-US" dirty="0"/>
          </a:p>
        </p:txBody>
      </p:sp>
      <p:pic>
        <p:nvPicPr>
          <p:cNvPr id="10245" name="Picture 6" descr="C:\Users\Hilda Mushi\Documents\bakup\backup mpya\My Documents\MAKOMU\PICHA\Devi Conf-daugthts- beach\DSC06794.JPG"/>
          <p:cNvPicPr>
            <a:picLocks noChangeAspect="1" noChangeArrowheads="1"/>
          </p:cNvPicPr>
          <p:nvPr/>
        </p:nvPicPr>
        <p:blipFill>
          <a:blip r:embed="rId3"/>
          <a:srcRect/>
          <a:stretch>
            <a:fillRect/>
          </a:stretch>
        </p:blipFill>
        <p:spPr bwMode="auto">
          <a:xfrm rot="-377056">
            <a:off x="5289999" y="1036832"/>
            <a:ext cx="2935653" cy="1828800"/>
          </a:xfrm>
          <a:prstGeom prst="rect">
            <a:avLst/>
          </a:prstGeom>
          <a:ln>
            <a:headEnd/>
            <a:tailEnd/>
          </a:ln>
        </p:spPr>
        <p:style>
          <a:lnRef idx="3">
            <a:schemeClr val="lt1"/>
          </a:lnRef>
          <a:fillRef idx="1">
            <a:schemeClr val="accent5"/>
          </a:fillRef>
          <a:effectRef idx="1">
            <a:schemeClr val="accent5"/>
          </a:effectRef>
          <a:fontRef idx="minor">
            <a:schemeClr val="lt1"/>
          </a:fontRef>
        </p:style>
      </p:pic>
      <p:pic>
        <p:nvPicPr>
          <p:cNvPr id="7" name="Picture 5" descr="D:\PHOTOS\Tanzania\Site visit, 2009\Connect HDSS interviewing.png"/>
          <p:cNvPicPr>
            <a:picLocks noChangeAspect="1" noChangeArrowheads="1"/>
          </p:cNvPicPr>
          <p:nvPr/>
        </p:nvPicPr>
        <p:blipFill rotWithShape="1">
          <a:blip r:embed="rId4">
            <a:extLst/>
          </a:blip>
          <a:srcRect l="3675" t="5071" r="4938" b="7777"/>
          <a:stretch/>
        </p:blipFill>
        <p:spPr bwMode="auto">
          <a:xfrm rot="792846">
            <a:off x="6096596" y="2836545"/>
            <a:ext cx="2303813" cy="1806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descr="12IN_111209_0054.jpg"/>
          <p:cNvPicPr>
            <a:picLocks noChangeAspect="1"/>
          </p:cNvPicPr>
          <p:nvPr/>
        </p:nvPicPr>
        <p:blipFill>
          <a:blip r:embed="rId5"/>
          <a:stretch>
            <a:fillRect/>
          </a:stretch>
        </p:blipFill>
        <p:spPr>
          <a:xfrm rot="21150641">
            <a:off x="5920564" y="4441499"/>
            <a:ext cx="1828800" cy="1371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24519" y="5104611"/>
            <a:ext cx="2519481" cy="175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Title 1"/>
          <p:cNvSpPr>
            <a:spLocks noGrp="1"/>
          </p:cNvSpPr>
          <p:nvPr>
            <p:ph type="title"/>
          </p:nvPr>
        </p:nvSpPr>
        <p:spPr bwMode="auto">
          <a:xfrm>
            <a:off x="0" y="0"/>
            <a:ext cx="9144000" cy="1272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altLang="en-US" b="1" dirty="0" smtClean="0">
                <a:solidFill>
                  <a:schemeClr val="tx1"/>
                </a:solidFill>
                <a:ea typeface="ＭＳ Ｐゴシック" pitchFamily="34" charset="-128"/>
              </a:rPr>
              <a:t>Midline Mortality Impact</a:t>
            </a:r>
            <a:endParaRPr lang="en-US" altLang="en-US" b="1" dirty="0">
              <a:solidFill>
                <a:schemeClr val="tx1"/>
              </a:solidFill>
              <a:ea typeface="ＭＳ Ｐゴシック" pitchFamily="34" charset="-12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07798659"/>
              </p:ext>
            </p:extLst>
          </p:nvPr>
        </p:nvGraphicFramePr>
        <p:xfrm>
          <a:off x="462756" y="1688466"/>
          <a:ext cx="8218487" cy="4730749"/>
        </p:xfrm>
        <a:graphic>
          <a:graphicData uri="http://schemas.openxmlformats.org/drawingml/2006/table">
            <a:tbl>
              <a:tblPr firstRow="1" bandRow="1">
                <a:tableStyleId>{5C22544A-7EE6-4342-B048-85BDC9FD1C3A}</a:tableStyleId>
              </a:tblPr>
              <a:tblGrid>
                <a:gridCol w="2569879"/>
                <a:gridCol w="1372662"/>
                <a:gridCol w="1449698"/>
                <a:gridCol w="1385551"/>
                <a:gridCol w="1440697"/>
              </a:tblGrid>
              <a:tr h="761961">
                <a:tc rowSpan="2">
                  <a:txBody>
                    <a:bodyPr/>
                    <a:lstStyle/>
                    <a:p>
                      <a:pPr algn="l"/>
                      <a:r>
                        <a:rPr lang="en-US" sz="2400" dirty="0" smtClean="0"/>
                        <a:t>Indicator</a:t>
                      </a:r>
                      <a:endParaRPr lang="en-US" sz="2400" dirty="0"/>
                    </a:p>
                  </a:txBody>
                  <a:tcPr marL="91427" marR="91427" marT="45706" marB="45706" anchor="ctr"/>
                </a:tc>
                <a:tc gridSpan="2">
                  <a:txBody>
                    <a:bodyPr/>
                    <a:lstStyle/>
                    <a:p>
                      <a:pPr algn="l"/>
                      <a:r>
                        <a:rPr lang="en-US" sz="2400" dirty="0" smtClean="0"/>
                        <a:t>Baseline: </a:t>
                      </a:r>
                      <a:r>
                        <a:rPr lang="en-US" sz="2000" dirty="0" smtClean="0"/>
                        <a:t>Aug07-Jul11</a:t>
                      </a:r>
                      <a:endParaRPr lang="en-US" sz="2400" dirty="0"/>
                    </a:p>
                  </a:txBody>
                  <a:tcPr marL="91427" marR="91427" marT="45706" marB="45706" anchor="ctr"/>
                </a:tc>
                <a:tc hMerge="1">
                  <a:txBody>
                    <a:bodyPr/>
                    <a:lstStyle/>
                    <a:p>
                      <a:endParaRPr lang="en-US" dirty="0"/>
                    </a:p>
                  </a:txBody>
                  <a:tcPr/>
                </a:tc>
                <a:tc gridSpan="2">
                  <a:txBody>
                    <a:bodyPr/>
                    <a:lstStyle/>
                    <a:p>
                      <a:pPr algn="l"/>
                      <a:r>
                        <a:rPr lang="en-US" sz="2400" dirty="0" smtClean="0"/>
                        <a:t>Midline: </a:t>
                      </a:r>
                      <a:r>
                        <a:rPr lang="en-US" sz="2000" baseline="0" dirty="0" smtClean="0"/>
                        <a:t>Aug11-Nov13</a:t>
                      </a:r>
                      <a:endParaRPr lang="en-US" sz="2400" dirty="0"/>
                    </a:p>
                  </a:txBody>
                  <a:tcPr marL="91427" marR="91427" marT="45706" marB="45706" anchor="ctr"/>
                </a:tc>
                <a:tc hMerge="1">
                  <a:txBody>
                    <a:bodyPr/>
                    <a:lstStyle/>
                    <a:p>
                      <a:endParaRPr lang="en-US" dirty="0"/>
                    </a:p>
                  </a:txBody>
                  <a:tcPr/>
                </a:tc>
              </a:tr>
              <a:tr h="822920">
                <a:tc vMerge="1">
                  <a:txBody>
                    <a:bodyPr/>
                    <a:lstStyle/>
                    <a:p>
                      <a:endParaRPr lang="en-US" sz="1400" dirty="0"/>
                    </a:p>
                  </a:txBody>
                  <a:tcPr/>
                </a:tc>
                <a:tc>
                  <a:txBody>
                    <a:bodyPr/>
                    <a:lstStyle/>
                    <a:p>
                      <a:pPr algn="ctr"/>
                      <a:r>
                        <a:rPr lang="en-US" sz="2400" dirty="0" smtClean="0"/>
                        <a:t>HR</a:t>
                      </a:r>
                      <a:endParaRPr lang="en-US" sz="2400" dirty="0"/>
                    </a:p>
                  </a:txBody>
                  <a:tcPr marL="91427" marR="91427" marT="45706" marB="45706" anchor="ctr"/>
                </a:tc>
                <a:tc>
                  <a:txBody>
                    <a:bodyPr/>
                    <a:lstStyle/>
                    <a:p>
                      <a:pPr algn="ctr"/>
                      <a:r>
                        <a:rPr lang="en-US" sz="2400" dirty="0" smtClean="0"/>
                        <a:t>P-value</a:t>
                      </a:r>
                      <a:endParaRPr lang="en-US" sz="2400" dirty="0"/>
                    </a:p>
                  </a:txBody>
                  <a:tcPr marL="91427" marR="91427" marT="45706" marB="45706" anchor="ctr"/>
                </a:tc>
                <a:tc>
                  <a:txBody>
                    <a:bodyPr/>
                    <a:lstStyle/>
                    <a:p>
                      <a:pPr algn="ctr"/>
                      <a:r>
                        <a:rPr lang="en-US" sz="2400" dirty="0" smtClean="0"/>
                        <a:t>HR</a:t>
                      </a:r>
                      <a:endParaRPr lang="en-US" sz="2400" dirty="0"/>
                    </a:p>
                  </a:txBody>
                  <a:tcPr marL="91427" marR="91427" marT="45706" marB="45706" anchor="ctr"/>
                </a:tc>
                <a:tc>
                  <a:txBody>
                    <a:bodyPr/>
                    <a:lstStyle/>
                    <a:p>
                      <a:pPr algn="ctr"/>
                      <a:r>
                        <a:rPr lang="en-US" sz="2400" dirty="0" smtClean="0"/>
                        <a:t>P-value</a:t>
                      </a:r>
                      <a:endParaRPr lang="en-US" sz="2400" dirty="0"/>
                    </a:p>
                  </a:txBody>
                  <a:tcPr marL="91427" marR="91427" marT="45706" marB="45706" anchor="ctr"/>
                </a:tc>
              </a:tr>
              <a:tr h="822920">
                <a:tc>
                  <a:txBody>
                    <a:bodyPr/>
                    <a:lstStyle/>
                    <a:p>
                      <a:pPr algn="l"/>
                      <a:r>
                        <a:rPr lang="en-US" sz="2400" dirty="0" smtClean="0"/>
                        <a:t>NMR (028days)</a:t>
                      </a:r>
                      <a:endParaRPr lang="en-US" sz="2400" dirty="0"/>
                    </a:p>
                  </a:txBody>
                  <a:tcPr marL="91427" marR="91427" marT="45706" marB="45706" anchor="ctr"/>
                </a:tc>
                <a:tc>
                  <a:txBody>
                    <a:bodyPr/>
                    <a:lstStyle/>
                    <a:p>
                      <a:pPr algn="ctr"/>
                      <a:r>
                        <a:rPr lang="en-US" sz="2400" dirty="0" smtClean="0"/>
                        <a:t>0.95</a:t>
                      </a:r>
                      <a:r>
                        <a:rPr lang="en-US" sz="2400" baseline="0" dirty="0" smtClean="0"/>
                        <a:t> </a:t>
                      </a:r>
                      <a:endParaRPr lang="en-US" sz="2400" dirty="0"/>
                    </a:p>
                  </a:txBody>
                  <a:tcPr marL="91427" marR="91427" marT="45706" marB="45706" anchor="ctr"/>
                </a:tc>
                <a:tc>
                  <a:txBody>
                    <a:bodyPr/>
                    <a:lstStyle/>
                    <a:p>
                      <a:pPr algn="ctr"/>
                      <a:r>
                        <a:rPr lang="en-US" sz="2400" dirty="0" smtClean="0"/>
                        <a:t>0.68</a:t>
                      </a:r>
                      <a:endParaRPr lang="en-US" sz="2400" dirty="0"/>
                    </a:p>
                  </a:txBody>
                  <a:tcPr marL="91427" marR="91427" marT="45706" marB="45706" anchor="ctr"/>
                </a:tc>
                <a:tc>
                  <a:txBody>
                    <a:bodyPr/>
                    <a:lstStyle/>
                    <a:p>
                      <a:pPr algn="ctr"/>
                      <a:r>
                        <a:rPr lang="en-US" sz="2400" dirty="0" smtClean="0"/>
                        <a:t>1.00</a:t>
                      </a:r>
                      <a:endParaRPr lang="en-US" sz="2400" dirty="0"/>
                    </a:p>
                  </a:txBody>
                  <a:tcPr marL="91427" marR="91427" marT="45706" marB="45706" anchor="ctr"/>
                </a:tc>
                <a:tc>
                  <a:txBody>
                    <a:bodyPr/>
                    <a:lstStyle/>
                    <a:p>
                      <a:pPr algn="ctr"/>
                      <a:r>
                        <a:rPr lang="en-US" sz="2400" dirty="0" smtClean="0"/>
                        <a:t>0.98</a:t>
                      </a:r>
                      <a:endParaRPr lang="en-US" sz="2400" dirty="0"/>
                    </a:p>
                  </a:txBody>
                  <a:tcPr marL="91427" marR="91427" marT="45706" marB="45706" anchor="ctr"/>
                </a:tc>
              </a:tr>
              <a:tr h="822920">
                <a:tc>
                  <a:txBody>
                    <a:bodyPr/>
                    <a:lstStyle/>
                    <a:p>
                      <a:pPr algn="l"/>
                      <a:r>
                        <a:rPr lang="en-US" sz="2400" dirty="0" smtClean="0"/>
                        <a:t>PNMR (1-11mths)</a:t>
                      </a:r>
                      <a:endParaRPr lang="en-US" sz="2400" dirty="0"/>
                    </a:p>
                  </a:txBody>
                  <a:tcPr marL="91427" marR="91427" marT="45706" marB="45706" anchor="ctr"/>
                </a:tc>
                <a:tc>
                  <a:txBody>
                    <a:bodyPr/>
                    <a:lstStyle/>
                    <a:p>
                      <a:pPr algn="ctr"/>
                      <a:r>
                        <a:rPr lang="en-US" sz="2400" dirty="0" smtClean="0"/>
                        <a:t>0.96</a:t>
                      </a:r>
                      <a:endParaRPr lang="en-US" sz="2400" dirty="0"/>
                    </a:p>
                  </a:txBody>
                  <a:tcPr marL="91427" marR="91427" marT="45706" marB="45706" anchor="ctr"/>
                </a:tc>
                <a:tc>
                  <a:txBody>
                    <a:bodyPr/>
                    <a:lstStyle/>
                    <a:p>
                      <a:pPr algn="ctr"/>
                      <a:r>
                        <a:rPr lang="en-US" sz="2400" dirty="0" smtClean="0"/>
                        <a:t>0.72</a:t>
                      </a:r>
                      <a:endParaRPr lang="en-US" sz="2400" dirty="0"/>
                    </a:p>
                  </a:txBody>
                  <a:tcPr marL="91427" marR="91427" marT="45706" marB="45706" anchor="ctr"/>
                </a:tc>
                <a:tc>
                  <a:txBody>
                    <a:bodyPr/>
                    <a:lstStyle/>
                    <a:p>
                      <a:pPr algn="ctr"/>
                      <a:r>
                        <a:rPr lang="en-US" sz="2400" dirty="0" smtClean="0"/>
                        <a:t>0.99</a:t>
                      </a:r>
                      <a:endParaRPr lang="en-US" sz="2400" dirty="0"/>
                    </a:p>
                  </a:txBody>
                  <a:tcPr marL="91427" marR="91427" marT="45706" marB="45706" anchor="ctr"/>
                </a:tc>
                <a:tc>
                  <a:txBody>
                    <a:bodyPr/>
                    <a:lstStyle/>
                    <a:p>
                      <a:pPr algn="ctr"/>
                      <a:r>
                        <a:rPr lang="en-US" sz="2400" dirty="0" smtClean="0"/>
                        <a:t>0.95</a:t>
                      </a:r>
                      <a:endParaRPr lang="en-US" sz="2400" dirty="0"/>
                    </a:p>
                  </a:txBody>
                  <a:tcPr marL="91427" marR="91427" marT="45706" marB="45706" anchor="ctr"/>
                </a:tc>
              </a:tr>
              <a:tr h="822920">
                <a:tc>
                  <a:txBody>
                    <a:bodyPr/>
                    <a:lstStyle/>
                    <a:p>
                      <a:pPr algn="l"/>
                      <a:r>
                        <a:rPr lang="en-US" sz="2400" dirty="0" smtClean="0"/>
                        <a:t>PIMR (12-59mths)</a:t>
                      </a:r>
                      <a:endParaRPr lang="en-US" sz="2400" dirty="0"/>
                    </a:p>
                  </a:txBody>
                  <a:tcPr marL="91427" marR="91427" marT="45706" marB="45706" anchor="ctr">
                    <a:lnB w="12700" cap="flat" cmpd="sng" algn="ctr">
                      <a:solidFill>
                        <a:schemeClr val="tx1"/>
                      </a:solidFill>
                      <a:prstDash val="lgDashDot"/>
                      <a:round/>
                      <a:headEnd type="none" w="med" len="med"/>
                      <a:tailEnd type="none" w="med" len="med"/>
                    </a:lnB>
                  </a:tcPr>
                </a:tc>
                <a:tc>
                  <a:txBody>
                    <a:bodyPr/>
                    <a:lstStyle/>
                    <a:p>
                      <a:pPr algn="ctr"/>
                      <a:r>
                        <a:rPr lang="en-US" sz="2400" dirty="0" smtClean="0"/>
                        <a:t>1.05 </a:t>
                      </a:r>
                      <a:endParaRPr lang="en-US" sz="2400" dirty="0"/>
                    </a:p>
                  </a:txBody>
                  <a:tcPr marL="91427" marR="91427" marT="45706" marB="45706" anchor="ctr">
                    <a:lnB w="12700" cap="flat" cmpd="sng" algn="ctr">
                      <a:solidFill>
                        <a:schemeClr val="tx1"/>
                      </a:solidFill>
                      <a:prstDash val="lgDashDot"/>
                      <a:round/>
                      <a:headEnd type="none" w="med" len="med"/>
                      <a:tailEnd type="none" w="med" len="med"/>
                    </a:lnB>
                  </a:tcPr>
                </a:tc>
                <a:tc>
                  <a:txBody>
                    <a:bodyPr/>
                    <a:lstStyle/>
                    <a:p>
                      <a:pPr algn="ctr"/>
                      <a:r>
                        <a:rPr lang="en-US" sz="2400" dirty="0" smtClean="0"/>
                        <a:t>0.53</a:t>
                      </a:r>
                      <a:endParaRPr lang="en-US" sz="2400" dirty="0"/>
                    </a:p>
                  </a:txBody>
                  <a:tcPr marL="91427" marR="91427" marT="45706" marB="45706" anchor="ctr">
                    <a:lnB w="12700" cap="flat" cmpd="sng" algn="ctr">
                      <a:solidFill>
                        <a:schemeClr val="tx1"/>
                      </a:solidFill>
                      <a:prstDash val="lgDashDot"/>
                      <a:round/>
                      <a:headEnd type="none" w="med" len="med"/>
                      <a:tailEnd type="none" w="med" len="med"/>
                    </a:lnB>
                  </a:tcPr>
                </a:tc>
                <a:tc>
                  <a:txBody>
                    <a:bodyPr/>
                    <a:lstStyle/>
                    <a:p>
                      <a:pPr algn="ctr"/>
                      <a:r>
                        <a:rPr lang="en-US" sz="2400" dirty="0" smtClean="0"/>
                        <a:t>0.79</a:t>
                      </a:r>
                      <a:endParaRPr lang="en-US" sz="2400" dirty="0"/>
                    </a:p>
                  </a:txBody>
                  <a:tcPr marL="91427" marR="91427" marT="45706" marB="45706" anchor="ctr">
                    <a:lnB w="12700" cap="flat" cmpd="sng" algn="ctr">
                      <a:solidFill>
                        <a:schemeClr val="tx1"/>
                      </a:solidFill>
                      <a:prstDash val="lgDashDot"/>
                      <a:round/>
                      <a:headEnd type="none" w="med" len="med"/>
                      <a:tailEnd type="none" w="med" len="med"/>
                    </a:lnB>
                  </a:tcPr>
                </a:tc>
                <a:tc>
                  <a:txBody>
                    <a:bodyPr/>
                    <a:lstStyle/>
                    <a:p>
                      <a:pPr algn="ctr"/>
                      <a:r>
                        <a:rPr lang="en-US" sz="2400" b="1" dirty="0" smtClean="0"/>
                        <a:t>0.03</a:t>
                      </a:r>
                      <a:endParaRPr lang="en-US" sz="2400" b="1" dirty="0"/>
                    </a:p>
                  </a:txBody>
                  <a:tcPr marL="91427" marR="91427" marT="45706" marB="45706" anchor="ctr">
                    <a:lnB w="12700" cap="flat" cmpd="sng" algn="ctr">
                      <a:solidFill>
                        <a:schemeClr val="tx1"/>
                      </a:solidFill>
                      <a:prstDash val="lgDashDot"/>
                      <a:round/>
                      <a:headEnd type="none" w="med" len="med"/>
                      <a:tailEnd type="none" w="med" len="med"/>
                    </a:lnB>
                  </a:tcPr>
                </a:tc>
              </a:tr>
              <a:tr h="677108">
                <a:tc>
                  <a:txBody>
                    <a:bodyPr/>
                    <a:lstStyle/>
                    <a:p>
                      <a:pPr algn="l"/>
                      <a:r>
                        <a:rPr lang="en-US" sz="2400" dirty="0" smtClean="0"/>
                        <a:t>U5MR</a:t>
                      </a:r>
                      <a:endParaRPr lang="en-US" sz="2400" dirty="0"/>
                    </a:p>
                  </a:txBody>
                  <a:tcPr marL="91427" marR="91427" marT="45706" marB="45706" anchor="ctr">
                    <a:lnT w="12700" cap="flat" cmpd="sng" algn="ctr">
                      <a:solidFill>
                        <a:schemeClr val="tx1"/>
                      </a:solidFill>
                      <a:prstDash val="lgDashDot"/>
                      <a:round/>
                      <a:headEnd type="none" w="med" len="med"/>
                      <a:tailEnd type="none" w="med" len="med"/>
                    </a:lnT>
                  </a:tcPr>
                </a:tc>
                <a:tc>
                  <a:txBody>
                    <a:bodyPr/>
                    <a:lstStyle/>
                    <a:p>
                      <a:pPr algn="ctr"/>
                      <a:r>
                        <a:rPr lang="en-US" sz="2400" dirty="0" smtClean="0"/>
                        <a:t>0.99</a:t>
                      </a:r>
                      <a:r>
                        <a:rPr lang="en-US" sz="2400" baseline="0" dirty="0" smtClean="0"/>
                        <a:t> </a:t>
                      </a:r>
                      <a:endParaRPr lang="en-US" sz="2400" dirty="0"/>
                    </a:p>
                  </a:txBody>
                  <a:tcPr marL="91427" marR="91427" marT="45706" marB="45706" anchor="ctr">
                    <a:lnT w="12700" cap="flat" cmpd="sng" algn="ctr">
                      <a:solidFill>
                        <a:schemeClr val="tx1"/>
                      </a:solidFill>
                      <a:prstDash val="lgDashDot"/>
                      <a:round/>
                      <a:headEnd type="none" w="med" len="med"/>
                      <a:tailEnd type="none" w="med" len="med"/>
                    </a:lnT>
                  </a:tcPr>
                </a:tc>
                <a:tc>
                  <a:txBody>
                    <a:bodyPr/>
                    <a:lstStyle/>
                    <a:p>
                      <a:pPr algn="ctr"/>
                      <a:r>
                        <a:rPr lang="en-US" sz="2400" dirty="0" smtClean="0"/>
                        <a:t>0.93</a:t>
                      </a:r>
                      <a:endParaRPr lang="en-US" sz="2400" dirty="0"/>
                    </a:p>
                  </a:txBody>
                  <a:tcPr marL="91427" marR="91427" marT="45706" marB="45706" anchor="ctr">
                    <a:lnT w="12700" cap="flat" cmpd="sng" algn="ctr">
                      <a:solidFill>
                        <a:schemeClr val="tx1"/>
                      </a:solidFill>
                      <a:prstDash val="lgDashDot"/>
                      <a:round/>
                      <a:headEnd type="none" w="med" len="med"/>
                      <a:tailEnd type="none" w="med" len="med"/>
                    </a:lnT>
                  </a:tcPr>
                </a:tc>
                <a:tc>
                  <a:txBody>
                    <a:bodyPr/>
                    <a:lstStyle/>
                    <a:p>
                      <a:pPr algn="ctr"/>
                      <a:r>
                        <a:rPr lang="en-US" sz="2400" dirty="0" smtClean="0"/>
                        <a:t>0.93 </a:t>
                      </a:r>
                      <a:endParaRPr lang="en-US" sz="2400" dirty="0"/>
                    </a:p>
                  </a:txBody>
                  <a:tcPr marL="91427" marR="91427" marT="45706" marB="45706" anchor="ctr">
                    <a:lnT w="12700" cap="flat" cmpd="sng" algn="ctr">
                      <a:solidFill>
                        <a:schemeClr val="tx1"/>
                      </a:solidFill>
                      <a:prstDash val="lgDashDot"/>
                      <a:round/>
                      <a:headEnd type="none" w="med" len="med"/>
                      <a:tailEnd type="none" w="med" len="med"/>
                    </a:lnT>
                  </a:tcPr>
                </a:tc>
                <a:tc>
                  <a:txBody>
                    <a:bodyPr/>
                    <a:lstStyle/>
                    <a:p>
                      <a:pPr algn="ctr"/>
                      <a:r>
                        <a:rPr lang="en-US" sz="2400" dirty="0" smtClean="0"/>
                        <a:t>0.24</a:t>
                      </a:r>
                      <a:endParaRPr lang="en-US" sz="2400" dirty="0"/>
                    </a:p>
                  </a:txBody>
                  <a:tcPr marL="91427" marR="91427" marT="45706" marB="45706" anchor="ctr">
                    <a:lnT w="12700" cap="flat" cmpd="sng" algn="ctr">
                      <a:solidFill>
                        <a:schemeClr val="tx1"/>
                      </a:solidFill>
                      <a:prstDash val="lgDashDot"/>
                      <a:round/>
                      <a:headEnd type="none" w="med" len="med"/>
                      <a:tailEnd type="none" w="med" len="med"/>
                    </a:lnT>
                  </a:tcPr>
                </a:tc>
              </a:tr>
            </a:tbl>
          </a:graphicData>
        </a:graphic>
      </p:graphicFrame>
      <p:sp>
        <p:nvSpPr>
          <p:cNvPr id="276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pPr>
            <a:fld id="{F1A17F9A-C194-4A6D-BD2F-EA25C6383641}" type="slidenum">
              <a:rPr lang="en-US" altLang="en-US" sz="1200">
                <a:solidFill>
                  <a:srgbClr val="FFFFFF"/>
                </a:solidFill>
                <a:latin typeface="Tw Cen MT" pitchFamily="34" charset="0"/>
              </a:rPr>
              <a:pPr eaLnBrk="1" hangingPunct="1">
                <a:lnSpc>
                  <a:spcPct val="80000"/>
                </a:lnSpc>
              </a:pPr>
              <a:t>8</a:t>
            </a:fld>
            <a:endParaRPr lang="en-US" altLang="en-US" sz="1200" dirty="0">
              <a:solidFill>
                <a:srgbClr val="FFFFFF"/>
              </a:solidFill>
              <a:latin typeface="Tw Cen MT" pitchFamily="34" charset="0"/>
            </a:endParaRPr>
          </a:p>
        </p:txBody>
      </p:sp>
      <p:sp>
        <p:nvSpPr>
          <p:cNvPr id="6" name="Oval 5"/>
          <p:cNvSpPr/>
          <p:nvPr/>
        </p:nvSpPr>
        <p:spPr bwMode="auto">
          <a:xfrm>
            <a:off x="3360133" y="5809615"/>
            <a:ext cx="795337"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bwMode="auto">
          <a:xfrm>
            <a:off x="6157794" y="5809615"/>
            <a:ext cx="79375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bwMode="auto">
          <a:xfrm>
            <a:off x="7528064" y="5059226"/>
            <a:ext cx="992188" cy="609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bwMode="auto">
          <a:xfrm>
            <a:off x="6157794" y="5059226"/>
            <a:ext cx="863600" cy="609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bwMode="auto">
          <a:xfrm>
            <a:off x="3360133" y="5071754"/>
            <a:ext cx="817562" cy="609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Curved Down Arrow 1"/>
          <p:cNvSpPr>
            <a:spLocks noChangeArrowheads="1"/>
          </p:cNvSpPr>
          <p:nvPr/>
        </p:nvSpPr>
        <p:spPr bwMode="auto">
          <a:xfrm>
            <a:off x="4054743" y="4888711"/>
            <a:ext cx="2232025" cy="431800"/>
          </a:xfrm>
          <a:prstGeom prst="curvedDownArrow">
            <a:avLst>
              <a:gd name="adj1" fmla="val 25008"/>
              <a:gd name="adj2" fmla="val 49992"/>
              <a:gd name="adj3" fmla="val 25000"/>
            </a:avLst>
          </a:prstGeom>
          <a:solidFill>
            <a:schemeClr val="accent1"/>
          </a:solidFill>
          <a:ln w="10000">
            <a:solidFill>
              <a:schemeClr val="accent1"/>
            </a:solidFill>
            <a:miter lim="800000"/>
            <a:headEnd/>
            <a:tailEnd/>
          </a:ln>
          <a:effectLst>
            <a:outerShdw blurRad="38100" dist="30000" dir="5400000" rotWithShape="0">
              <a:srgbClr val="808080">
                <a:alpha val="45000"/>
              </a:srgbClr>
            </a:outerShdw>
          </a:effectLst>
        </p:spPr>
        <p:txBody>
          <a:bodyPr anchor="ctr"/>
          <a:lstStyle/>
          <a:p>
            <a:pPr algn="ctr">
              <a:defRPr/>
            </a:pPr>
            <a:endParaRPr lang="en-US">
              <a:latin typeface="+mn-lt"/>
              <a:ea typeface="+mn-ea"/>
            </a:endParaRPr>
          </a:p>
        </p:txBody>
      </p:sp>
      <p:sp>
        <p:nvSpPr>
          <p:cNvPr id="5" name="TextBox 4"/>
          <p:cNvSpPr txBox="1"/>
          <p:nvPr/>
        </p:nvSpPr>
        <p:spPr>
          <a:xfrm>
            <a:off x="5640779" y="6459582"/>
            <a:ext cx="4179887" cy="369332"/>
          </a:xfrm>
          <a:prstGeom prst="rect">
            <a:avLst/>
          </a:prstGeom>
          <a:noFill/>
        </p:spPr>
        <p:txBody>
          <a:bodyPr wrap="square" rtlCol="0">
            <a:spAutoFit/>
          </a:bodyPr>
          <a:lstStyle/>
          <a:p>
            <a:r>
              <a:rPr lang="en-US" dirty="0" smtClean="0"/>
              <a:t>Mortality Hazard Ratios</a:t>
            </a:r>
            <a:endParaRPr lang="en-US" dirty="0"/>
          </a:p>
        </p:txBody>
      </p:sp>
    </p:spTree>
    <p:extLst>
      <p:ext uri="{BB962C8B-B14F-4D97-AF65-F5344CB8AC3E}">
        <p14:creationId xmlns:p14="http://schemas.microsoft.com/office/powerpoint/2010/main" val="16716571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4"/>
          <p:cNvSpPr txBox="1">
            <a:spLocks noChangeArrowheads="1"/>
          </p:cNvSpPr>
          <p:nvPr/>
        </p:nvSpPr>
        <p:spPr bwMode="auto">
          <a:xfrm>
            <a:off x="3001963" y="4846638"/>
            <a:ext cx="6019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800" b="1">
                <a:latin typeface="Tw Cen MT" pitchFamily="34" charset="0"/>
              </a:rPr>
              <a:t>Thank you!</a:t>
            </a:r>
          </a:p>
        </p:txBody>
      </p:sp>
      <p:pic>
        <p:nvPicPr>
          <p:cNvPr id="36866" name="Picture 1" descr="IHI 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2550"/>
            <a:ext cx="3835021"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MailCR_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4824" y="23018"/>
            <a:ext cx="355917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C:\Users\mls2219\Documents\My Dropbox\CU MSPH - ARCHeS Website Final\Website Photos\WAJA BIKE.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 y="1103313"/>
            <a:ext cx="914400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7"/>
          <p:cNvSpPr txBox="1">
            <a:spLocks noChangeArrowheads="1"/>
          </p:cNvSpPr>
          <p:nvPr/>
        </p:nvSpPr>
        <p:spPr bwMode="auto">
          <a:xfrm>
            <a:off x="5683249" y="4384675"/>
            <a:ext cx="33385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5400" b="1" dirty="0">
                <a:solidFill>
                  <a:schemeClr val="accent2"/>
                </a:solidFill>
                <a:latin typeface="Tw Cen MT" pitchFamily="34" charset="0"/>
              </a:rPr>
              <a:t>ASANTENI SANA!</a:t>
            </a:r>
          </a:p>
        </p:txBody>
      </p:sp>
      <p:pic>
        <p:nvPicPr>
          <p:cNvPr id="8" name="Picture 9" descr="t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491" y="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5683250" y="6219032"/>
            <a:ext cx="333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b="1" dirty="0" smtClean="0">
                <a:latin typeface="Tw Cen MT" pitchFamily="34" charset="0"/>
              </a:rPr>
              <a:t>(Thank you very much!)</a:t>
            </a:r>
            <a:endParaRPr lang="en-US" altLang="en-US" b="1" dirty="0">
              <a:latin typeface="Tw Cen MT" pitchFamily="34" charset="0"/>
            </a:endParaRPr>
          </a:p>
        </p:txBody>
      </p:sp>
    </p:spTree>
    <p:extLst>
      <p:ext uri="{BB962C8B-B14F-4D97-AF65-F5344CB8AC3E}">
        <p14:creationId xmlns:p14="http://schemas.microsoft.com/office/powerpoint/2010/main" val="4141807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4">
      <a:dk1>
        <a:sysClr val="windowText" lastClr="000000"/>
      </a:dk1>
      <a:lt1>
        <a:sysClr val="window" lastClr="FFFFFF"/>
      </a:lt1>
      <a:dk2>
        <a:srgbClr val="5A6378"/>
      </a:dk2>
      <a:lt2>
        <a:srgbClr val="D4D4D6"/>
      </a:lt2>
      <a:accent1>
        <a:srgbClr val="005390"/>
      </a:accent1>
      <a:accent2>
        <a:srgbClr val="00B050"/>
      </a:accent2>
      <a:accent3>
        <a:srgbClr val="E66C7D"/>
      </a:accent3>
      <a:accent4>
        <a:srgbClr val="6BB76D"/>
      </a:accent4>
      <a:accent5>
        <a:srgbClr val="E88651"/>
      </a:accent5>
      <a:accent6>
        <a:srgbClr val="C64847"/>
      </a:accent6>
      <a:hlink>
        <a:srgbClr val="168BBA"/>
      </a:hlink>
      <a:folHlink>
        <a:srgbClr val="680000"/>
      </a:folHlink>
    </a:clrScheme>
    <a:fontScheme name="Custom 1">
      <a:majorFont>
        <a:latin typeface="Tw Cen MT"/>
        <a:ea typeface=""/>
        <a:cs typeface=""/>
      </a:majorFont>
      <a:minorFont>
        <a:latin typeface="Tw Cen MT"/>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25756</TotalTime>
  <Words>1494</Words>
  <Application>Microsoft Office PowerPoint</Application>
  <PresentationFormat>On-screen Show (4:3)</PresentationFormat>
  <Paragraphs>111</Paragraphs>
  <Slides>9</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2" baseType="lpstr">
      <vt:lpstr>Median</vt:lpstr>
      <vt:lpstr>Picture</vt:lpstr>
      <vt:lpstr>Slide</vt:lpstr>
      <vt:lpstr>PowerPoint Presentation</vt:lpstr>
      <vt:lpstr>Introduction</vt:lpstr>
      <vt:lpstr>    Connect Project Intervention Areas</vt:lpstr>
      <vt:lpstr>Intervention Design</vt:lpstr>
      <vt:lpstr>PowerPoint Presentation</vt:lpstr>
      <vt:lpstr>CHA Service Delivery Package</vt:lpstr>
      <vt:lpstr>Evaluation on the following areas</vt:lpstr>
      <vt:lpstr>Midline Mortality Impact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unNiched(micro) Mobile Health: Hype and Hope</dc:title>
  <dc:creator>Fard Johnmar</dc:creator>
  <cp:lastModifiedBy>FootPrint</cp:lastModifiedBy>
  <cp:revision>903</cp:revision>
  <dcterms:created xsi:type="dcterms:W3CDTF">2011-02-16T16:42:58Z</dcterms:created>
  <dcterms:modified xsi:type="dcterms:W3CDTF">2015-06-30T18:10:03Z</dcterms:modified>
</cp:coreProperties>
</file>