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embeddings/oleObject2.bin" ContentType="application/vnd.openxmlformats-officedocument.oleObject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267" r:id="rId2"/>
    <p:sldId id="261" r:id="rId3"/>
    <p:sldId id="263" r:id="rId4"/>
    <p:sldId id="262" r:id="rId5"/>
    <p:sldId id="269" r:id="rId6"/>
    <p:sldId id="270" r:id="rId7"/>
    <p:sldId id="271" r:id="rId8"/>
    <p:sldId id="258" r:id="rId9"/>
    <p:sldId id="264" r:id="rId10"/>
    <p:sldId id="259" r:id="rId11"/>
    <p:sldId id="266" r:id="rId12"/>
    <p:sldId id="272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19" autoAdjust="0"/>
  </p:normalViewPr>
  <p:slideViewPr>
    <p:cSldViewPr>
      <p:cViewPr varScale="1">
        <p:scale>
          <a:sx n="73" d="100"/>
          <a:sy n="73" d="100"/>
        </p:scale>
        <p:origin x="-168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824395988962918"/>
          <c:y val="0.0651851851851852"/>
          <c:w val="0.886683659734841"/>
          <c:h val="0.760365354330709"/>
        </c:manualLayout>
      </c:layout>
      <c:lineChart>
        <c:grouping val="standard"/>
        <c:varyColors val="0"/>
        <c:ser>
          <c:idx val="0"/>
          <c:order val="0"/>
          <c:tx>
            <c:strRef>
              <c:f>Sheet3!$I$2</c:f>
              <c:strCache>
                <c:ptCount val="1"/>
                <c:pt idx="0">
                  <c:v>Fraction of average total</c:v>
                </c:pt>
              </c:strCache>
            </c:strRef>
          </c:tx>
          <c:marker>
            <c:symbol val="none"/>
          </c:marker>
          <c:cat>
            <c:numRef>
              <c:f>Sheet3!$H$3:$H$137</c:f>
              <c:numCache>
                <c:formatCode>General</c:formatCode>
                <c:ptCount val="135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11.0</c:v>
                </c:pt>
                <c:pt idx="11">
                  <c:v>12.0</c:v>
                </c:pt>
                <c:pt idx="12">
                  <c:v>13.0</c:v>
                </c:pt>
                <c:pt idx="13">
                  <c:v>14.0</c:v>
                </c:pt>
                <c:pt idx="14">
                  <c:v>15.0</c:v>
                </c:pt>
                <c:pt idx="15">
                  <c:v>16.0</c:v>
                </c:pt>
                <c:pt idx="16">
                  <c:v>17.0</c:v>
                </c:pt>
                <c:pt idx="17">
                  <c:v>18.0</c:v>
                </c:pt>
                <c:pt idx="18">
                  <c:v>19.0</c:v>
                </c:pt>
                <c:pt idx="19">
                  <c:v>20.0</c:v>
                </c:pt>
                <c:pt idx="20">
                  <c:v>21.0</c:v>
                </c:pt>
                <c:pt idx="21">
                  <c:v>22.0</c:v>
                </c:pt>
                <c:pt idx="22">
                  <c:v>23.0</c:v>
                </c:pt>
                <c:pt idx="23">
                  <c:v>24.0</c:v>
                </c:pt>
                <c:pt idx="24">
                  <c:v>25.0</c:v>
                </c:pt>
                <c:pt idx="25">
                  <c:v>26.0</c:v>
                </c:pt>
                <c:pt idx="26">
                  <c:v>27.0</c:v>
                </c:pt>
                <c:pt idx="27">
                  <c:v>28.0</c:v>
                </c:pt>
                <c:pt idx="28">
                  <c:v>29.0</c:v>
                </c:pt>
                <c:pt idx="29">
                  <c:v>30.0</c:v>
                </c:pt>
                <c:pt idx="30">
                  <c:v>31.0</c:v>
                </c:pt>
                <c:pt idx="31">
                  <c:v>32.0</c:v>
                </c:pt>
                <c:pt idx="32">
                  <c:v>33.0</c:v>
                </c:pt>
                <c:pt idx="33">
                  <c:v>34.0</c:v>
                </c:pt>
                <c:pt idx="34">
                  <c:v>35.0</c:v>
                </c:pt>
                <c:pt idx="35">
                  <c:v>36.0</c:v>
                </c:pt>
                <c:pt idx="36">
                  <c:v>37.0</c:v>
                </c:pt>
                <c:pt idx="37">
                  <c:v>38.0</c:v>
                </c:pt>
                <c:pt idx="38">
                  <c:v>39.0</c:v>
                </c:pt>
                <c:pt idx="39">
                  <c:v>40.0</c:v>
                </c:pt>
                <c:pt idx="40">
                  <c:v>41.0</c:v>
                </c:pt>
                <c:pt idx="41">
                  <c:v>42.0</c:v>
                </c:pt>
                <c:pt idx="42">
                  <c:v>43.0</c:v>
                </c:pt>
                <c:pt idx="43">
                  <c:v>44.0</c:v>
                </c:pt>
                <c:pt idx="44">
                  <c:v>45.0</c:v>
                </c:pt>
                <c:pt idx="45">
                  <c:v>46.0</c:v>
                </c:pt>
                <c:pt idx="46">
                  <c:v>47.0</c:v>
                </c:pt>
                <c:pt idx="47">
                  <c:v>48.0</c:v>
                </c:pt>
                <c:pt idx="48">
                  <c:v>49.0</c:v>
                </c:pt>
                <c:pt idx="49">
                  <c:v>50.0</c:v>
                </c:pt>
                <c:pt idx="50">
                  <c:v>51.0</c:v>
                </c:pt>
                <c:pt idx="51">
                  <c:v>52.0</c:v>
                </c:pt>
                <c:pt idx="52">
                  <c:v>53.0</c:v>
                </c:pt>
                <c:pt idx="53">
                  <c:v>54.0</c:v>
                </c:pt>
                <c:pt idx="54">
                  <c:v>55.0</c:v>
                </c:pt>
                <c:pt idx="55">
                  <c:v>56.0</c:v>
                </c:pt>
                <c:pt idx="56">
                  <c:v>57.0</c:v>
                </c:pt>
                <c:pt idx="57">
                  <c:v>58.0</c:v>
                </c:pt>
                <c:pt idx="58">
                  <c:v>59.0</c:v>
                </c:pt>
                <c:pt idx="59">
                  <c:v>60.0</c:v>
                </c:pt>
                <c:pt idx="60">
                  <c:v>61.0</c:v>
                </c:pt>
                <c:pt idx="61">
                  <c:v>62.0</c:v>
                </c:pt>
                <c:pt idx="62">
                  <c:v>63.0</c:v>
                </c:pt>
                <c:pt idx="63">
                  <c:v>64.0</c:v>
                </c:pt>
                <c:pt idx="64">
                  <c:v>65.0</c:v>
                </c:pt>
                <c:pt idx="65">
                  <c:v>66.0</c:v>
                </c:pt>
                <c:pt idx="66">
                  <c:v>67.0</c:v>
                </c:pt>
                <c:pt idx="67">
                  <c:v>68.0</c:v>
                </c:pt>
                <c:pt idx="68">
                  <c:v>69.0</c:v>
                </c:pt>
                <c:pt idx="69">
                  <c:v>70.0</c:v>
                </c:pt>
                <c:pt idx="70">
                  <c:v>71.0</c:v>
                </c:pt>
                <c:pt idx="71">
                  <c:v>72.0</c:v>
                </c:pt>
                <c:pt idx="72">
                  <c:v>73.0</c:v>
                </c:pt>
                <c:pt idx="73">
                  <c:v>74.0</c:v>
                </c:pt>
                <c:pt idx="74">
                  <c:v>75.0</c:v>
                </c:pt>
                <c:pt idx="75">
                  <c:v>76.0</c:v>
                </c:pt>
                <c:pt idx="76">
                  <c:v>77.0</c:v>
                </c:pt>
                <c:pt idx="77">
                  <c:v>78.0</c:v>
                </c:pt>
                <c:pt idx="78">
                  <c:v>79.0</c:v>
                </c:pt>
                <c:pt idx="79">
                  <c:v>80.0</c:v>
                </c:pt>
                <c:pt idx="80">
                  <c:v>81.0</c:v>
                </c:pt>
                <c:pt idx="81">
                  <c:v>82.0</c:v>
                </c:pt>
                <c:pt idx="82">
                  <c:v>83.0</c:v>
                </c:pt>
                <c:pt idx="83">
                  <c:v>84.0</c:v>
                </c:pt>
                <c:pt idx="84">
                  <c:v>85.0</c:v>
                </c:pt>
                <c:pt idx="85">
                  <c:v>86.0</c:v>
                </c:pt>
                <c:pt idx="86">
                  <c:v>87.0</c:v>
                </c:pt>
                <c:pt idx="87">
                  <c:v>88.0</c:v>
                </c:pt>
                <c:pt idx="88">
                  <c:v>89.0</c:v>
                </c:pt>
                <c:pt idx="89">
                  <c:v>90.0</c:v>
                </c:pt>
                <c:pt idx="90">
                  <c:v>91.0</c:v>
                </c:pt>
                <c:pt idx="91">
                  <c:v>92.0</c:v>
                </c:pt>
                <c:pt idx="92">
                  <c:v>93.0</c:v>
                </c:pt>
                <c:pt idx="93">
                  <c:v>94.0</c:v>
                </c:pt>
                <c:pt idx="94">
                  <c:v>95.0</c:v>
                </c:pt>
                <c:pt idx="95">
                  <c:v>96.0</c:v>
                </c:pt>
                <c:pt idx="96">
                  <c:v>97.0</c:v>
                </c:pt>
                <c:pt idx="97">
                  <c:v>98.0</c:v>
                </c:pt>
                <c:pt idx="98">
                  <c:v>99.0</c:v>
                </c:pt>
                <c:pt idx="99">
                  <c:v>100.0</c:v>
                </c:pt>
                <c:pt idx="100">
                  <c:v>101.0</c:v>
                </c:pt>
                <c:pt idx="101">
                  <c:v>102.0</c:v>
                </c:pt>
                <c:pt idx="102">
                  <c:v>103.0</c:v>
                </c:pt>
                <c:pt idx="103">
                  <c:v>104.0</c:v>
                </c:pt>
                <c:pt idx="104">
                  <c:v>105.0</c:v>
                </c:pt>
                <c:pt idx="105">
                  <c:v>106.0</c:v>
                </c:pt>
                <c:pt idx="106">
                  <c:v>107.0</c:v>
                </c:pt>
                <c:pt idx="107">
                  <c:v>108.0</c:v>
                </c:pt>
                <c:pt idx="108">
                  <c:v>109.0</c:v>
                </c:pt>
                <c:pt idx="109">
                  <c:v>110.0</c:v>
                </c:pt>
                <c:pt idx="110">
                  <c:v>111.0</c:v>
                </c:pt>
                <c:pt idx="111">
                  <c:v>112.0</c:v>
                </c:pt>
                <c:pt idx="112">
                  <c:v>113.0</c:v>
                </c:pt>
                <c:pt idx="113">
                  <c:v>114.0</c:v>
                </c:pt>
                <c:pt idx="114">
                  <c:v>115.0</c:v>
                </c:pt>
                <c:pt idx="115">
                  <c:v>116.0</c:v>
                </c:pt>
                <c:pt idx="116">
                  <c:v>117.0</c:v>
                </c:pt>
                <c:pt idx="117">
                  <c:v>118.0</c:v>
                </c:pt>
                <c:pt idx="118">
                  <c:v>119.0</c:v>
                </c:pt>
                <c:pt idx="119">
                  <c:v>120.0</c:v>
                </c:pt>
                <c:pt idx="120">
                  <c:v>121.0</c:v>
                </c:pt>
                <c:pt idx="121">
                  <c:v>122.0</c:v>
                </c:pt>
                <c:pt idx="122">
                  <c:v>123.0</c:v>
                </c:pt>
                <c:pt idx="123">
                  <c:v>124.0</c:v>
                </c:pt>
                <c:pt idx="124">
                  <c:v>125.0</c:v>
                </c:pt>
                <c:pt idx="125">
                  <c:v>126.0</c:v>
                </c:pt>
                <c:pt idx="126">
                  <c:v>127.0</c:v>
                </c:pt>
                <c:pt idx="127">
                  <c:v>128.0</c:v>
                </c:pt>
                <c:pt idx="128">
                  <c:v>129.0</c:v>
                </c:pt>
                <c:pt idx="129">
                  <c:v>130.0</c:v>
                </c:pt>
                <c:pt idx="130">
                  <c:v>131.0</c:v>
                </c:pt>
                <c:pt idx="131">
                  <c:v>132.0</c:v>
                </c:pt>
                <c:pt idx="132">
                  <c:v>133.0</c:v>
                </c:pt>
                <c:pt idx="133">
                  <c:v>134.0</c:v>
                </c:pt>
                <c:pt idx="134">
                  <c:v>135.0</c:v>
                </c:pt>
              </c:numCache>
            </c:numRef>
          </c:cat>
          <c:val>
            <c:numRef>
              <c:f>Sheet3!$I$3:$I$137</c:f>
              <c:numCache>
                <c:formatCode>_(* #,##0.00_);_(* \(#,##0.00\);_(* "-"??_);_(@_)</c:formatCode>
                <c:ptCount val="135"/>
                <c:pt idx="0">
                  <c:v>3.202371688576233</c:v>
                </c:pt>
                <c:pt idx="1">
                  <c:v>3.094584930453787</c:v>
                </c:pt>
                <c:pt idx="2">
                  <c:v>2.502265712800941</c:v>
                </c:pt>
                <c:pt idx="3">
                  <c:v>2.386163915422978</c:v>
                </c:pt>
                <c:pt idx="4">
                  <c:v>2.36841919653855</c:v>
                </c:pt>
                <c:pt idx="5">
                  <c:v>2.32990060503701</c:v>
                </c:pt>
                <c:pt idx="6">
                  <c:v>2.035488838175173</c:v>
                </c:pt>
                <c:pt idx="7">
                  <c:v>2.024504071599375</c:v>
                </c:pt>
                <c:pt idx="8">
                  <c:v>1.973734444193843</c:v>
                </c:pt>
                <c:pt idx="9">
                  <c:v>1.876452103897648</c:v>
                </c:pt>
                <c:pt idx="10">
                  <c:v>1.843752289697438</c:v>
                </c:pt>
                <c:pt idx="11">
                  <c:v>1.770221523628366</c:v>
                </c:pt>
                <c:pt idx="12">
                  <c:v>1.73508751732385</c:v>
                </c:pt>
                <c:pt idx="13">
                  <c:v>1.445740462893463</c:v>
                </c:pt>
                <c:pt idx="14">
                  <c:v>1.403363164944844</c:v>
                </c:pt>
                <c:pt idx="15">
                  <c:v>1.397038955652166</c:v>
                </c:pt>
                <c:pt idx="16">
                  <c:v>1.387511205858277</c:v>
                </c:pt>
                <c:pt idx="17">
                  <c:v>1.355060229450053</c:v>
                </c:pt>
                <c:pt idx="18">
                  <c:v>1.353350552871684</c:v>
                </c:pt>
                <c:pt idx="19">
                  <c:v>1.334356016521675</c:v>
                </c:pt>
                <c:pt idx="20">
                  <c:v>1.309698820364935</c:v>
                </c:pt>
                <c:pt idx="21">
                  <c:v>1.300386574069238</c:v>
                </c:pt>
                <c:pt idx="22">
                  <c:v>1.29921642689174</c:v>
                </c:pt>
                <c:pt idx="23">
                  <c:v>1.296994790410286</c:v>
                </c:pt>
                <c:pt idx="24">
                  <c:v>1.27348016137672</c:v>
                </c:pt>
                <c:pt idx="25">
                  <c:v>1.270337829097335</c:v>
                </c:pt>
                <c:pt idx="26">
                  <c:v>1.26409754802104</c:v>
                </c:pt>
                <c:pt idx="27">
                  <c:v>1.258514222472396</c:v>
                </c:pt>
                <c:pt idx="28">
                  <c:v>1.246722131946944</c:v>
                </c:pt>
                <c:pt idx="29">
                  <c:v>1.218620089901831</c:v>
                </c:pt>
                <c:pt idx="30">
                  <c:v>1.168642781319032</c:v>
                </c:pt>
                <c:pt idx="31">
                  <c:v>1.166455172338026</c:v>
                </c:pt>
                <c:pt idx="32">
                  <c:v>1.143957700179833</c:v>
                </c:pt>
                <c:pt idx="33">
                  <c:v>1.1338859455522</c:v>
                </c:pt>
                <c:pt idx="34">
                  <c:v>1.131997148539577</c:v>
                </c:pt>
                <c:pt idx="35">
                  <c:v>1.126131975362774</c:v>
                </c:pt>
                <c:pt idx="36">
                  <c:v>1.12357121667684</c:v>
                </c:pt>
                <c:pt idx="37">
                  <c:v>1.122586234294628</c:v>
                </c:pt>
                <c:pt idx="38">
                  <c:v>1.114942912953454</c:v>
                </c:pt>
                <c:pt idx="39">
                  <c:v>1.096962460335151</c:v>
                </c:pt>
                <c:pt idx="40">
                  <c:v>1.08999981802207</c:v>
                </c:pt>
                <c:pt idx="41">
                  <c:v>1.06584213793282</c:v>
                </c:pt>
                <c:pt idx="42">
                  <c:v>1.061839564111283</c:v>
                </c:pt>
                <c:pt idx="43">
                  <c:v>1.061766472472945</c:v>
                </c:pt>
                <c:pt idx="44">
                  <c:v>1.06144393885748</c:v>
                </c:pt>
                <c:pt idx="45">
                  <c:v>1.028335999663646</c:v>
                </c:pt>
                <c:pt idx="46">
                  <c:v>1.024016335592448</c:v>
                </c:pt>
                <c:pt idx="47">
                  <c:v>1.02094083284891</c:v>
                </c:pt>
                <c:pt idx="48">
                  <c:v>1.01103764344751</c:v>
                </c:pt>
                <c:pt idx="49">
                  <c:v>1.006023402079475</c:v>
                </c:pt>
                <c:pt idx="50">
                  <c:v>1.00478999111377</c:v>
                </c:pt>
                <c:pt idx="51">
                  <c:v>0.991063767410849</c:v>
                </c:pt>
                <c:pt idx="52">
                  <c:v>0.990162956969711</c:v>
                </c:pt>
                <c:pt idx="53">
                  <c:v>0.987363977602692</c:v>
                </c:pt>
                <c:pt idx="54">
                  <c:v>0.981850625689891</c:v>
                </c:pt>
                <c:pt idx="55">
                  <c:v>0.976808321367355</c:v>
                </c:pt>
                <c:pt idx="56">
                  <c:v>0.974086181914696</c:v>
                </c:pt>
                <c:pt idx="57">
                  <c:v>0.96140933153498</c:v>
                </c:pt>
                <c:pt idx="58">
                  <c:v>0.954963896212615</c:v>
                </c:pt>
                <c:pt idx="59">
                  <c:v>0.942084485849622</c:v>
                </c:pt>
                <c:pt idx="60">
                  <c:v>0.938734245460155</c:v>
                </c:pt>
                <c:pt idx="61">
                  <c:v>0.916293511156392</c:v>
                </c:pt>
                <c:pt idx="62">
                  <c:v>0.915880344495133</c:v>
                </c:pt>
                <c:pt idx="63">
                  <c:v>0.915007920574978</c:v>
                </c:pt>
                <c:pt idx="64">
                  <c:v>0.914053873363731</c:v>
                </c:pt>
                <c:pt idx="65">
                  <c:v>0.91370357488012</c:v>
                </c:pt>
                <c:pt idx="66">
                  <c:v>0.912909590184978</c:v>
                </c:pt>
                <c:pt idx="67">
                  <c:v>0.912251042214198</c:v>
                </c:pt>
                <c:pt idx="68">
                  <c:v>0.910542063578779</c:v>
                </c:pt>
                <c:pt idx="69">
                  <c:v>0.909397641050654</c:v>
                </c:pt>
                <c:pt idx="70">
                  <c:v>0.908990391453981</c:v>
                </c:pt>
                <c:pt idx="71">
                  <c:v>0.899832887376845</c:v>
                </c:pt>
                <c:pt idx="72">
                  <c:v>0.893581748415387</c:v>
                </c:pt>
                <c:pt idx="73">
                  <c:v>0.887395013449756</c:v>
                </c:pt>
                <c:pt idx="74">
                  <c:v>0.875157535650132</c:v>
                </c:pt>
                <c:pt idx="75">
                  <c:v>0.868604961879111</c:v>
                </c:pt>
                <c:pt idx="76">
                  <c:v>0.861774642472264</c:v>
                </c:pt>
                <c:pt idx="77">
                  <c:v>0.848711380127728</c:v>
                </c:pt>
                <c:pt idx="78">
                  <c:v>0.848525240215109</c:v>
                </c:pt>
                <c:pt idx="79">
                  <c:v>0.838377153225188</c:v>
                </c:pt>
                <c:pt idx="80">
                  <c:v>0.824371726818877</c:v>
                </c:pt>
                <c:pt idx="81">
                  <c:v>0.821958116413805</c:v>
                </c:pt>
                <c:pt idx="82">
                  <c:v>0.815773078187264</c:v>
                </c:pt>
                <c:pt idx="83">
                  <c:v>0.812372127790646</c:v>
                </c:pt>
                <c:pt idx="84">
                  <c:v>0.807660814606507</c:v>
                </c:pt>
                <c:pt idx="85">
                  <c:v>0.804281812363406</c:v>
                </c:pt>
                <c:pt idx="86">
                  <c:v>0.798822012015048</c:v>
                </c:pt>
                <c:pt idx="87">
                  <c:v>0.792377502988494</c:v>
                </c:pt>
                <c:pt idx="88">
                  <c:v>0.788157652420739</c:v>
                </c:pt>
                <c:pt idx="89">
                  <c:v>0.785964405645613</c:v>
                </c:pt>
                <c:pt idx="90">
                  <c:v>0.772486929525556</c:v>
                </c:pt>
                <c:pt idx="91">
                  <c:v>0.770082006377933</c:v>
                </c:pt>
                <c:pt idx="92">
                  <c:v>0.764992501403232</c:v>
                </c:pt>
                <c:pt idx="93">
                  <c:v>0.7590873554147</c:v>
                </c:pt>
                <c:pt idx="94">
                  <c:v>0.756095187535579</c:v>
                </c:pt>
                <c:pt idx="95">
                  <c:v>0.749486197176233</c:v>
                </c:pt>
                <c:pt idx="96">
                  <c:v>0.743723673328804</c:v>
                </c:pt>
                <c:pt idx="97">
                  <c:v>0.719789265163962</c:v>
                </c:pt>
                <c:pt idx="98">
                  <c:v>0.716029202553333</c:v>
                </c:pt>
                <c:pt idx="99">
                  <c:v>0.71304981756616</c:v>
                </c:pt>
                <c:pt idx="100">
                  <c:v>0.705217844917961</c:v>
                </c:pt>
                <c:pt idx="101">
                  <c:v>0.704946004625998</c:v>
                </c:pt>
                <c:pt idx="102">
                  <c:v>0.69599777501376</c:v>
                </c:pt>
                <c:pt idx="103">
                  <c:v>0.693590431532762</c:v>
                </c:pt>
                <c:pt idx="104">
                  <c:v>0.684871637483518</c:v>
                </c:pt>
                <c:pt idx="105">
                  <c:v>0.673960453295074</c:v>
                </c:pt>
                <c:pt idx="106">
                  <c:v>0.672676148897532</c:v>
                </c:pt>
                <c:pt idx="107">
                  <c:v>0.650272625296637</c:v>
                </c:pt>
                <c:pt idx="108">
                  <c:v>0.638006305996833</c:v>
                </c:pt>
                <c:pt idx="109">
                  <c:v>0.636704387376232</c:v>
                </c:pt>
                <c:pt idx="110">
                  <c:v>0.63249106762874</c:v>
                </c:pt>
                <c:pt idx="111">
                  <c:v>0.630851006131259</c:v>
                </c:pt>
                <c:pt idx="112">
                  <c:v>0.621639827652454</c:v>
                </c:pt>
                <c:pt idx="113">
                  <c:v>0.60903672467374</c:v>
                </c:pt>
                <c:pt idx="114">
                  <c:v>0.600179496047459</c:v>
                </c:pt>
                <c:pt idx="115">
                  <c:v>0.59971695373668</c:v>
                </c:pt>
                <c:pt idx="116">
                  <c:v>0.588191264189243</c:v>
                </c:pt>
                <c:pt idx="117">
                  <c:v>0.57881118557282</c:v>
                </c:pt>
                <c:pt idx="118">
                  <c:v>0.57646728728517</c:v>
                </c:pt>
                <c:pt idx="119">
                  <c:v>0.557361248758646</c:v>
                </c:pt>
                <c:pt idx="120">
                  <c:v>0.549752806231762</c:v>
                </c:pt>
                <c:pt idx="121">
                  <c:v>0.542193407103885</c:v>
                </c:pt>
                <c:pt idx="122">
                  <c:v>0.532180598789988</c:v>
                </c:pt>
                <c:pt idx="123">
                  <c:v>0.506608305643863</c:v>
                </c:pt>
                <c:pt idx="124">
                  <c:v>0.466580239101673</c:v>
                </c:pt>
                <c:pt idx="125">
                  <c:v>0.447643362672327</c:v>
                </c:pt>
                <c:pt idx="126">
                  <c:v>0.444968045925651</c:v>
                </c:pt>
                <c:pt idx="127">
                  <c:v>0.41782263463592</c:v>
                </c:pt>
                <c:pt idx="128">
                  <c:v>0.404656775236232</c:v>
                </c:pt>
                <c:pt idx="129">
                  <c:v>0.402547991204045</c:v>
                </c:pt>
                <c:pt idx="130">
                  <c:v>0.367499079411626</c:v>
                </c:pt>
                <c:pt idx="131">
                  <c:v>0.271701124428826</c:v>
                </c:pt>
                <c:pt idx="132">
                  <c:v>0.165897275854614</c:v>
                </c:pt>
                <c:pt idx="133">
                  <c:v>0.122346869563166</c:v>
                </c:pt>
                <c:pt idx="134">
                  <c:v>0.117926413227327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73325928"/>
        <c:axId val="-2073489976"/>
      </c:lineChart>
      <c:catAx>
        <c:axId val="-2073325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073489976"/>
        <c:crosses val="autoZero"/>
        <c:auto val="1"/>
        <c:lblAlgn val="ctr"/>
        <c:lblOffset val="100"/>
        <c:noMultiLvlLbl val="0"/>
      </c:catAx>
      <c:valAx>
        <c:axId val="-2073489976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crossAx val="-20733259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0.08021</cdr:x>
      <cdr:y>0.62096</cdr:y>
    </cdr:from>
    <cdr:to>
      <cdr:x>0.98647</cdr:x>
      <cdr:y>0.62096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476751" y="1330788"/>
          <a:ext cx="5386447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1104F-E9DD-4063-B0B9-652633F9B8F3}" type="datetimeFigureOut">
              <a:rPr lang="en-US" smtClean="0"/>
              <a:t>12/4/13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564AA-7CA6-4C96-810F-E9D1A7A0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33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564AA-7CA6-4C96-810F-E9D1A7A003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NHIF: </a:t>
            </a:r>
          </a:p>
          <a:p>
            <a:r>
              <a:rPr lang="en-US" dirty="0" smtClean="0"/>
              <a:t>Pool</a:t>
            </a:r>
            <a:r>
              <a:rPr lang="en-US" baseline="0" dirty="0" smtClean="0"/>
              <a:t> for salary adjustments: don’t have the details by sector</a:t>
            </a:r>
          </a:p>
          <a:p>
            <a:endParaRPr lang="en-US" baseline="0" dirty="0" smtClean="0"/>
          </a:p>
          <a:p>
            <a:r>
              <a:rPr lang="en-US" baseline="0" dirty="0" smtClean="0"/>
              <a:t>PMO-RALG- because amount was insignificant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564AA-7CA6-4C96-810F-E9D1A7A003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73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" pitchFamily="18" charset="0"/>
              <a:ea typeface="ＭＳ Ｐゴシック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itchFamily="18" charset="0"/>
                <a:ea typeface="ＭＳ Ｐゴシック"/>
                <a:cs typeface="ＭＳ Ｐゴシック"/>
              </a:defRPr>
            </a:lvl9pPr>
          </a:lstStyle>
          <a:p>
            <a:fld id="{2C101215-2CC2-4A13-B260-D61F2543DAFC}" type="slidenum">
              <a:rPr lang="en-US" sz="1200">
                <a:solidFill>
                  <a:prstClr val="black"/>
                </a:solidFill>
              </a:rPr>
              <a:pPr/>
              <a:t>8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DE3D-D7FD-4F64-9575-C751B075279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en-US" smtClean="0">
                <a:solidFill>
                  <a:srgbClr val="000000"/>
                </a:solidFill>
              </a:rPr>
              <a:t>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152400" y="1752600"/>
            <a:ext cx="8991600" cy="51054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>
                    <a:alpha val="50195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1752600"/>
            <a:ext cx="9144000" cy="152400"/>
          </a:xfrm>
          <a:prstGeom prst="rect">
            <a:avLst/>
          </a:prstGeom>
          <a:solidFill>
            <a:srgbClr val="C2113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 userDrawn="1"/>
        </p:nvSpPr>
        <p:spPr bwMode="auto">
          <a:xfrm>
            <a:off x="0" y="1905000"/>
            <a:ext cx="152400" cy="4953000"/>
          </a:xfrm>
          <a:prstGeom prst="rect">
            <a:avLst/>
          </a:prstGeom>
          <a:solidFill>
            <a:srgbClr val="002A6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pic>
        <p:nvPicPr>
          <p:cNvPr id="10" name="Picture 23" descr="Lockup_TANZANIA_RGB_HIGH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548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0408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EEC42-9423-43A0-AC74-05EAB50998B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26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D7D1D-AB99-4841-9043-00820970DE4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59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80A29-CEBE-4C4B-AB52-714A7860496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126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38A615-02C8-45A9-8BFF-61EC6873612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05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45949C-C658-40BA-8A0F-6B64BF3102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446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2A534-88A3-4766-8ABB-20FAD1299BC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299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8D7C9-58E7-4459-8861-0878D145C18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04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CC238-BF1E-4ECD-B404-F774398C5B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53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DB8E1A-3F28-4E2E-89AE-0EDA151B9CF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02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BA0115-4DA3-4C62-8BB6-C2BC35F4FE2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663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BFEDF9-68AE-4F5D-A140-CBD7D525AD98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55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772400" cy="1500187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5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Rapid Budget Analysis (RBA)</a:t>
            </a:r>
          </a:p>
          <a:p>
            <a:pPr algn="ctr"/>
            <a:r>
              <a:rPr lang="en-US" sz="5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Sector</a:t>
            </a:r>
            <a:endParaRPr lang="en-US" sz="5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3205192"/>
            <a:ext cx="548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December 4, 2013</a:t>
            </a:r>
            <a:endParaRPr lang="en-US" sz="3200" b="1" i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808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990600"/>
            <a:ext cx="8610600" cy="1260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85750" fontAlgn="base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ea typeface="ＭＳ Ｐゴシック" pitchFamily="-84" charset="-128"/>
                <a:cs typeface="Times New Roman" pitchFamily="18" charset="0"/>
              </a:rPr>
              <a:t>GOT Total Budget increased by 20% as compared to 9% increase for Health.</a:t>
            </a:r>
          </a:p>
          <a:p>
            <a:pPr marL="228600" indent="-285750" fontAlgn="base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ea typeface="ＭＳ Ｐゴシック" pitchFamily="-84" charset="-128"/>
                <a:cs typeface="Times New Roman" pitchFamily="18" charset="0"/>
              </a:rPr>
              <a:t>Health sector share declined from 9.6% in 2012-13 to 8.7% in 2013-14.</a:t>
            </a:r>
          </a:p>
          <a:p>
            <a:pPr marL="228600" indent="-285750" fontAlgn="base">
              <a:lnSpc>
                <a:spcPct val="114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ea typeface="ＭＳ Ｐゴシック" pitchFamily="-84" charset="-128"/>
                <a:cs typeface="Times New Roman" pitchFamily="18" charset="0"/>
              </a:rPr>
              <a:t>GOT Local contribution has increased by 22% and foreign </a:t>
            </a:r>
            <a:r>
              <a:rPr lang="en-US" sz="2000" dirty="0" smtClean="0">
                <a:ea typeface="ＭＳ Ｐゴシック" pitchFamily="-84" charset="-128"/>
                <a:cs typeface="Times New Roman" pitchFamily="18" charset="0"/>
              </a:rPr>
              <a:t>contribution by </a:t>
            </a:r>
            <a:r>
              <a:rPr lang="en-US" sz="2000" dirty="0">
                <a:ea typeface="ＭＳ Ｐゴシック" pitchFamily="-84" charset="-128"/>
                <a:cs typeface="Times New Roman" pitchFamily="18" charset="0"/>
              </a:rPr>
              <a:t>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524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in Context of Overall GOT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" y="2438400"/>
            <a:ext cx="4419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970" y="2438400"/>
            <a:ext cx="4267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2198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9441"/>
          </a:xfr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1611868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>
                <a:ea typeface="Times New Roman"/>
                <a:cs typeface="Times New Roman" panose="02020603050405020304" pitchFamily="18" charset="0"/>
              </a:rPr>
              <a:t>About </a:t>
            </a:r>
            <a:r>
              <a:rPr lang="en-US" sz="8000" dirty="0" smtClean="0">
                <a:ea typeface="Times New Roman"/>
                <a:cs typeface="Times New Roman" panose="02020603050405020304" pitchFamily="18" charset="0"/>
              </a:rPr>
              <a:t>2/3s of </a:t>
            </a:r>
            <a:r>
              <a:rPr lang="en-US" sz="8000" dirty="0">
                <a:ea typeface="Times New Roman"/>
                <a:cs typeface="Times New Roman" panose="02020603050405020304" pitchFamily="18" charset="0"/>
              </a:rPr>
              <a:t>the discretionary public spending was spent on the </a:t>
            </a:r>
            <a:r>
              <a:rPr lang="en-US" sz="8000" dirty="0" smtClean="0">
                <a:ea typeface="Times New Roman"/>
                <a:cs typeface="Times New Roman" panose="02020603050405020304" pitchFamily="18" charset="0"/>
              </a:rPr>
              <a:t>6 </a:t>
            </a:r>
            <a:r>
              <a:rPr lang="en-US" sz="8000" dirty="0" err="1" smtClean="0">
                <a:ea typeface="Times New Roman"/>
                <a:cs typeface="Times New Roman" panose="02020603050405020304" pitchFamily="18" charset="0"/>
              </a:rPr>
              <a:t>Mkukuta</a:t>
            </a:r>
            <a:r>
              <a:rPr lang="en-US" sz="8000" dirty="0" smtClean="0"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8000" dirty="0">
                <a:ea typeface="Times New Roman"/>
                <a:cs typeface="Times New Roman" panose="02020603050405020304" pitchFamily="18" charset="0"/>
              </a:rPr>
              <a:t>priority sectors in </a:t>
            </a:r>
            <a:r>
              <a:rPr lang="en-US" sz="8000" dirty="0" smtClean="0">
                <a:ea typeface="Times New Roman"/>
                <a:cs typeface="Times New Roman" panose="02020603050405020304" pitchFamily="18" charset="0"/>
              </a:rPr>
              <a:t>2012/13. </a:t>
            </a:r>
          </a:p>
          <a:p>
            <a:pPr lvl="1"/>
            <a:r>
              <a:rPr lang="en-US" sz="7600" dirty="0" smtClean="0">
                <a:ea typeface="Times New Roman"/>
                <a:cs typeface="Times New Roman" panose="02020603050405020304" pitchFamily="18" charset="0"/>
              </a:rPr>
              <a:t>Budget for these sectors has declined from 65.5% in 2012-13 to 64.6% in FY13-14</a:t>
            </a:r>
          </a:p>
          <a:p>
            <a:pPr lvl="1"/>
            <a:endParaRPr lang="en-US" sz="8000" dirty="0" smtClean="0">
              <a:cs typeface="Times New Roman" panose="02020603050405020304" pitchFamily="18" charset="0"/>
            </a:endParaRPr>
          </a:p>
          <a:p>
            <a:r>
              <a:rPr lang="en-US" sz="8000" dirty="0" smtClean="0">
                <a:cs typeface="Times New Roman" panose="02020603050405020304" pitchFamily="18" charset="0"/>
              </a:rPr>
              <a:t>Water</a:t>
            </a:r>
            <a:r>
              <a:rPr lang="en-US" sz="8000" dirty="0">
                <a:cs typeface="Times New Roman" panose="02020603050405020304" pitchFamily="18" charset="0"/>
              </a:rPr>
              <a:t>, energy and </a:t>
            </a:r>
            <a:r>
              <a:rPr lang="en-US" sz="8000" dirty="0" smtClean="0">
                <a:cs typeface="Times New Roman" panose="02020603050405020304" pitchFamily="18" charset="0"/>
              </a:rPr>
              <a:t>roads saw </a:t>
            </a:r>
            <a:r>
              <a:rPr lang="en-US" sz="8000" dirty="0">
                <a:cs typeface="Times New Roman" panose="02020603050405020304" pitchFamily="18" charset="0"/>
              </a:rPr>
              <a:t>significant increases in the 2013/14 </a:t>
            </a:r>
            <a:r>
              <a:rPr lang="en-US" sz="8000" dirty="0" smtClean="0">
                <a:cs typeface="Times New Roman" panose="02020603050405020304" pitchFamily="18" charset="0"/>
              </a:rPr>
              <a:t>budget.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306"/>
          <a:stretch/>
        </p:blipFill>
        <p:spPr bwMode="auto">
          <a:xfrm>
            <a:off x="457200" y="2971800"/>
            <a:ext cx="8153400" cy="32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514600" y="26024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Trends in priority sectors spending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8686800" y="5029200"/>
            <a:ext cx="152400" cy="152400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8686800" y="4495800"/>
            <a:ext cx="152400" cy="152400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8686800" y="5269230"/>
            <a:ext cx="152400" cy="152400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3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/>
          </a:bodyPr>
          <a:lstStyle/>
          <a:p>
            <a:pPr lvl="0"/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Concerns: </a:t>
            </a:r>
          </a:p>
          <a:p>
            <a:pPr lvl="1"/>
            <a:r>
              <a:rPr lang="en-US" sz="1900" dirty="0" smtClean="0">
                <a:cs typeface="Times New Roman" panose="02020603050405020304" pitchFamily="18" charset="0"/>
              </a:rPr>
              <a:t>Donor </a:t>
            </a:r>
            <a:r>
              <a:rPr lang="en-US" sz="1900" dirty="0">
                <a:cs typeface="Times New Roman" panose="02020603050405020304" pitchFamily="18" charset="0"/>
              </a:rPr>
              <a:t>funding </a:t>
            </a:r>
            <a:r>
              <a:rPr lang="en-US" sz="1900" dirty="0" smtClean="0">
                <a:cs typeface="Times New Roman" panose="02020603050405020304" pitchFamily="18" charset="0"/>
              </a:rPr>
              <a:t>‘appears’ </a:t>
            </a:r>
            <a:r>
              <a:rPr lang="en-US" sz="1900" dirty="0">
                <a:cs typeface="Times New Roman" panose="02020603050405020304" pitchFamily="18" charset="0"/>
              </a:rPr>
              <a:t>to be replacing </a:t>
            </a:r>
            <a:r>
              <a:rPr lang="en-US" sz="1900" dirty="0" err="1">
                <a:cs typeface="Times New Roman" panose="02020603050405020304" pitchFamily="18" charset="0"/>
              </a:rPr>
              <a:t>GoT</a:t>
            </a:r>
            <a:r>
              <a:rPr lang="en-US" sz="1900" dirty="0">
                <a:cs typeface="Times New Roman" panose="02020603050405020304" pitchFamily="18" charset="0"/>
              </a:rPr>
              <a:t> local investment</a:t>
            </a:r>
            <a:r>
              <a:rPr lang="en-US" sz="1900" dirty="0" smtClean="0">
                <a:cs typeface="Times New Roman" panose="02020603050405020304" pitchFamily="18" charset="0"/>
              </a:rPr>
              <a:t>. </a:t>
            </a:r>
          </a:p>
          <a:p>
            <a:pPr lvl="2"/>
            <a:r>
              <a:rPr lang="en-US" sz="1500" dirty="0" smtClean="0">
                <a:cs typeface="Times New Roman" panose="02020603050405020304" pitchFamily="18" charset="0"/>
              </a:rPr>
              <a:t>Donor </a:t>
            </a:r>
            <a:r>
              <a:rPr lang="en-US" sz="1500" dirty="0">
                <a:cs typeface="Times New Roman" panose="02020603050405020304" pitchFamily="18" charset="0"/>
              </a:rPr>
              <a:t>funding is not predictable.</a:t>
            </a:r>
          </a:p>
          <a:p>
            <a:pPr lvl="1"/>
            <a:r>
              <a:rPr lang="en-US" sz="1900" dirty="0">
                <a:cs typeface="Times New Roman" panose="02020603050405020304" pitchFamily="18" charset="0"/>
              </a:rPr>
              <a:t>Financial condition of MSD</a:t>
            </a:r>
          </a:p>
          <a:p>
            <a:pPr lvl="1"/>
            <a:r>
              <a:rPr lang="en-US" sz="1900" dirty="0">
                <a:cs typeface="Times New Roman" panose="02020603050405020304" pitchFamily="18" charset="0"/>
              </a:rPr>
              <a:t>BRN seems to be the driving force of </a:t>
            </a:r>
            <a:r>
              <a:rPr lang="en-US" sz="1900" dirty="0" err="1">
                <a:cs typeface="Times New Roman" panose="02020603050405020304" pitchFamily="18" charset="0"/>
              </a:rPr>
              <a:t>GoT</a:t>
            </a:r>
            <a:r>
              <a:rPr lang="en-US" sz="1900" dirty="0">
                <a:cs typeface="Times New Roman" panose="02020603050405020304" pitchFamily="18" charset="0"/>
              </a:rPr>
              <a:t> fund prioritization. </a:t>
            </a:r>
            <a:endParaRPr lang="en-US" sz="1900" dirty="0" smtClean="0">
              <a:cs typeface="Times New Roman" panose="02020603050405020304" pitchFamily="18" charset="0"/>
            </a:endParaRPr>
          </a:p>
          <a:p>
            <a:pPr lvl="2"/>
            <a:r>
              <a:rPr lang="en-US" sz="1900" dirty="0" smtClean="0">
                <a:cs typeface="Times New Roman" panose="02020603050405020304" pitchFamily="18" charset="0"/>
              </a:rPr>
              <a:t>Phase </a:t>
            </a:r>
            <a:r>
              <a:rPr lang="en-US" sz="1900" dirty="0">
                <a:cs typeface="Times New Roman" panose="02020603050405020304" pitchFamily="18" charset="0"/>
              </a:rPr>
              <a:t>1 priority sectors are significantly underfunded which could possibly result in a delay in phase 2. </a:t>
            </a:r>
          </a:p>
          <a:p>
            <a:pPr lvl="1"/>
            <a:r>
              <a:rPr lang="en-US" sz="1900" dirty="0">
                <a:cs typeface="Times New Roman" panose="02020603050405020304" pitchFamily="18" charset="0"/>
              </a:rPr>
              <a:t>Erratic disbursement of budgeted funds and transfers</a:t>
            </a:r>
          </a:p>
          <a:p>
            <a:pPr lvl="1"/>
            <a:r>
              <a:rPr lang="en-US" sz="1900" dirty="0">
                <a:cs typeface="Times New Roman" panose="02020603050405020304" pitchFamily="18" charset="0"/>
              </a:rPr>
              <a:t>Increasing foreign debt service and tax collection 10% off target in </a:t>
            </a:r>
            <a:r>
              <a:rPr lang="en-US" sz="1900" dirty="0" smtClean="0">
                <a:cs typeface="Times New Roman" panose="02020603050405020304" pitchFamily="18" charset="0"/>
              </a:rPr>
              <a:t>Q1</a:t>
            </a:r>
          </a:p>
          <a:p>
            <a:pPr lvl="1"/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Opportunities: </a:t>
            </a:r>
          </a:p>
          <a:p>
            <a:pPr lvl="1"/>
            <a:r>
              <a:rPr lang="en-US" sz="1900" dirty="0" smtClean="0">
                <a:cs typeface="Times New Roman" panose="02020603050405020304" pitchFamily="18" charset="0"/>
              </a:rPr>
              <a:t>Health </a:t>
            </a:r>
            <a:r>
              <a:rPr lang="en-US" sz="1900" dirty="0">
                <a:cs typeface="Times New Roman" panose="02020603050405020304" pitchFamily="18" charset="0"/>
              </a:rPr>
              <a:t>is expected to be included in phase 2 </a:t>
            </a:r>
            <a:r>
              <a:rPr lang="en-US" sz="1900" dirty="0" smtClean="0">
                <a:cs typeface="Times New Roman" panose="02020603050405020304" pitchFamily="18" charset="0"/>
              </a:rPr>
              <a:t>of </a:t>
            </a:r>
            <a:r>
              <a:rPr lang="en-US" sz="1900" dirty="0">
                <a:cs typeface="Times New Roman" panose="02020603050405020304" pitchFamily="18" charset="0"/>
              </a:rPr>
              <a:t>BRN</a:t>
            </a:r>
            <a:r>
              <a:rPr lang="en-US" sz="1900" dirty="0" smtClean="0">
                <a:cs typeface="Times New Roman" panose="02020603050405020304" pitchFamily="18" charset="0"/>
              </a:rPr>
              <a:t>. </a:t>
            </a:r>
          </a:p>
          <a:p>
            <a:pPr lvl="2"/>
            <a:r>
              <a:rPr lang="en-US" sz="1500" dirty="0" smtClean="0">
                <a:cs typeface="Times New Roman" panose="02020603050405020304" pitchFamily="18" charset="0"/>
              </a:rPr>
              <a:t>Minister is setting up delivery unit</a:t>
            </a:r>
            <a:endParaRPr lang="en-US" sz="1500" dirty="0">
              <a:cs typeface="Times New Roman" panose="02020603050405020304" pitchFamily="18" charset="0"/>
            </a:endParaRPr>
          </a:p>
          <a:p>
            <a:pPr lvl="1"/>
            <a:r>
              <a:rPr lang="en-US" sz="1900" dirty="0">
                <a:cs typeface="Times New Roman" panose="02020603050405020304" pitchFamily="18" charset="0"/>
              </a:rPr>
              <a:t>Advocate for geographic equity. Review LGA funds allocation formula. </a:t>
            </a:r>
          </a:p>
          <a:p>
            <a:pPr lvl="1"/>
            <a:r>
              <a:rPr lang="en-US" sz="1900" dirty="0" smtClean="0">
                <a:cs typeface="Times New Roman" panose="02020603050405020304" pitchFamily="18" charset="0"/>
              </a:rPr>
              <a:t>Health Care Financing Strategy: Develop approaches for </a:t>
            </a:r>
            <a:r>
              <a:rPr lang="en-US" sz="1900" dirty="0">
                <a:cs typeface="Times New Roman" panose="02020603050405020304" pitchFamily="18" charset="0"/>
              </a:rPr>
              <a:t>strengthening domestic investment and fostering financial sustainability</a:t>
            </a: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69441"/>
          </a:xfr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 and way Forward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767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Asanteni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Sana</a:t>
            </a:r>
          </a:p>
        </p:txBody>
      </p:sp>
      <p:pic>
        <p:nvPicPr>
          <p:cNvPr id="1026" name="Picture 2" descr="http://t0.gstatic.com/images?q=tbn:ANd9GcS2KHfv3m-X94X-sayLnvPZLvFTFcHVvKPQwrYOA-L62xbkDr2Nc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57150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014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cs typeface="Times New Roman" panose="02020603050405020304" pitchFamily="18" charset="0"/>
              </a:rPr>
              <a:t>RBA </a:t>
            </a:r>
            <a:r>
              <a:rPr lang="en-US" dirty="0">
                <a:cs typeface="Times New Roman" panose="02020603050405020304" pitchFamily="18" charset="0"/>
              </a:rPr>
              <a:t>is an annual </a:t>
            </a:r>
            <a:r>
              <a:rPr lang="en-US" dirty="0" smtClean="0">
                <a:cs typeface="Times New Roman" panose="02020603050405020304" pitchFamily="18" charset="0"/>
              </a:rPr>
              <a:t>exercise to </a:t>
            </a:r>
            <a:r>
              <a:rPr lang="en-US" dirty="0">
                <a:cs typeface="Times New Roman" panose="02020603050405020304" pitchFamily="18" charset="0"/>
              </a:rPr>
              <a:t>provide inputs </a:t>
            </a:r>
            <a:r>
              <a:rPr lang="en-US" dirty="0" smtClean="0">
                <a:cs typeface="Times New Roman" panose="02020603050405020304" pitchFamily="18" charset="0"/>
              </a:rPr>
              <a:t>into</a:t>
            </a:r>
          </a:p>
          <a:p>
            <a:pPr lvl="1"/>
            <a:r>
              <a:rPr lang="en-US" dirty="0" smtClean="0">
                <a:cs typeface="Times New Roman" panose="02020603050405020304" pitchFamily="18" charset="0"/>
              </a:rPr>
              <a:t>General Budget Support Annual review, </a:t>
            </a:r>
          </a:p>
          <a:p>
            <a:pPr lvl="1"/>
            <a:r>
              <a:rPr lang="en-US" dirty="0" smtClean="0">
                <a:cs typeface="Times New Roman" panose="02020603050405020304" pitchFamily="18" charset="0"/>
              </a:rPr>
              <a:t>2014/15 Budget Preparations </a:t>
            </a:r>
          </a:p>
          <a:p>
            <a:pPr lvl="1"/>
            <a:r>
              <a:rPr lang="en-US" dirty="0" smtClean="0">
                <a:cs typeface="Times New Roman" panose="02020603050405020304" pitchFamily="18" charset="0"/>
              </a:rPr>
              <a:t>MKUKUTA progress, 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S</a:t>
            </a:r>
            <a:r>
              <a:rPr lang="en-US" dirty="0" smtClean="0">
                <a:cs typeface="Times New Roman" panose="02020603050405020304" pitchFamily="18" charset="0"/>
              </a:rPr>
              <a:t>ector </a:t>
            </a:r>
            <a:r>
              <a:rPr lang="en-US" dirty="0">
                <a:cs typeface="Times New Roman" panose="02020603050405020304" pitchFamily="18" charset="0"/>
              </a:rPr>
              <a:t>reviews 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cs typeface="Times New Roman" panose="02020603050405020304" pitchFamily="18" charset="0"/>
              </a:rPr>
              <a:t>Big Results Now</a:t>
            </a:r>
          </a:p>
          <a:p>
            <a:pPr marL="0" indent="0">
              <a:buNone/>
            </a:pPr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This year, the DP RBA team worked closely with MOHSW HCF team involved in the Public Expenditure Review </a:t>
            </a:r>
          </a:p>
          <a:p>
            <a:pPr lvl="1"/>
            <a:r>
              <a:rPr lang="en-US" dirty="0" smtClean="0">
                <a:cs typeface="Times New Roman" panose="02020603050405020304" pitchFamily="18" charset="0"/>
              </a:rPr>
              <a:t>to jointly agree on health boundaries and approaches to analysis</a:t>
            </a:r>
          </a:p>
          <a:p>
            <a:pPr marL="0" indent="0">
              <a:buNone/>
            </a:pPr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Utilizes </a:t>
            </a:r>
            <a:r>
              <a:rPr lang="en-US" dirty="0" err="1" smtClean="0">
                <a:cs typeface="Times New Roman" panose="02020603050405020304" pitchFamily="18" charset="0"/>
              </a:rPr>
              <a:t>MoF’s</a:t>
            </a:r>
            <a:r>
              <a:rPr lang="en-US" dirty="0" smtClean="0">
                <a:cs typeface="Times New Roman" panose="02020603050405020304" pitchFamily="18" charset="0"/>
              </a:rPr>
              <a:t> detailed approved budget for FY12/13 &amp; FY13</a:t>
            </a:r>
            <a:r>
              <a:rPr lang="en-US" dirty="0">
                <a:cs typeface="Times New Roman" panose="02020603050405020304" pitchFamily="18" charset="0"/>
              </a:rPr>
              <a:t>/</a:t>
            </a:r>
            <a:r>
              <a:rPr lang="en-US" dirty="0" smtClean="0">
                <a:cs typeface="Times New Roman" panose="02020603050405020304" pitchFamily="18" charset="0"/>
              </a:rPr>
              <a:t>14 along with expenditure dataset from FY 12/13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DP RBA team: USAID, DANIDA and WB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744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Health Accounts (NHA)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990599"/>
          </a:xfrm>
        </p:spPr>
        <p:txBody>
          <a:bodyPr>
            <a:noAutofit/>
          </a:bodyPr>
          <a:lstStyle/>
          <a:p>
            <a:r>
              <a:rPr lang="en-US" dirty="0" smtClean="0">
                <a:cs typeface="Times New Roman" panose="02020603050405020304" pitchFamily="18" charset="0"/>
              </a:rPr>
              <a:t>The RBA represents only a fraction of overall Health expenditures in the country. </a:t>
            </a:r>
            <a:endParaRPr lang="en-US" dirty="0"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8001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24200" y="2209800"/>
            <a:ext cx="243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Financing Sources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67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534400" cy="5334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 what constitutes Health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66151"/>
              </p:ext>
            </p:extLst>
          </p:nvPr>
        </p:nvGraphicFramePr>
        <p:xfrm>
          <a:off x="381000" y="1524000"/>
          <a:ext cx="41910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Included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HIV/AIDS investments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Medical and Dental refunds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NHIF employer contributions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Child survival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Health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transfers (District and Urban)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4495800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cs typeface="Times New Roman" panose="02020603050405020304" pitchFamily="18" charset="0"/>
              </a:rPr>
              <a:t>otal </a:t>
            </a:r>
            <a:r>
              <a:rPr lang="en-US" sz="2400" dirty="0">
                <a:cs typeface="Times New Roman" panose="02020603050405020304" pitchFamily="18" charset="0"/>
              </a:rPr>
              <a:t>GOT expenditure used </a:t>
            </a:r>
            <a:r>
              <a:rPr lang="en-US" sz="2400" dirty="0" smtClean="0">
                <a:cs typeface="Times New Roman" panose="02020603050405020304" pitchFamily="18" charset="0"/>
              </a:rPr>
              <a:t>to </a:t>
            </a:r>
            <a:r>
              <a:rPr lang="en-US" sz="2400" dirty="0">
                <a:cs typeface="Times New Roman" panose="02020603050405020304" pitchFamily="18" charset="0"/>
              </a:rPr>
              <a:t>calculate share of GOT spending on health </a:t>
            </a:r>
            <a:r>
              <a:rPr lang="en-US" sz="2400" dirty="0" smtClean="0">
                <a:cs typeface="Times New Roman" panose="02020603050405020304" pitchFamily="18" charset="0"/>
              </a:rPr>
              <a:t>Excludes </a:t>
            </a:r>
            <a:r>
              <a:rPr lang="en-US" sz="2400" dirty="0">
                <a:cs typeface="Times New Roman" panose="02020603050405020304" pitchFamily="18" charset="0"/>
              </a:rPr>
              <a:t>a portion but not all of Consolidated Fund </a:t>
            </a:r>
            <a:r>
              <a:rPr lang="en-US" sz="2400" dirty="0" smtClean="0">
                <a:cs typeface="Times New Roman" panose="02020603050405020304" pitchFamily="18" charset="0"/>
              </a:rPr>
              <a:t>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Times New Roman" panose="02020603050405020304" pitchFamily="18" charset="0"/>
              </a:rPr>
              <a:t>specifically </a:t>
            </a:r>
            <a:r>
              <a:rPr lang="en-US" sz="2400" dirty="0">
                <a:cs typeface="Times New Roman" panose="02020603050405020304" pitchFamily="18" charset="0"/>
              </a:rPr>
              <a:t>excludes all repayment of principal </a:t>
            </a:r>
            <a:endParaRPr lang="en-US" sz="2400" dirty="0" smtClean="0"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Times New Roman" panose="02020603050405020304" pitchFamily="18" charset="0"/>
              </a:rPr>
              <a:t>but </a:t>
            </a:r>
            <a:r>
              <a:rPr lang="en-US" sz="2400" dirty="0">
                <a:cs typeface="Times New Roman" panose="02020603050405020304" pitchFamily="18" charset="0"/>
              </a:rPr>
              <a:t>not interest payments and other items in State House and Public Debt/General </a:t>
            </a:r>
            <a:r>
              <a:rPr lang="en-US" sz="2400" dirty="0" smtClean="0">
                <a:cs typeface="Times New Roman" panose="02020603050405020304" pitchFamily="18" charset="0"/>
              </a:rPr>
              <a:t>Services.</a:t>
            </a:r>
            <a:endParaRPr lang="en-US" sz="2400" dirty="0"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766718"/>
              </p:ext>
            </p:extLst>
          </p:nvPr>
        </p:nvGraphicFramePr>
        <p:xfrm>
          <a:off x="4876800" y="1524000"/>
          <a:ext cx="4114800" cy="2590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</a:tblGrid>
              <a:tr h="40742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Excluded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130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NHIF contributions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30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Salary adjustments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30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welfare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5814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Central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level salaries for health staff at PMO-RALG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307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74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054657"/>
              </p:ext>
            </p:extLst>
          </p:nvPr>
        </p:nvGraphicFramePr>
        <p:xfrm>
          <a:off x="228600" y="1524000"/>
          <a:ext cx="8797018" cy="443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5638800" imgH="2844800" progId="Word.Document.12">
                  <p:embed/>
                </p:oleObj>
              </mc:Choice>
              <mc:Fallback>
                <p:oleObj name="Document" r:id="rId4" imgW="5638800" imgH="2844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" y="1524000"/>
                        <a:ext cx="8797018" cy="443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334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 Statistics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34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Health budget </a:t>
            </a:r>
            <a:r>
              <a:rPr lang="en-US" dirty="0"/>
              <a:t>has increased in nominal, real, and per capita terms </a:t>
            </a:r>
            <a:r>
              <a:rPr lang="en-US" dirty="0" smtClean="0"/>
              <a:t>in the last year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Non-basket foreign funding to the sector has increased, reversing the decline evidenced in the previous year’s RBA. 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increase in non-basket foreign funding is particularly prominent in the area of medicines. </a:t>
            </a:r>
            <a:endParaRPr lang="en-US" dirty="0" smtClean="0"/>
          </a:p>
          <a:p>
            <a:pPr lvl="1"/>
            <a:endParaRPr lang="en-US" dirty="0"/>
          </a:p>
          <a:p>
            <a:pPr lvl="0"/>
            <a:r>
              <a:rPr lang="en-US" dirty="0"/>
              <a:t>Unlike FY 11/12, execution of the FY 12/13 budget was consistently strong across both </a:t>
            </a:r>
            <a:r>
              <a:rPr lang="en-US" i="1" dirty="0"/>
              <a:t>foreign and local-heath spending</a:t>
            </a:r>
            <a:r>
              <a:rPr lang="en-US" i="1" dirty="0" smtClean="0"/>
              <a:t>.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Strengths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6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>
                <a:cs typeface="Times New Roman" panose="02020603050405020304" pitchFamily="18" charset="0"/>
              </a:rPr>
              <a:t>Declining priority of the health sector. Declines in health basket funds and </a:t>
            </a:r>
            <a:r>
              <a:rPr lang="en-US" dirty="0" err="1">
                <a:cs typeface="Times New Roman" panose="02020603050405020304" pitchFamily="18" charset="0"/>
              </a:rPr>
              <a:t>GoT</a:t>
            </a:r>
            <a:r>
              <a:rPr lang="en-US" dirty="0">
                <a:cs typeface="Times New Roman" panose="02020603050405020304" pitchFamily="18" charset="0"/>
              </a:rPr>
              <a:t> local contributions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en-US" dirty="0" smtClean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cs typeface="Times New Roman" panose="02020603050405020304" pitchFamily="18" charset="0"/>
              </a:rPr>
              <a:t>Geographic inequality in Health Block Grant distribution amongst LGAs remains substantial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</a:p>
          <a:p>
            <a:pPr lvl="0"/>
            <a:endParaRPr lang="en-US" dirty="0"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cs typeface="Times New Roman" panose="02020603050405020304" pitchFamily="18" charset="0"/>
              </a:rPr>
              <a:t>78% of the budget increase is for medicines which is disease specific resulting in other building blocks and general health not receiving adequate resources. 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0"/>
            <a:endParaRPr lang="en-US" dirty="0"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cs typeface="Times New Roman" panose="02020603050405020304" pitchFamily="18" charset="0"/>
              </a:rPr>
              <a:t>Medicines budget is 90% donor dependent. Facility budget allocated to MSD has decreased by 28</a:t>
            </a:r>
            <a:r>
              <a:rPr lang="en-US" dirty="0" smtClean="0">
                <a:cs typeface="Times New Roman" panose="02020603050405020304" pitchFamily="18" charset="0"/>
              </a:rPr>
              <a:t>%</a:t>
            </a:r>
          </a:p>
          <a:p>
            <a:pPr lvl="0"/>
            <a:endParaRPr lang="en-US" dirty="0"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cs typeface="Times New Roman" panose="02020603050405020304" pitchFamily="18" charset="0"/>
              </a:rPr>
              <a:t>No increase in local contribution for family planning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Weaknesses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868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915400" cy="2209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Concern</a:t>
            </a:r>
            <a:r>
              <a:rPr lang="en-US" sz="2200" dirty="0" smtClean="0"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: </a:t>
            </a:r>
            <a:r>
              <a:rPr lang="en-US" sz="2200" b="1" dirty="0" smtClean="0"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Donor dependency and sustainability of health sector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800" dirty="0" smtClean="0">
                <a:ea typeface="ＭＳ Ｐゴシック" pitchFamily="-84" charset="-128"/>
                <a:cs typeface="Times New Roman" pitchFamily="18" charset="0"/>
              </a:rPr>
              <a:t>Tanzania shows negative trend of government contribution to health</a:t>
            </a:r>
            <a:endParaRPr lang="en-US" sz="1800" dirty="0">
              <a:ea typeface="ＭＳ Ｐゴシック" pitchFamily="-84" charset="-128"/>
              <a:cs typeface="Times New Roman" pitchFamily="18" charset="0"/>
            </a:endParaRPr>
          </a:p>
          <a:p>
            <a:pPr marL="685800" lvl="1" eaLnBrk="1" hangingPunct="1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-84" charset="-128"/>
                <a:cs typeface="Times New Roman" pitchFamily="18" charset="0"/>
              </a:rPr>
              <a:t>Local contributions to the health budget has dropped by 7% to  19,336 </a:t>
            </a:r>
            <a:r>
              <a:rPr lang="en-US" sz="1800" dirty="0" err="1" smtClean="0">
                <a:ea typeface="ＭＳ Ｐゴシック" pitchFamily="-84" charset="-128"/>
                <a:cs typeface="Times New Roman" pitchFamily="18" charset="0"/>
              </a:rPr>
              <a:t>Tshs</a:t>
            </a:r>
            <a:r>
              <a:rPr lang="en-US" sz="1800" dirty="0" smtClean="0">
                <a:ea typeface="ＭＳ Ｐゴシック" pitchFamily="-84" charset="-128"/>
                <a:cs typeface="Times New Roman" pitchFamily="18" charset="0"/>
              </a:rPr>
              <a:t>. per capita</a:t>
            </a:r>
          </a:p>
          <a:p>
            <a:pPr marL="685800" lvl="1" eaLnBrk="1" hangingPunct="1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-84" charset="-128"/>
                <a:cs typeface="Times New Roman" pitchFamily="18" charset="0"/>
              </a:rPr>
              <a:t>Donor contributions, largely GFATM, have increased by 45%</a:t>
            </a:r>
          </a:p>
          <a:p>
            <a:pPr marL="685800" lvl="1" eaLnBrk="1" hangingPunct="1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-84" charset="-128"/>
                <a:cs typeface="Times New Roman" pitchFamily="18" charset="0"/>
              </a:rPr>
              <a:t>90% of medicines budget through the public sector is donor financed</a:t>
            </a:r>
          </a:p>
          <a:p>
            <a:pPr marL="685800" lvl="1" eaLnBrk="1" hangingPunct="1">
              <a:buFont typeface="Arial" pitchFamily="34" charset="0"/>
              <a:buChar char="•"/>
              <a:defRPr/>
            </a:pPr>
            <a:endParaRPr lang="en-US" sz="1600" dirty="0" smtClean="0">
              <a:latin typeface="Times New Roman" pitchFamily="18" charset="0"/>
              <a:ea typeface="ＭＳ Ｐゴシック" pitchFamily="-84" charset="-128"/>
              <a:cs typeface="Times New Roman" pitchFamily="18" charset="0"/>
            </a:endParaRPr>
          </a:p>
          <a:p>
            <a:pPr marL="685800" lvl="1" eaLnBrk="1" hangingPunct="1">
              <a:buFont typeface="Arial" pitchFamily="34" charset="0"/>
              <a:buChar char="•"/>
              <a:defRPr/>
            </a:pPr>
            <a:endParaRPr lang="en-US" sz="1600" dirty="0" smtClean="0">
              <a:latin typeface="Times New Roman" pitchFamily="18" charset="0"/>
              <a:ea typeface="ＭＳ Ｐゴシック" pitchFamily="-84" charset="-128"/>
              <a:cs typeface="Times New Roman" pitchFamily="18" charset="0"/>
            </a:endParaRPr>
          </a:p>
          <a:p>
            <a:pPr marL="685800" lvl="1" eaLnBrk="1" hangingPunct="1">
              <a:buFont typeface="Arial" pitchFamily="34" charset="0"/>
              <a:buChar char="•"/>
              <a:defRPr/>
            </a:pPr>
            <a:endParaRPr lang="en-US" sz="1600" dirty="0" smtClean="0">
              <a:latin typeface="Times New Roman" pitchFamily="18" charset="0"/>
              <a:ea typeface="ＭＳ Ｐゴシック" pitchFamily="-84" charset="-128"/>
              <a:cs typeface="Times New Roman" pitchFamily="18" charset="0"/>
            </a:endParaRPr>
          </a:p>
          <a:p>
            <a:pPr marL="0" indent="0" eaLnBrk="1" hangingPunct="1">
              <a:buNone/>
              <a:defRPr/>
            </a:pPr>
            <a:endParaRPr lang="en-US" sz="1800" dirty="0" smtClean="0">
              <a:ea typeface="ＭＳ Ｐゴシック" pitchFamily="-84" charset="-128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76200"/>
            <a:ext cx="807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Donor Dependency</a:t>
            </a:r>
            <a:endParaRPr lang="en-US" sz="44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180" y="2971800"/>
            <a:ext cx="54864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579441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9441"/>
          </a:xfr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Geographic Inequity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1219200"/>
          </a:xfrm>
        </p:spPr>
        <p:txBody>
          <a:bodyPr>
            <a:normAutofit fontScale="25000" lnSpcReduction="20000"/>
          </a:bodyPr>
          <a:lstStyle/>
          <a:p>
            <a:r>
              <a:rPr lang="en-US" sz="8800" dirty="0" smtClean="0">
                <a:cs typeface="Times New Roman" panose="02020603050405020304" pitchFamily="18" charset="0"/>
              </a:rPr>
              <a:t>Highly unequal health block grant distribution amongst LGAs</a:t>
            </a:r>
          </a:p>
          <a:p>
            <a:r>
              <a:rPr lang="en-US" sz="8800" dirty="0" smtClean="0">
                <a:cs typeface="Times New Roman" panose="02020603050405020304" pitchFamily="18" charset="0"/>
              </a:rPr>
              <a:t>Top 5 districts average 28,000 </a:t>
            </a:r>
            <a:r>
              <a:rPr lang="en-US" sz="8800" dirty="0" err="1" smtClean="0">
                <a:cs typeface="Times New Roman" panose="02020603050405020304" pitchFamily="18" charset="0"/>
              </a:rPr>
              <a:t>Tshs</a:t>
            </a:r>
            <a:r>
              <a:rPr lang="en-US" sz="8800" dirty="0">
                <a:cs typeface="Times New Roman" panose="02020603050405020304" pitchFamily="18" charset="0"/>
              </a:rPr>
              <a:t>/</a:t>
            </a:r>
            <a:r>
              <a:rPr lang="en-US" sz="8800" dirty="0" smtClean="0">
                <a:cs typeface="Times New Roman" panose="02020603050405020304" pitchFamily="18" charset="0"/>
              </a:rPr>
              <a:t>capita (270% of national average)</a:t>
            </a:r>
          </a:p>
          <a:p>
            <a:r>
              <a:rPr lang="en-US" sz="8800" dirty="0" smtClean="0">
                <a:cs typeface="Times New Roman" panose="02020603050405020304" pitchFamily="18" charset="0"/>
              </a:rPr>
              <a:t>Bottom 5 districts average 2,200 </a:t>
            </a:r>
            <a:r>
              <a:rPr lang="en-US" sz="8800" dirty="0" err="1" smtClean="0">
                <a:cs typeface="Times New Roman" panose="02020603050405020304" pitchFamily="18" charset="0"/>
              </a:rPr>
              <a:t>Tshs</a:t>
            </a:r>
            <a:r>
              <a:rPr lang="en-US" sz="8800" dirty="0">
                <a:cs typeface="Times New Roman" panose="02020603050405020304" pitchFamily="18" charset="0"/>
              </a:rPr>
              <a:t>/</a:t>
            </a:r>
            <a:r>
              <a:rPr lang="en-US" sz="8800" dirty="0" smtClean="0">
                <a:cs typeface="Times New Roman" panose="02020603050405020304" pitchFamily="18" charset="0"/>
              </a:rPr>
              <a:t>capita (27% of national average)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01837683"/>
              </p:ext>
            </p:extLst>
          </p:nvPr>
        </p:nvGraphicFramePr>
        <p:xfrm>
          <a:off x="762000" y="3251775"/>
          <a:ext cx="7772400" cy="3306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26670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LGA level per capita Health Block Grant Spending FY 13/14, as a multiplier of average per capita spending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738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Thermal</Template>
  <TotalTime>1083</TotalTime>
  <Words>772</Words>
  <Application>Microsoft Macintosh PowerPoint</Application>
  <PresentationFormat>On-screen Show (4:3)</PresentationFormat>
  <Paragraphs>102</Paragraphs>
  <Slides>13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Document</vt:lpstr>
      <vt:lpstr>PowerPoint Presentation</vt:lpstr>
      <vt:lpstr>Overview</vt:lpstr>
      <vt:lpstr>National Health Accounts (NHA)</vt:lpstr>
      <vt:lpstr>Methodology</vt:lpstr>
      <vt:lpstr>PowerPoint Presentation</vt:lpstr>
      <vt:lpstr>PowerPoint Presentation</vt:lpstr>
      <vt:lpstr>PowerPoint Presentation</vt:lpstr>
      <vt:lpstr>PowerPoint Presentation</vt:lpstr>
      <vt:lpstr>Geographic Inequity</vt:lpstr>
      <vt:lpstr>PowerPoint Presentation</vt:lpstr>
      <vt:lpstr>Other Sectors</vt:lpstr>
      <vt:lpstr>Conclusions and way Forward</vt:lpstr>
      <vt:lpstr>Asanteni Sana</vt:lpstr>
    </vt:vector>
  </TitlesOfParts>
  <Company>USAID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Balsara</dc:creator>
  <cp:lastModifiedBy>Susna De</cp:lastModifiedBy>
  <cp:revision>71</cp:revision>
  <dcterms:created xsi:type="dcterms:W3CDTF">2013-11-14T09:17:04Z</dcterms:created>
  <dcterms:modified xsi:type="dcterms:W3CDTF">2013-12-04T18:07:33Z</dcterms:modified>
</cp:coreProperties>
</file>