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86" y="7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8A757D11-3D1E-4B56-A69F-40044C20F8C9}" type="datetimeFigureOut">
              <a:rPr lang="en-US" smtClean="0"/>
              <a:pPr/>
              <a:t>10/15/2014</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AA65AB21-74DE-482B-89EE-4B8F8BF1EC8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AFF5E-BB26-4732-A8EB-BF0ED6B28E73}"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190AE-A9FD-471C-AAE9-A5DB0ACD77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AFF5E-BB26-4732-A8EB-BF0ED6B28E73}" type="datetimeFigureOut">
              <a:rPr lang="en-US" smtClean="0"/>
              <a:pPr/>
              <a:t>10/15/2014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90AE-A9FD-471C-AAE9-A5DB0ACD77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514599"/>
          </a:xfrm>
        </p:spPr>
        <p:txBody>
          <a:bodyPr>
            <a:normAutofit/>
          </a:bodyPr>
          <a:lstStyle/>
          <a:p>
            <a:r>
              <a:rPr lang="en-US" sz="2400" b="1" dirty="0" smtClean="0"/>
              <a:t>   MINISTRY </a:t>
            </a:r>
            <a:r>
              <a:rPr lang="en-US" sz="2400" b="1" dirty="0"/>
              <a:t>OF NATURAL </a:t>
            </a:r>
            <a:r>
              <a:rPr lang="en-US" sz="2400" b="1" dirty="0" smtClean="0"/>
              <a:t>RESOURCES AND TOURISM</a:t>
            </a:r>
            <a:r>
              <a:rPr lang="en-US" sz="2400" dirty="0" smtClean="0"/>
              <a:t/>
            </a:r>
            <a:br>
              <a:rPr lang="en-US" sz="2400" dirty="0" smtClean="0"/>
            </a:br>
            <a:r>
              <a:rPr lang="en-US" sz="2400" b="1" dirty="0" smtClean="0"/>
              <a:t> </a:t>
            </a:r>
            <a:r>
              <a:rPr lang="en-US" sz="2400" dirty="0" smtClean="0"/>
              <a:t/>
            </a:r>
            <a:br>
              <a:rPr lang="en-US" sz="2400" dirty="0" smtClean="0"/>
            </a:br>
            <a:r>
              <a:rPr lang="en-US" sz="2400" dirty="0" smtClean="0"/>
              <a:t> </a:t>
            </a:r>
            <a:r>
              <a:rPr lang="en-US" sz="2400" b="1" dirty="0" smtClean="0"/>
              <a:t>ANTIQUITIES DIVISION       </a:t>
            </a:r>
            <a:br>
              <a:rPr lang="en-US" sz="2400" b="1" dirty="0" smtClean="0"/>
            </a:br>
            <a:r>
              <a:rPr lang="en-US" sz="2400" b="1" dirty="0" smtClean="0"/>
              <a:t> STAKEHOLDER’S </a:t>
            </a:r>
            <a:r>
              <a:rPr lang="en-US" sz="2400" b="1" dirty="0"/>
              <a:t>REVIEW MEETING FOR NATURAL RESOURCES AND TOURISM SECTOR</a:t>
            </a:r>
            <a:endParaRPr lang="en-US" sz="2400" dirty="0"/>
          </a:p>
        </p:txBody>
      </p:sp>
      <p:sp>
        <p:nvSpPr>
          <p:cNvPr id="3" name="Subtitle 2"/>
          <p:cNvSpPr>
            <a:spLocks noGrp="1"/>
          </p:cNvSpPr>
          <p:nvPr>
            <p:ph type="subTitle" idx="1"/>
          </p:nvPr>
        </p:nvSpPr>
        <p:spPr>
          <a:xfrm>
            <a:off x="1371600" y="4419600"/>
            <a:ext cx="7162800" cy="1219200"/>
          </a:xfrm>
        </p:spPr>
        <p:txBody>
          <a:bodyPr>
            <a:normAutofit/>
          </a:bodyPr>
          <a:lstStyle/>
          <a:p>
            <a:r>
              <a:rPr lang="en-US" sz="2400" b="1" dirty="0"/>
              <a:t>PROTECTION, DEVELOPMENT AND PROMOTION OF CULTURAL HERITAGE RESOURCES</a:t>
            </a:r>
            <a:endParaRPr lang="en-US" sz="24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buNone/>
            </a:pPr>
            <a:r>
              <a:rPr lang="en-US" sz="2400" dirty="0" smtClean="0"/>
              <a:t>     If cultural </a:t>
            </a:r>
            <a:r>
              <a:rPr lang="en-US" sz="2400" dirty="0"/>
              <a:t>heritage </a:t>
            </a:r>
            <a:r>
              <a:rPr lang="en-US" sz="2400" dirty="0" smtClean="0"/>
              <a:t>resources  </a:t>
            </a:r>
            <a:r>
              <a:rPr lang="en-US" sz="2400" dirty="0"/>
              <a:t>well managed, could be useful to people surrounding the resources  and the public at large for poverty reduction. </a:t>
            </a:r>
            <a:r>
              <a:rPr lang="en-US" sz="2400" dirty="0" smtClean="0"/>
              <a:t>In </a:t>
            </a:r>
            <a:r>
              <a:rPr lang="en-US" sz="2400" dirty="0"/>
              <a:t>the period from June, 2005/2006 tourists who visited cultural sites increased from 42,649 to 214,214 in June, 2012/2013 and revenue increased from </a:t>
            </a:r>
            <a:r>
              <a:rPr lang="en-US" sz="2400" b="1" dirty="0"/>
              <a:t>Tshs.208, 095,895. 89 to Tshs.1,321, 430.797 </a:t>
            </a:r>
            <a:r>
              <a:rPr lang="en-US" sz="2400" dirty="0"/>
              <a:t>in the same period.  </a:t>
            </a:r>
            <a:endParaRPr lang="en-US" sz="2400" dirty="0" smtClean="0"/>
          </a:p>
          <a:p>
            <a:pPr>
              <a:buNone/>
            </a:pPr>
            <a:endParaRPr lang="en-US" sz="2400" dirty="0" smtClean="0"/>
          </a:p>
          <a:p>
            <a:pPr algn="just">
              <a:buNone/>
            </a:pPr>
            <a:r>
              <a:rPr lang="en-US" sz="2400" dirty="0" smtClean="0"/>
              <a:t>     To attract more tourists to visit Antiquities sites, there is a marketing and promotion Plan to market and promote the cultural heritage resource within and outside the country. The promotion normally has been done during </a:t>
            </a:r>
            <a:r>
              <a:rPr lang="en-US" sz="2400" dirty="0" err="1" smtClean="0"/>
              <a:t>Sabasaba</a:t>
            </a:r>
            <a:r>
              <a:rPr lang="en-US" sz="2400" dirty="0" smtClean="0"/>
              <a:t> Exhibitions, Wiki </a:t>
            </a:r>
            <a:r>
              <a:rPr lang="en-US" sz="2400" dirty="0" err="1" smtClean="0"/>
              <a:t>ya</a:t>
            </a:r>
            <a:r>
              <a:rPr lang="en-US" sz="2400" dirty="0" smtClean="0"/>
              <a:t> </a:t>
            </a:r>
            <a:r>
              <a:rPr lang="en-US" sz="2400" dirty="0" err="1" smtClean="0"/>
              <a:t>Utumishi</a:t>
            </a:r>
            <a:r>
              <a:rPr lang="en-US" sz="2400" dirty="0" smtClean="0"/>
              <a:t> </a:t>
            </a:r>
            <a:r>
              <a:rPr lang="en-US" sz="2400" dirty="0" err="1" smtClean="0"/>
              <a:t>wa</a:t>
            </a:r>
            <a:r>
              <a:rPr lang="en-US" sz="2400" dirty="0" smtClean="0"/>
              <a:t> </a:t>
            </a:r>
            <a:r>
              <a:rPr lang="en-US" sz="2400" dirty="0" err="1" smtClean="0"/>
              <a:t>Umma</a:t>
            </a:r>
            <a:r>
              <a:rPr lang="en-US" sz="2400" dirty="0" smtClean="0"/>
              <a:t>, </a:t>
            </a:r>
            <a:r>
              <a:rPr lang="en-US" sz="2400" dirty="0" err="1" smtClean="0"/>
              <a:t>Nane</a:t>
            </a:r>
            <a:r>
              <a:rPr lang="en-US" sz="2400" dirty="0" smtClean="0"/>
              <a:t> </a:t>
            </a:r>
            <a:r>
              <a:rPr lang="en-US" sz="2400" dirty="0" err="1" smtClean="0"/>
              <a:t>Nane</a:t>
            </a:r>
            <a:r>
              <a:rPr lang="en-US" sz="2400" dirty="0" smtClean="0"/>
              <a:t>, on TBC1 (</a:t>
            </a:r>
            <a:r>
              <a:rPr lang="en-US" sz="2400" dirty="0" err="1" smtClean="0"/>
              <a:t>Zamadamu</a:t>
            </a:r>
            <a:r>
              <a:rPr lang="en-US" sz="2400" dirty="0" smtClean="0"/>
              <a:t> </a:t>
            </a:r>
            <a:r>
              <a:rPr lang="en-US" sz="2400" dirty="0" err="1" smtClean="0"/>
              <a:t>programme</a:t>
            </a:r>
            <a:r>
              <a:rPr lang="en-US" sz="2400" dirty="0" smtClean="0"/>
              <a:t>), and use of brochures. Also, there are ongoing campaigns to promote cultural heritage resources in secondary and primary schools.</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10000"/>
          </a:bodyPr>
          <a:lstStyle/>
          <a:p>
            <a:pPr algn="ctr">
              <a:buNone/>
            </a:pPr>
            <a:r>
              <a:rPr lang="en-US" sz="2400" b="1" dirty="0"/>
              <a:t>2.5 National, Regional and International </a:t>
            </a:r>
            <a:r>
              <a:rPr lang="en-US" sz="2400" b="1" dirty="0" smtClean="0"/>
              <a:t>Cooperation</a:t>
            </a:r>
            <a:endParaRPr lang="en-US" sz="2400" b="1" dirty="0"/>
          </a:p>
          <a:p>
            <a:pPr>
              <a:buNone/>
            </a:pPr>
            <a:r>
              <a:rPr lang="en-US" sz="2400" dirty="0" smtClean="0"/>
              <a:t>      There are different </a:t>
            </a:r>
            <a:r>
              <a:rPr lang="en-US" sz="2400" dirty="0"/>
              <a:t>Conventions regarding the protection and conservation of cultural heritage resources. Also there are some cooperation with International Organizations such </a:t>
            </a:r>
            <a:r>
              <a:rPr lang="en-US" sz="2400" dirty="0" smtClean="0"/>
              <a:t>as:</a:t>
            </a:r>
          </a:p>
          <a:p>
            <a:r>
              <a:rPr lang="en-US" sz="2400" dirty="0" smtClean="0"/>
              <a:t>International </a:t>
            </a:r>
            <a:r>
              <a:rPr lang="en-US" sz="2400" dirty="0"/>
              <a:t>Centre for the Study of Preservation and Restoration of Cultural Properties (ICCROM); </a:t>
            </a:r>
            <a:endParaRPr lang="en-US" sz="2400" dirty="0" smtClean="0"/>
          </a:p>
          <a:p>
            <a:r>
              <a:rPr lang="en-US" sz="2400" dirty="0" smtClean="0"/>
              <a:t>World </a:t>
            </a:r>
            <a:r>
              <a:rPr lang="en-US" sz="2400" dirty="0"/>
              <a:t>Heritage Centre (WHC) in Paris, France; </a:t>
            </a:r>
          </a:p>
          <a:p>
            <a:r>
              <a:rPr lang="en-US" sz="2400" dirty="0" smtClean="0"/>
              <a:t>International </a:t>
            </a:r>
            <a:r>
              <a:rPr lang="en-US" sz="2400" dirty="0"/>
              <a:t>Council on Monuments and Sites (ICOMOS) in Paris, France, and </a:t>
            </a:r>
            <a:endParaRPr lang="en-US" sz="2400" dirty="0" smtClean="0"/>
          </a:p>
          <a:p>
            <a:r>
              <a:rPr lang="en-US" sz="2400" dirty="0" smtClean="0"/>
              <a:t> </a:t>
            </a:r>
            <a:r>
              <a:rPr lang="en-US" sz="2400" dirty="0"/>
              <a:t>African Organization for Museums (AFRICOM) </a:t>
            </a:r>
            <a:endParaRPr lang="en-US" sz="2400" dirty="0" smtClean="0"/>
          </a:p>
          <a:p>
            <a:pPr>
              <a:buNone/>
            </a:pPr>
            <a:r>
              <a:rPr lang="en-US" sz="2400" dirty="0" smtClean="0"/>
              <a:t>      </a:t>
            </a:r>
          </a:p>
          <a:p>
            <a:pPr algn="just">
              <a:buNone/>
            </a:pPr>
            <a:r>
              <a:rPr lang="en-US" sz="2400" dirty="0"/>
              <a:t> </a:t>
            </a:r>
            <a:r>
              <a:rPr lang="en-US" sz="2400" dirty="0" smtClean="0"/>
              <a:t>     Through these Conventions and </a:t>
            </a:r>
            <a:r>
              <a:rPr lang="en-US" sz="2400" dirty="0" err="1" smtClean="0"/>
              <a:t>cooperations</a:t>
            </a:r>
            <a:r>
              <a:rPr lang="en-US" sz="2400" dirty="0" smtClean="0"/>
              <a:t>  the </a:t>
            </a:r>
            <a:r>
              <a:rPr lang="en-US" sz="2400" dirty="0"/>
              <a:t>Division has benefited in issues pertaining to training and financial assistances. </a:t>
            </a:r>
            <a:r>
              <a:rPr lang="en-US" sz="2400" dirty="0" smtClean="0"/>
              <a:t>Conservation  needs </a:t>
            </a:r>
            <a:r>
              <a:rPr lang="en-US" sz="2400" dirty="0"/>
              <a:t>a number of qualified experts in </a:t>
            </a:r>
            <a:r>
              <a:rPr lang="en-US" sz="2400" dirty="0" smtClean="0"/>
              <a:t>diversified </a:t>
            </a:r>
            <a:r>
              <a:rPr lang="en-US" sz="2400" dirty="0"/>
              <a:t>fields of knowledge, skills and exposure</a:t>
            </a:r>
            <a:r>
              <a:rPr lang="en-US" sz="2400" dirty="0" smtClean="0"/>
              <a:t>. The Division in collaboration with local </a:t>
            </a:r>
            <a:r>
              <a:rPr lang="en-US" sz="2400" dirty="0"/>
              <a:t>government, NGOS, local communities </a:t>
            </a:r>
            <a:r>
              <a:rPr lang="en-US" sz="2400" dirty="0" smtClean="0"/>
              <a:t>is making sure to </a:t>
            </a:r>
            <a:r>
              <a:rPr lang="en-US" sz="2400" dirty="0"/>
              <a:t>have sufficient people for management and development of heritage </a:t>
            </a:r>
            <a:r>
              <a:rPr lang="en-US" sz="2400" dirty="0" smtClean="0"/>
              <a:t>resources.</a:t>
            </a:r>
            <a:endParaRPr lang="en-US" sz="2400" dirty="0"/>
          </a:p>
          <a:p>
            <a:endParaRPr lang="en-US" sz="2600"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0" algn="ctr">
              <a:buNone/>
            </a:pPr>
            <a:r>
              <a:rPr lang="en-US" sz="2400" b="1" dirty="0" smtClean="0"/>
              <a:t>3.0 Priorities </a:t>
            </a:r>
            <a:r>
              <a:rPr lang="en-US" sz="2400" b="1" dirty="0"/>
              <a:t>for the year 2014/2015 – </a:t>
            </a:r>
            <a:r>
              <a:rPr lang="en-US" sz="2400" b="1" dirty="0" smtClean="0"/>
              <a:t>2017/18</a:t>
            </a:r>
          </a:p>
          <a:p>
            <a:pPr lvl="0" algn="just">
              <a:buNone/>
            </a:pPr>
            <a:r>
              <a:rPr lang="en-US" sz="2400" dirty="0" smtClean="0"/>
              <a:t>Priories for the above mentioned period will focus on the following areas:</a:t>
            </a:r>
          </a:p>
          <a:p>
            <a:pPr lvl="0" algn="just">
              <a:buNone/>
            </a:pPr>
            <a:r>
              <a:rPr lang="en-US" sz="2400" b="1" dirty="0" smtClean="0"/>
              <a:t>3.1 </a:t>
            </a:r>
            <a:r>
              <a:rPr lang="en-US" sz="2400" b="1" dirty="0"/>
              <a:t>Implementation of Cultural </a:t>
            </a:r>
            <a:r>
              <a:rPr lang="en-US" sz="2400" b="1" dirty="0" smtClean="0"/>
              <a:t>Heritage </a:t>
            </a:r>
            <a:r>
              <a:rPr lang="en-US" sz="2400" b="1" dirty="0"/>
              <a:t>Policy  </a:t>
            </a:r>
            <a:r>
              <a:rPr lang="en-US" sz="2400" b="1" dirty="0" smtClean="0"/>
              <a:t>Strategy. </a:t>
            </a:r>
            <a:endParaRPr lang="en-US" sz="2400" b="1" dirty="0"/>
          </a:p>
          <a:p>
            <a:pPr lvl="0" algn="just">
              <a:buNone/>
            </a:pPr>
            <a:r>
              <a:rPr lang="en-US" sz="2400" dirty="0" smtClean="0"/>
              <a:t>In which the focus will be to have in place:</a:t>
            </a:r>
          </a:p>
          <a:p>
            <a:pPr lvl="0" algn="just"/>
            <a:r>
              <a:rPr lang="en-US" sz="2400" dirty="0"/>
              <a:t>A new Antiquities Act </a:t>
            </a:r>
            <a:r>
              <a:rPr lang="en-US" sz="2400" dirty="0" smtClean="0"/>
              <a:t>by </a:t>
            </a:r>
            <a:r>
              <a:rPr lang="en-US" sz="2400" dirty="0"/>
              <a:t>June, </a:t>
            </a:r>
            <a:r>
              <a:rPr lang="en-US" sz="2400" dirty="0" smtClean="0"/>
              <a:t>2017;</a:t>
            </a:r>
          </a:p>
          <a:p>
            <a:pPr lvl="0" algn="just"/>
            <a:r>
              <a:rPr lang="en-US" sz="2400" dirty="0" smtClean="0"/>
              <a:t>Aired 20 </a:t>
            </a:r>
            <a:r>
              <a:rPr lang="en-US" sz="2400" dirty="0"/>
              <a:t>TV </a:t>
            </a:r>
            <a:r>
              <a:rPr lang="en-US" sz="2400" dirty="0" err="1"/>
              <a:t>programmes</a:t>
            </a:r>
            <a:r>
              <a:rPr lang="en-US" sz="2400" dirty="0"/>
              <a:t> on cultural heritage </a:t>
            </a:r>
            <a:r>
              <a:rPr lang="en-US" sz="2400" dirty="0" smtClean="0"/>
              <a:t>to </a:t>
            </a:r>
            <a:r>
              <a:rPr lang="en-US" sz="2400" dirty="0"/>
              <a:t>create </a:t>
            </a:r>
            <a:r>
              <a:rPr lang="en-US" sz="2400" dirty="0" smtClean="0"/>
              <a:t>awareness; and </a:t>
            </a:r>
            <a:endParaRPr lang="en-US" sz="2400" dirty="0"/>
          </a:p>
          <a:p>
            <a:pPr algn="just"/>
            <a:r>
              <a:rPr lang="en-US" sz="2400" dirty="0" smtClean="0"/>
              <a:t>20 </a:t>
            </a:r>
            <a:r>
              <a:rPr lang="en-US" sz="2400" dirty="0"/>
              <a:t>cultural officers </a:t>
            </a:r>
            <a:r>
              <a:rPr lang="en-US" sz="2400" dirty="0" smtClean="0"/>
              <a:t> supported through training in </a:t>
            </a:r>
            <a:r>
              <a:rPr lang="en-US" sz="2400" dirty="0"/>
              <a:t>20 Districts by June, 2017</a:t>
            </a:r>
            <a:endParaRPr lang="en-US" sz="24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sz="2400" b="1" dirty="0" smtClean="0"/>
              <a:t>3.2 Conservation </a:t>
            </a:r>
            <a:r>
              <a:rPr lang="en-US" sz="2400" b="1" dirty="0"/>
              <a:t>and development of Cultural Heritage </a:t>
            </a:r>
            <a:r>
              <a:rPr lang="en-US" sz="2400" b="1" dirty="0" smtClean="0"/>
              <a:t>sites</a:t>
            </a:r>
          </a:p>
          <a:p>
            <a:pPr>
              <a:buNone/>
            </a:pPr>
            <a:r>
              <a:rPr lang="en-US" sz="2400" dirty="0" smtClean="0"/>
              <a:t>Focus will be to have in place:</a:t>
            </a:r>
          </a:p>
          <a:p>
            <a:r>
              <a:rPr lang="en-US" sz="2400" dirty="0"/>
              <a:t>10 cultural heritage sites upgraded by June, </a:t>
            </a:r>
            <a:r>
              <a:rPr lang="en-US" sz="2400" dirty="0" smtClean="0"/>
              <a:t>2017;</a:t>
            </a:r>
          </a:p>
          <a:p>
            <a:endParaRPr lang="en-US" sz="2400" dirty="0" smtClean="0"/>
          </a:p>
          <a:p>
            <a:pPr>
              <a:buNone/>
            </a:pPr>
            <a:r>
              <a:rPr lang="en-US" sz="2400" b="1" dirty="0" smtClean="0"/>
              <a:t>3.3.Promotion </a:t>
            </a:r>
            <a:r>
              <a:rPr lang="en-US" sz="2400" b="1" dirty="0"/>
              <a:t>and stakeholders’ </a:t>
            </a:r>
            <a:r>
              <a:rPr lang="en-US" sz="2400" b="1" dirty="0" smtClean="0"/>
              <a:t>involvement</a:t>
            </a:r>
          </a:p>
          <a:p>
            <a:pPr>
              <a:buNone/>
            </a:pPr>
            <a:r>
              <a:rPr lang="en-US" sz="2400" dirty="0" smtClean="0"/>
              <a:t>Focus will be to have in place:</a:t>
            </a:r>
          </a:p>
          <a:p>
            <a:r>
              <a:rPr lang="en-US" sz="2400" dirty="0" smtClean="0"/>
              <a:t>6 </a:t>
            </a:r>
            <a:r>
              <a:rPr lang="en-US" sz="2400" dirty="0"/>
              <a:t>Local councils involved in the upgrading of Cultural heritage Resources by June </a:t>
            </a:r>
            <a:r>
              <a:rPr lang="en-US" sz="2400" dirty="0" smtClean="0"/>
              <a:t>2017; and </a:t>
            </a:r>
          </a:p>
          <a:p>
            <a:pPr lvl="0"/>
            <a:r>
              <a:rPr lang="en-US" sz="2400" dirty="0"/>
              <a:t>Exhibits and Promotional materials in place at 6 </a:t>
            </a:r>
            <a:r>
              <a:rPr lang="en-US" sz="2400" dirty="0" smtClean="0"/>
              <a:t>Tanzania Embassies </a:t>
            </a:r>
            <a:r>
              <a:rPr lang="en-US" sz="2400" dirty="0"/>
              <a:t>abroad  by June, </a:t>
            </a:r>
            <a:r>
              <a:rPr lang="en-US" sz="2400" dirty="0" smtClean="0"/>
              <a:t>2017;</a:t>
            </a:r>
            <a:endParaRPr lang="en-US" sz="2400" dirty="0"/>
          </a:p>
          <a:p>
            <a:pPr>
              <a:buNone/>
            </a:pPr>
            <a:r>
              <a:rPr lang="en-US" sz="2400" b="1" dirty="0" smtClean="0"/>
              <a:t>3.4 National</a:t>
            </a:r>
            <a:r>
              <a:rPr lang="en-US" sz="2400" b="1" dirty="0"/>
              <a:t>, Regional and International </a:t>
            </a:r>
            <a:r>
              <a:rPr lang="en-US" sz="2400" b="1" dirty="0" smtClean="0"/>
              <a:t>Cooperation</a:t>
            </a:r>
          </a:p>
          <a:p>
            <a:pPr>
              <a:buNone/>
            </a:pPr>
            <a:r>
              <a:rPr lang="en-US" sz="2400" dirty="0" smtClean="0"/>
              <a:t>Focus will be to have in place:</a:t>
            </a:r>
          </a:p>
          <a:p>
            <a:pPr>
              <a:buNone/>
            </a:pPr>
            <a:r>
              <a:rPr lang="en-US" sz="2400" dirty="0"/>
              <a:t>International Convention domesticated in our national </a:t>
            </a:r>
            <a:r>
              <a:rPr lang="en-US" sz="2400" dirty="0" smtClean="0"/>
              <a:t>heritage</a:t>
            </a:r>
          </a:p>
          <a:p>
            <a:pPr>
              <a:buNone/>
            </a:pPr>
            <a:r>
              <a:rPr lang="en-US" sz="2400" b="1" dirty="0" smtClean="0">
                <a:latin typeface="Berlin Sans FB" pitchFamily="34" charset="0"/>
              </a:rPr>
              <a:t>				</a:t>
            </a:r>
          </a:p>
          <a:p>
            <a:pPr>
              <a:buNone/>
            </a:pPr>
            <a:r>
              <a:rPr lang="en-US" sz="2400" b="1" dirty="0" smtClean="0">
                <a:latin typeface="Berlin Sans FB" pitchFamily="34" charset="0"/>
              </a:rPr>
              <a:t>				ASANTE</a:t>
            </a:r>
            <a:endParaRPr lang="en-US" sz="2400" b="1" dirty="0">
              <a:latin typeface="Berlin Sans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342900" lvl="1" indent="-342900" algn="ctr">
              <a:buNone/>
            </a:pPr>
            <a:r>
              <a:rPr lang="en-US" sz="2400" b="1" dirty="0" smtClean="0"/>
              <a:t>1.0 Background </a:t>
            </a:r>
            <a:r>
              <a:rPr lang="en-US" sz="2400" b="1" dirty="0"/>
              <a:t>Information:</a:t>
            </a:r>
          </a:p>
          <a:p>
            <a:r>
              <a:rPr lang="en-GB" sz="2400" dirty="0"/>
              <a:t>The Division of Antiquities is a statutory </a:t>
            </a:r>
            <a:r>
              <a:rPr lang="en-GB" sz="2400" dirty="0" smtClean="0"/>
              <a:t>body within </a:t>
            </a:r>
            <a:r>
              <a:rPr lang="en-GB" sz="2400" dirty="0"/>
              <a:t>the Ministry of Natural Resources and Tourism responsible for conservation, preservation, protection and management of cultural heritage resources in Tanzania</a:t>
            </a:r>
            <a:r>
              <a:rPr lang="en-US" sz="2400" dirty="0"/>
              <a:t>. Tanzania is well endowed with abundant significant cultural heritage resources which range from the Pliocene period about four million years a go to present </a:t>
            </a:r>
            <a:r>
              <a:rPr lang="en-US" sz="2400" dirty="0" smtClean="0"/>
              <a:t>time which are: </a:t>
            </a:r>
          </a:p>
          <a:p>
            <a:r>
              <a:rPr lang="en-US" sz="2400" dirty="0" smtClean="0"/>
              <a:t>Historical </a:t>
            </a:r>
            <a:r>
              <a:rPr lang="en-US" sz="2400" dirty="0"/>
              <a:t>sites  </a:t>
            </a:r>
          </a:p>
          <a:p>
            <a:r>
              <a:rPr lang="en-US" sz="2400" dirty="0"/>
              <a:t>Historical towns  </a:t>
            </a:r>
          </a:p>
          <a:p>
            <a:r>
              <a:rPr lang="en-US" sz="2400" dirty="0"/>
              <a:t>Traditional Settlements </a:t>
            </a:r>
          </a:p>
          <a:p>
            <a:r>
              <a:rPr lang="en-US" sz="2400" dirty="0"/>
              <a:t>Historic Buildings </a:t>
            </a:r>
          </a:p>
          <a:p>
            <a:r>
              <a:rPr lang="en-US" sz="2400" dirty="0"/>
              <a:t>Sites with special memories </a:t>
            </a:r>
          </a:p>
          <a:p>
            <a:r>
              <a:rPr lang="en-US" sz="2400" dirty="0"/>
              <a:t>Archaeological or Paleontological </a:t>
            </a:r>
            <a:r>
              <a:rPr lang="en-US" sz="2400" dirty="0" smtClean="0"/>
              <a:t>sites</a:t>
            </a:r>
          </a:p>
          <a:p>
            <a:r>
              <a:rPr lang="en-US" sz="2400" dirty="0" smtClean="0"/>
              <a:t>Natural Features and Structures </a:t>
            </a:r>
          </a:p>
          <a:p>
            <a:endParaRPr lang="en-US" sz="2400" dirty="0" smtClean="0"/>
          </a:p>
          <a:p>
            <a:endParaRPr lang="en-US" sz="2400" dirty="0"/>
          </a:p>
          <a:p>
            <a:pPr algn="just">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None/>
            </a:pPr>
            <a:r>
              <a:rPr lang="en-GB" sz="2400" dirty="0"/>
              <a:t>Despite of the Nation being reach in heritage resources, </a:t>
            </a:r>
            <a:r>
              <a:rPr lang="en-GB" sz="2400" dirty="0" smtClean="0"/>
              <a:t>only </a:t>
            </a:r>
            <a:r>
              <a:rPr lang="en-GB" sz="2400" dirty="0"/>
              <a:t>sixteen (16) are managed and controlled by the Central Government under the Antiquities </a:t>
            </a:r>
            <a:r>
              <a:rPr lang="en-GB" sz="2400" dirty="0" smtClean="0"/>
              <a:t>Division. </a:t>
            </a:r>
          </a:p>
          <a:p>
            <a:pPr>
              <a:buNone/>
            </a:pPr>
            <a:endParaRPr lang="en-US" sz="2400" dirty="0" smtClean="0"/>
          </a:p>
          <a:p>
            <a:pPr>
              <a:buNone/>
            </a:pPr>
            <a:r>
              <a:rPr lang="en-US" sz="2400" dirty="0" smtClean="0"/>
              <a:t>According </a:t>
            </a:r>
            <a:r>
              <a:rPr lang="en-US" sz="2400" dirty="0"/>
              <a:t>to currently available research findings show </a:t>
            </a:r>
            <a:r>
              <a:rPr lang="en-US" sz="2400" dirty="0" smtClean="0"/>
              <a:t>that Tanzania </a:t>
            </a:r>
            <a:r>
              <a:rPr lang="en-US" sz="2400" dirty="0"/>
              <a:t>has 128 areas which have been published on the National Gazette, though there are more than 500 areas recorded to have significance of cultural heritage resources</a:t>
            </a:r>
            <a:r>
              <a:rPr lang="en-US" sz="2400" dirty="0" smtClean="0"/>
              <a:t>.</a:t>
            </a:r>
            <a:r>
              <a:rPr lang="en-US" sz="2400" dirty="0"/>
              <a:t> </a:t>
            </a:r>
            <a:endParaRPr lang="en-US" sz="2400" dirty="0" smtClean="0"/>
          </a:p>
          <a:p>
            <a:pPr>
              <a:buNone/>
            </a:pPr>
            <a:endParaRPr lang="en-US" sz="2400" dirty="0" smtClean="0"/>
          </a:p>
          <a:p>
            <a:pPr>
              <a:buNone/>
            </a:pPr>
            <a:r>
              <a:rPr lang="en-US" sz="2400" dirty="0" smtClean="0"/>
              <a:t>Three </a:t>
            </a:r>
            <a:r>
              <a:rPr lang="en-US" sz="2400" dirty="0"/>
              <a:t>sites among the sixteen (16) which are </a:t>
            </a:r>
            <a:r>
              <a:rPr lang="en-US" sz="2400" dirty="0" err="1"/>
              <a:t>Kondoa</a:t>
            </a:r>
            <a:r>
              <a:rPr lang="en-US" sz="2400" dirty="0"/>
              <a:t> Rock Art site, the Ruins of </a:t>
            </a:r>
            <a:r>
              <a:rPr lang="en-US" sz="2400" dirty="0" err="1"/>
              <a:t>Kilwa</a:t>
            </a:r>
            <a:r>
              <a:rPr lang="en-US" sz="2400" dirty="0"/>
              <a:t> </a:t>
            </a:r>
            <a:r>
              <a:rPr lang="en-US" sz="2400" dirty="0" err="1"/>
              <a:t>Kisiwani</a:t>
            </a:r>
            <a:r>
              <a:rPr lang="en-US" sz="2400" dirty="0"/>
              <a:t> and </a:t>
            </a:r>
            <a:r>
              <a:rPr lang="en-US" sz="2400" dirty="0" err="1"/>
              <a:t>Songo</a:t>
            </a:r>
            <a:r>
              <a:rPr lang="en-US" sz="2400" dirty="0"/>
              <a:t> </a:t>
            </a:r>
            <a:r>
              <a:rPr lang="en-US" sz="2400" dirty="0" err="1"/>
              <a:t>Mnara</a:t>
            </a:r>
            <a:r>
              <a:rPr lang="en-US" sz="2400" dirty="0"/>
              <a:t>, and Olduvai Gorge are inscribed on the World Heritage list.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lgn="ctr">
              <a:buNone/>
            </a:pPr>
            <a:r>
              <a:rPr lang="en-GB" sz="2400" b="1" dirty="0"/>
              <a:t>1.2   Policy and Legal Framework: </a:t>
            </a:r>
            <a:endParaRPr lang="en-US" sz="2400" b="1" dirty="0"/>
          </a:p>
          <a:p>
            <a:pPr>
              <a:buNone/>
            </a:pPr>
            <a:endParaRPr lang="en-US" sz="2400" dirty="0" smtClean="0"/>
          </a:p>
          <a:p>
            <a:pPr>
              <a:buNone/>
            </a:pPr>
            <a:r>
              <a:rPr lang="en-US" sz="2400" dirty="0"/>
              <a:t>The legal protection of Tanzania cultural heritage resources is effected through Antiquities Act of 1964 </a:t>
            </a:r>
            <a:r>
              <a:rPr lang="en-US" sz="2400" dirty="0" smtClean="0"/>
              <a:t>(Act No. 10 of 1964 or Cap 333 Ref. 2002) and its amendment </a:t>
            </a:r>
            <a:r>
              <a:rPr lang="en-US" sz="2400" dirty="0"/>
              <a:t>of 1979 (Act No. 22 of 1979) as well as Rules and Regulations of 1981, 1991, 1995 and 2002. </a:t>
            </a:r>
            <a:endParaRPr lang="en-US" sz="2400" dirty="0" smtClean="0"/>
          </a:p>
          <a:p>
            <a:pPr>
              <a:buNone/>
            </a:pPr>
            <a:r>
              <a:rPr lang="en-US" sz="2400" dirty="0" smtClean="0"/>
              <a:t>The </a:t>
            </a:r>
            <a:r>
              <a:rPr lang="en-US" sz="2400" dirty="0"/>
              <a:t>1964 Act, offers general protection to objects or structures, which are of archaeological, paleontological, historic, architectural, artistic, ethnological or scientific interest. </a:t>
            </a:r>
            <a:r>
              <a:rPr lang="en-US" sz="2400" dirty="0" smtClean="0"/>
              <a:t> Also operates </a:t>
            </a:r>
            <a:r>
              <a:rPr lang="en-US" sz="2400" dirty="0"/>
              <a:t>by using the National Antiquities Policy of 2008, in which roles and responsibilities of different actors and stakeholders of cultural heritage resources have been clarified.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sz="2400" dirty="0"/>
              <a:t>The important feature of </a:t>
            </a:r>
            <a:r>
              <a:rPr lang="en-US" sz="2400" dirty="0" smtClean="0"/>
              <a:t>the 2008 policy includes:</a:t>
            </a:r>
          </a:p>
          <a:p>
            <a:r>
              <a:rPr lang="en-US" sz="2400" dirty="0" smtClean="0"/>
              <a:t> Elaborations </a:t>
            </a:r>
            <a:r>
              <a:rPr lang="en-US" sz="2400" dirty="0"/>
              <a:t>of roles of the public, individuals, corporate and institutions in managing cultural heritage resources; </a:t>
            </a:r>
            <a:endParaRPr lang="en-US" sz="2400" dirty="0" smtClean="0"/>
          </a:p>
          <a:p>
            <a:r>
              <a:rPr lang="en-US" sz="2400" dirty="0"/>
              <a:t>A</a:t>
            </a:r>
            <a:r>
              <a:rPr lang="en-US" sz="2400" dirty="0" smtClean="0"/>
              <a:t>nalyze </a:t>
            </a:r>
            <a:r>
              <a:rPr lang="en-US" sz="2400" dirty="0"/>
              <a:t>ways in which cultural heritage activities will be managed and administered; </a:t>
            </a:r>
            <a:endParaRPr lang="en-US" sz="2400" dirty="0" smtClean="0"/>
          </a:p>
          <a:p>
            <a:r>
              <a:rPr lang="en-US" sz="2400" dirty="0" smtClean="0"/>
              <a:t>Clearly </a:t>
            </a:r>
            <a:r>
              <a:rPr lang="en-US" sz="2400" dirty="0"/>
              <a:t>clarify measures through which cultural heritage resources shall be protected, managed, preserved, conserved and developed; </a:t>
            </a:r>
            <a:r>
              <a:rPr lang="en-US" sz="2400" dirty="0" smtClean="0"/>
              <a:t>and</a:t>
            </a:r>
          </a:p>
          <a:p>
            <a:r>
              <a:rPr lang="en-US" sz="2400" dirty="0" smtClean="0"/>
              <a:t>Analyze </a:t>
            </a:r>
            <a:r>
              <a:rPr lang="en-US" sz="2400" dirty="0"/>
              <a:t>the best practices for conducting research and conservation of cultural heritage resources.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just">
              <a:buNone/>
            </a:pPr>
            <a:r>
              <a:rPr lang="en-US" sz="2800" b="1" dirty="0"/>
              <a:t>1.3 Development of Cultural Heritage Resources:</a:t>
            </a:r>
          </a:p>
          <a:p>
            <a:pPr algn="just">
              <a:buNone/>
            </a:pPr>
            <a:r>
              <a:rPr lang="en-US" sz="2800" dirty="0" smtClean="0"/>
              <a:t>Development of cultural </a:t>
            </a:r>
            <a:r>
              <a:rPr lang="en-US" sz="2800" dirty="0"/>
              <a:t>heritage resources </a:t>
            </a:r>
            <a:r>
              <a:rPr lang="en-US" sz="2800" dirty="0" smtClean="0"/>
              <a:t>are basing </a:t>
            </a:r>
            <a:r>
              <a:rPr lang="en-US" sz="2800" dirty="0"/>
              <a:t>on the Ministerial Strategic Plan for the year 2013 – </a:t>
            </a:r>
            <a:r>
              <a:rPr lang="en-US" sz="2800" dirty="0" smtClean="0"/>
              <a:t>2016. Implementation </a:t>
            </a:r>
            <a:r>
              <a:rPr lang="en-US" sz="2800" dirty="0"/>
              <a:t>of Antiquities plans focus on five (5) main priorities </a:t>
            </a:r>
            <a:r>
              <a:rPr lang="en-US" sz="2800" dirty="0" smtClean="0"/>
              <a:t>areas which include:</a:t>
            </a:r>
            <a:endParaRPr lang="en-US" sz="2800" dirty="0"/>
          </a:p>
          <a:p>
            <a:pPr lvl="0" algn="just"/>
            <a:r>
              <a:rPr lang="en-US" sz="2800" dirty="0"/>
              <a:t>Implementation of the Cultural Policy Strategy;</a:t>
            </a:r>
          </a:p>
          <a:p>
            <a:pPr lvl="0" algn="just"/>
            <a:r>
              <a:rPr lang="en-US" sz="2800" dirty="0"/>
              <a:t>Responsible conservation and development of monuments and sites;</a:t>
            </a:r>
          </a:p>
          <a:p>
            <a:pPr lvl="0" algn="just"/>
            <a:r>
              <a:rPr lang="en-US" sz="2800" dirty="0"/>
              <a:t>Good Governance;</a:t>
            </a:r>
          </a:p>
          <a:p>
            <a:pPr lvl="0" algn="just"/>
            <a:r>
              <a:rPr lang="en-US" sz="2800" dirty="0"/>
              <a:t>National, Regional and International Cooperation on Cultural Heritage Development and Protection; and</a:t>
            </a:r>
          </a:p>
          <a:p>
            <a:pPr lvl="0" algn="just"/>
            <a:r>
              <a:rPr lang="en-US" sz="2800" dirty="0"/>
              <a:t>Promotion of Cultural Heritage and Stakeholders’ participation and involvement in its conservation.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85000" lnSpcReduction="20000"/>
          </a:bodyPr>
          <a:lstStyle/>
          <a:p>
            <a:pPr marL="342900" lvl="1" indent="-342900">
              <a:buNone/>
            </a:pPr>
            <a:r>
              <a:rPr lang="en-US" b="1" dirty="0" smtClean="0"/>
              <a:t>2.1 </a:t>
            </a:r>
            <a:r>
              <a:rPr lang="en-US" b="1" dirty="0"/>
              <a:t>Implementation of the Cultural Heritage Policy Strategy:</a:t>
            </a:r>
            <a:endParaRPr lang="en-US" b="1" i="1" dirty="0"/>
          </a:p>
          <a:p>
            <a:pPr algn="just">
              <a:buNone/>
            </a:pPr>
            <a:r>
              <a:rPr lang="en-US" sz="2800" dirty="0" smtClean="0"/>
              <a:t>The Policy </a:t>
            </a:r>
            <a:r>
              <a:rPr lang="en-US" sz="2800" dirty="0"/>
              <a:t>Strategy of 2013 </a:t>
            </a:r>
            <a:r>
              <a:rPr lang="en-US" sz="2800" dirty="0" smtClean="0"/>
              <a:t>– </a:t>
            </a:r>
            <a:r>
              <a:rPr lang="en-US" sz="2800" dirty="0"/>
              <a:t>2017 </a:t>
            </a:r>
            <a:r>
              <a:rPr lang="en-US" sz="2800" dirty="0" smtClean="0"/>
              <a:t>draws </a:t>
            </a:r>
            <a:r>
              <a:rPr lang="en-US" sz="2800" dirty="0"/>
              <a:t>its main rationale from the culture policy of 1998 to contribute significantly to cultural heritage and socio-economic development of the nation</a:t>
            </a:r>
            <a:r>
              <a:rPr lang="en-US" sz="2800" dirty="0" smtClean="0"/>
              <a:t>. </a:t>
            </a:r>
            <a:r>
              <a:rPr lang="en-US" sz="2800" dirty="0"/>
              <a:t> </a:t>
            </a:r>
            <a:r>
              <a:rPr lang="en-US" sz="2800" dirty="0" smtClean="0"/>
              <a:t>Due to this strategy Conservation </a:t>
            </a:r>
            <a:r>
              <a:rPr lang="en-US" sz="2800" dirty="0"/>
              <a:t>Guidelines on Heritage Resource Areas and Historic Structures were prepared and published in 2010; five (5) Information Centers at </a:t>
            </a:r>
            <a:r>
              <a:rPr lang="en-US" sz="2800" dirty="0" err="1"/>
              <a:t>Kolo</a:t>
            </a:r>
            <a:r>
              <a:rPr lang="en-US" sz="2800" dirty="0"/>
              <a:t> Rock Art Sites; Olduvai Gorge;  Dr. Livingstone Memorial Museum, </a:t>
            </a:r>
            <a:r>
              <a:rPr lang="en-US" sz="2800" dirty="0" err="1"/>
              <a:t>Ujiji</a:t>
            </a:r>
            <a:r>
              <a:rPr lang="en-US" sz="2800" dirty="0"/>
              <a:t>, Caravan </a:t>
            </a:r>
            <a:r>
              <a:rPr lang="en-US" sz="2800" dirty="0" err="1"/>
              <a:t>Serai</a:t>
            </a:r>
            <a:r>
              <a:rPr lang="en-US" sz="2800" dirty="0"/>
              <a:t>,  and </a:t>
            </a:r>
            <a:r>
              <a:rPr lang="en-US" sz="2800" dirty="0" err="1"/>
              <a:t>Isimila</a:t>
            </a:r>
            <a:r>
              <a:rPr lang="en-US" sz="2800" dirty="0"/>
              <a:t> were constructed.</a:t>
            </a:r>
          </a:p>
          <a:p>
            <a:pPr>
              <a:buNone/>
            </a:pPr>
            <a:r>
              <a:rPr lang="en-US" sz="2800" dirty="0" smtClean="0"/>
              <a:t>Implementation of this strategy faces some challenges such as:</a:t>
            </a:r>
          </a:p>
          <a:p>
            <a:r>
              <a:rPr lang="en-US" sz="2800" dirty="0" smtClean="0"/>
              <a:t>Inadequate </a:t>
            </a:r>
            <a:r>
              <a:rPr lang="en-US" sz="2800" dirty="0"/>
              <a:t>human resources in the </a:t>
            </a:r>
            <a:r>
              <a:rPr lang="en-US" sz="2800" dirty="0" smtClean="0"/>
              <a:t>districts; and </a:t>
            </a:r>
          </a:p>
          <a:p>
            <a:r>
              <a:rPr lang="en-US" sz="2800" dirty="0" smtClean="0"/>
              <a:t>Financial </a:t>
            </a:r>
            <a:r>
              <a:rPr lang="en-US" sz="2800" dirty="0"/>
              <a:t>constraints and low morale to invest into the conservation and protection of cultural heritage. </a:t>
            </a:r>
            <a:endParaRPr lang="en-US" sz="2800" dirty="0" smtClean="0"/>
          </a:p>
          <a:p>
            <a:pPr>
              <a:buNone/>
            </a:pPr>
            <a:endParaRPr lang="en-US" sz="2800" dirty="0" smtClean="0"/>
          </a:p>
          <a:p>
            <a:pPr>
              <a:buNone/>
            </a:pPr>
            <a:r>
              <a:rPr lang="en-US" sz="2800" dirty="0" smtClean="0"/>
              <a:t>Efforts  to address the challenges include </a:t>
            </a:r>
            <a:r>
              <a:rPr lang="en-US" sz="2800" dirty="0"/>
              <a:t>involving the district council in the planning and </a:t>
            </a:r>
            <a:r>
              <a:rPr lang="en-US" sz="2800" dirty="0" smtClean="0"/>
              <a:t>strategizing </a:t>
            </a:r>
            <a:r>
              <a:rPr lang="en-US" sz="2800" dirty="0"/>
              <a:t>of </a:t>
            </a:r>
            <a:r>
              <a:rPr lang="en-US" sz="2800" dirty="0" smtClean="0"/>
              <a:t>conserving </a:t>
            </a:r>
            <a:r>
              <a:rPr lang="en-US" sz="2800" dirty="0"/>
              <a:t>of cultural heritage in their districts, and training and community involvement.</a:t>
            </a:r>
          </a:p>
          <a:p>
            <a:pPr>
              <a:buNone/>
            </a:pP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55000" lnSpcReduction="20000"/>
          </a:bodyPr>
          <a:lstStyle/>
          <a:p>
            <a:pPr algn="ctr">
              <a:buNone/>
            </a:pPr>
            <a:r>
              <a:rPr lang="en-US" sz="3800" b="1" dirty="0"/>
              <a:t>2.2 Responsible Conservation and Development of Monuments and </a:t>
            </a:r>
            <a:r>
              <a:rPr lang="en-US" sz="3800" b="1" dirty="0" smtClean="0"/>
              <a:t>sites</a:t>
            </a:r>
            <a:endParaRPr lang="en-US" sz="3800" b="1" i="1" dirty="0"/>
          </a:p>
          <a:p>
            <a:endParaRPr lang="en-US" sz="3800" dirty="0"/>
          </a:p>
          <a:p>
            <a:pPr>
              <a:buNone/>
            </a:pPr>
            <a:r>
              <a:rPr lang="en-US" sz="3800" dirty="0"/>
              <a:t>The Division is using its resources to conserve, protect and maintain sixteen (16) sites. </a:t>
            </a:r>
            <a:r>
              <a:rPr lang="en-US" sz="3800" dirty="0" smtClean="0"/>
              <a:t>There are conservation challenges </a:t>
            </a:r>
            <a:r>
              <a:rPr lang="en-US" sz="3800" dirty="0"/>
              <a:t>such </a:t>
            </a:r>
            <a:r>
              <a:rPr lang="en-US" sz="3800" dirty="0" smtClean="0"/>
              <a:t>as:</a:t>
            </a:r>
          </a:p>
          <a:p>
            <a:r>
              <a:rPr lang="en-US" sz="3800" dirty="0" smtClean="0"/>
              <a:t>Few </a:t>
            </a:r>
            <a:r>
              <a:rPr lang="en-US" sz="3800" dirty="0"/>
              <a:t>competent staff with conservation skills to meet conservation requirements; </a:t>
            </a:r>
            <a:endParaRPr lang="en-US" sz="3800" dirty="0" smtClean="0"/>
          </a:p>
          <a:p>
            <a:r>
              <a:rPr lang="en-US" sz="3800" dirty="0" smtClean="0"/>
              <a:t>Low </a:t>
            </a:r>
            <a:r>
              <a:rPr lang="en-US" sz="3800" dirty="0"/>
              <a:t>involvement of stakeholders in management and development of the heritage resources; </a:t>
            </a:r>
            <a:endParaRPr lang="en-US" sz="3800" dirty="0" smtClean="0"/>
          </a:p>
          <a:p>
            <a:r>
              <a:rPr lang="en-US" sz="3800" dirty="0" smtClean="0"/>
              <a:t>Poor </a:t>
            </a:r>
            <a:r>
              <a:rPr lang="en-US" sz="3800" dirty="0"/>
              <a:t>infrastructures to some sites which are found in remote areas with no water, electricity and even roads are impassable during rain seasons. </a:t>
            </a:r>
          </a:p>
          <a:p>
            <a:endParaRPr lang="en-US" sz="3800" dirty="0"/>
          </a:p>
          <a:p>
            <a:pPr algn="just">
              <a:buNone/>
            </a:pPr>
            <a:r>
              <a:rPr lang="en-US" sz="3800" dirty="0"/>
              <a:t>C</a:t>
            </a:r>
            <a:r>
              <a:rPr lang="en-US" sz="3800" dirty="0" smtClean="0"/>
              <a:t>ultural </a:t>
            </a:r>
            <a:r>
              <a:rPr lang="en-US" sz="3800" dirty="0"/>
              <a:t>heritage resources has not been recognized as a valued resource economically, socially, politically and </a:t>
            </a:r>
            <a:r>
              <a:rPr lang="en-US" sz="3800" dirty="0" smtClean="0"/>
              <a:t>culturally and even  </a:t>
            </a:r>
            <a:r>
              <a:rPr lang="en-US" sz="3800" dirty="0"/>
              <a:t>financial resource that is made available annually</a:t>
            </a:r>
            <a:r>
              <a:rPr lang="en-US" sz="3800" dirty="0" smtClean="0"/>
              <a:t> is inadequate. This </a:t>
            </a:r>
            <a:r>
              <a:rPr lang="en-US" sz="3800" dirty="0"/>
              <a:t>hinders tourism development at the same time slows down economic growth associated with cultural tourism products. Similarly, this situation slows down the use of the heritage for education and income generation to the </a:t>
            </a:r>
            <a:r>
              <a:rPr lang="en-US" sz="3800" dirty="0" smtClean="0"/>
              <a:t> </a:t>
            </a:r>
            <a:r>
              <a:rPr lang="en-US" sz="3800" dirty="0"/>
              <a:t>communities around those </a:t>
            </a:r>
            <a:r>
              <a:rPr lang="en-US" sz="3800" dirty="0" smtClean="0"/>
              <a:t>sites.</a:t>
            </a:r>
            <a:endParaRPr lang="en-US" sz="3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ctr">
              <a:buNone/>
            </a:pPr>
            <a:r>
              <a:rPr lang="en-US" sz="2400" b="1" dirty="0" smtClean="0"/>
              <a:t>2.3 Promotion </a:t>
            </a:r>
            <a:r>
              <a:rPr lang="en-US" sz="2400" b="1" dirty="0"/>
              <a:t>of Cultural Heritage and Stakeholders Participation and </a:t>
            </a:r>
            <a:r>
              <a:rPr lang="en-US" sz="2400" b="1" dirty="0" smtClean="0"/>
              <a:t> Involvement</a:t>
            </a:r>
            <a:endParaRPr lang="en-US" sz="2400" b="1" i="1" dirty="0" smtClean="0"/>
          </a:p>
          <a:p>
            <a:pPr algn="just">
              <a:buNone/>
            </a:pPr>
            <a:r>
              <a:rPr lang="en-US" sz="2400" dirty="0" smtClean="0"/>
              <a:t>The </a:t>
            </a:r>
            <a:r>
              <a:rPr lang="en-US" sz="2400" dirty="0"/>
              <a:t>cultural policy of 2008 calls for stakeholders participation and involvement</a:t>
            </a:r>
            <a:r>
              <a:rPr lang="en-US" sz="2400" dirty="0" smtClean="0"/>
              <a:t>.</a:t>
            </a:r>
          </a:p>
          <a:p>
            <a:pPr algn="just">
              <a:buNone/>
            </a:pPr>
            <a:r>
              <a:rPr lang="en-US" sz="2400" dirty="0"/>
              <a:t>Sustainable uses of cultural heritage resources need exchange of </a:t>
            </a:r>
            <a:r>
              <a:rPr lang="en-US" sz="2400" dirty="0" smtClean="0"/>
              <a:t>perceptions </a:t>
            </a:r>
            <a:r>
              <a:rPr lang="en-US" sz="2400" dirty="0"/>
              <a:t>and experiences among stakeholders. </a:t>
            </a:r>
            <a:endParaRPr lang="en-US" sz="2400" dirty="0" smtClean="0"/>
          </a:p>
          <a:p>
            <a:pPr algn="just">
              <a:buNone/>
            </a:pPr>
            <a:r>
              <a:rPr lang="en-US" sz="2400" dirty="0" smtClean="0"/>
              <a:t>Stakeholders who are involved in conservation </a:t>
            </a:r>
            <a:r>
              <a:rPr lang="en-US" sz="2400" dirty="0"/>
              <a:t>and development of cultural heritage resources </a:t>
            </a:r>
            <a:r>
              <a:rPr lang="en-US" sz="2400" dirty="0" smtClean="0"/>
              <a:t>are such </a:t>
            </a:r>
            <a:r>
              <a:rPr lang="en-US" sz="2400" dirty="0"/>
              <a:t>as Local Councils; NGO’s such as UZIMA </a:t>
            </a:r>
            <a:r>
              <a:rPr lang="en-US" sz="2400" dirty="0" err="1"/>
              <a:t>kwa</a:t>
            </a:r>
            <a:r>
              <a:rPr lang="en-US" sz="2400" dirty="0"/>
              <a:t> </a:t>
            </a:r>
            <a:r>
              <a:rPr lang="en-US" sz="2400" dirty="0" err="1"/>
              <a:t>Sanaa</a:t>
            </a:r>
            <a:r>
              <a:rPr lang="en-US" sz="2400" dirty="0"/>
              <a:t> (UZIKWASA) in </a:t>
            </a:r>
            <a:r>
              <a:rPr lang="en-US" sz="2400" dirty="0" err="1"/>
              <a:t>Pangani</a:t>
            </a:r>
            <a:r>
              <a:rPr lang="en-US" sz="2400" dirty="0"/>
              <a:t> District, </a:t>
            </a:r>
            <a:r>
              <a:rPr lang="en-US" sz="2400" dirty="0" err="1"/>
              <a:t>Urithi</a:t>
            </a:r>
            <a:r>
              <a:rPr lang="en-US" sz="2400" dirty="0"/>
              <a:t> in </a:t>
            </a:r>
            <a:r>
              <a:rPr lang="en-US" sz="2400" dirty="0" err="1"/>
              <a:t>Tanga</a:t>
            </a:r>
            <a:r>
              <a:rPr lang="en-US" sz="2400" dirty="0"/>
              <a:t> Municipality </a:t>
            </a:r>
            <a:r>
              <a:rPr lang="en-US" sz="2400" dirty="0" err="1"/>
              <a:t>Baraza</a:t>
            </a:r>
            <a:r>
              <a:rPr lang="en-US" sz="2400" dirty="0"/>
              <a:t> la </a:t>
            </a:r>
            <a:r>
              <a:rPr lang="en-US" sz="2400" dirty="0" err="1"/>
              <a:t>Wazee</a:t>
            </a:r>
            <a:r>
              <a:rPr lang="en-US" sz="2400" dirty="0"/>
              <a:t> for </a:t>
            </a:r>
            <a:r>
              <a:rPr lang="en-US" sz="2400" dirty="0" err="1"/>
              <a:t>Majimaji</a:t>
            </a:r>
            <a:r>
              <a:rPr lang="en-US" sz="2400" dirty="0"/>
              <a:t> Museum in </a:t>
            </a:r>
            <a:r>
              <a:rPr lang="en-US" sz="2400" dirty="0" err="1"/>
              <a:t>Songea</a:t>
            </a:r>
            <a:r>
              <a:rPr lang="en-US" sz="2400" dirty="0"/>
              <a:t>, and Trade Aid in </a:t>
            </a:r>
            <a:r>
              <a:rPr lang="en-US" sz="2400" dirty="0" err="1"/>
              <a:t>Mikindani</a:t>
            </a:r>
            <a:r>
              <a:rPr lang="en-US" sz="2400" dirty="0"/>
              <a:t>, </a:t>
            </a:r>
            <a:r>
              <a:rPr lang="en-US" sz="2400" dirty="0" err="1"/>
              <a:t>Mtwara</a:t>
            </a:r>
            <a:r>
              <a:rPr lang="en-US" sz="2400" dirty="0"/>
              <a:t>. </a:t>
            </a:r>
            <a:r>
              <a:rPr lang="en-US" sz="2400" dirty="0" smtClean="0"/>
              <a:t>But also there are development </a:t>
            </a:r>
            <a:r>
              <a:rPr lang="en-US" sz="2400" dirty="0"/>
              <a:t>partners who play a major role in the conservation and management of cultural resources in Tanzania.</a:t>
            </a:r>
          </a:p>
          <a:p>
            <a:pPr algn="just">
              <a:buNone/>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1361</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MINISTRY OF NATURAL RESOURCES AND TOURISM    ANTIQUITIES DIVISION         STAKEHOLDER’S REVIEW MEETING FOR NATURAL RESOURCES AND TOURISM SECTOR</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BRR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MINISTRY OF NATURAL RESOURCES AND TOURISM    ANTIQUITIES DIVISION         STAKEHOLDER’S REVIEW MEETING FOR NATURAL RESOURCES AND TOURISM SECTOR</dc:title>
  <dc:creator>cngivingivi</dc:creator>
  <cp:lastModifiedBy>user</cp:lastModifiedBy>
  <cp:revision>18</cp:revision>
  <dcterms:created xsi:type="dcterms:W3CDTF">2014-10-15T07:38:05Z</dcterms:created>
  <dcterms:modified xsi:type="dcterms:W3CDTF">2014-10-15T17:22:44Z</dcterms:modified>
</cp:coreProperties>
</file>