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312" r:id="rId3"/>
    <p:sldId id="259" r:id="rId4"/>
    <p:sldId id="313" r:id="rId5"/>
    <p:sldId id="261" r:id="rId6"/>
    <p:sldId id="315" r:id="rId7"/>
    <p:sldId id="291" r:id="rId8"/>
    <p:sldId id="305" r:id="rId9"/>
    <p:sldId id="338" r:id="rId10"/>
    <p:sldId id="321" r:id="rId11"/>
    <p:sldId id="290" r:id="rId12"/>
    <p:sldId id="322" r:id="rId13"/>
    <p:sldId id="323" r:id="rId14"/>
    <p:sldId id="324" r:id="rId15"/>
    <p:sldId id="330" r:id="rId16"/>
    <p:sldId id="331" r:id="rId17"/>
    <p:sldId id="332" r:id="rId18"/>
    <p:sldId id="334" r:id="rId19"/>
    <p:sldId id="335" r:id="rId20"/>
    <p:sldId id="282"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336"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921" autoAdjust="0"/>
  </p:normalViewPr>
  <p:slideViewPr>
    <p:cSldViewPr>
      <p:cViewPr varScale="1">
        <p:scale>
          <a:sx n="68" d="100"/>
          <a:sy n="68" d="100"/>
        </p:scale>
        <p:origin x="1446" y="72"/>
      </p:cViewPr>
      <p:guideLst>
        <p:guide orient="horz" pos="816"/>
        <p:guide pos="33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8574"/>
    </p:cViewPr>
  </p:sorterViewPr>
  <p:notesViewPr>
    <p:cSldViewPr showGuides="1">
      <p:cViewPr varScale="1">
        <p:scale>
          <a:sx n="54" d="100"/>
          <a:sy n="54" d="100"/>
        </p:scale>
        <p:origin x="2784"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2"/>
          </a:xfrm>
          <a:prstGeom prst="rect">
            <a:avLst/>
          </a:prstGeom>
        </p:spPr>
        <p:txBody>
          <a:bodyPr vert="horz" lIns="93273" tIns="46637" rIns="93273" bIns="46637" rtlCol="0"/>
          <a:lstStyle>
            <a:lvl1pPr algn="l">
              <a:defRPr sz="1300"/>
            </a:lvl1pPr>
          </a:lstStyle>
          <a:p>
            <a:endParaRPr lang="en-US"/>
          </a:p>
        </p:txBody>
      </p:sp>
      <p:sp>
        <p:nvSpPr>
          <p:cNvPr id="3" name="Date Placeholder 2"/>
          <p:cNvSpPr>
            <a:spLocks noGrp="1"/>
          </p:cNvSpPr>
          <p:nvPr>
            <p:ph type="dt" sz="quarter" idx="1"/>
          </p:nvPr>
        </p:nvSpPr>
        <p:spPr>
          <a:xfrm>
            <a:off x="3976333" y="0"/>
            <a:ext cx="3041967" cy="466912"/>
          </a:xfrm>
          <a:prstGeom prst="rect">
            <a:avLst/>
          </a:prstGeom>
        </p:spPr>
        <p:txBody>
          <a:bodyPr vert="horz" lIns="93273" tIns="46637" rIns="93273" bIns="46637" rtlCol="0"/>
          <a:lstStyle>
            <a:lvl1pPr algn="r">
              <a:defRPr sz="1300"/>
            </a:lvl1pPr>
          </a:lstStyle>
          <a:p>
            <a:fld id="{21CC4184-3062-4A33-B509-15FF5B1700A3}" type="datetimeFigureOut">
              <a:rPr lang="en-US" smtClean="0"/>
              <a:t>6/8/2015</a:t>
            </a:fld>
            <a:endParaRPr lang="en-US"/>
          </a:p>
        </p:txBody>
      </p:sp>
      <p:sp>
        <p:nvSpPr>
          <p:cNvPr id="4" name="Footer Placeholder 3"/>
          <p:cNvSpPr>
            <a:spLocks noGrp="1"/>
          </p:cNvSpPr>
          <p:nvPr>
            <p:ph type="ftr" sz="quarter" idx="2"/>
          </p:nvPr>
        </p:nvSpPr>
        <p:spPr>
          <a:xfrm>
            <a:off x="1" y="8839014"/>
            <a:ext cx="3041967" cy="466911"/>
          </a:xfrm>
          <a:prstGeom prst="rect">
            <a:avLst/>
          </a:prstGeom>
        </p:spPr>
        <p:txBody>
          <a:bodyPr vert="horz" lIns="93273" tIns="46637" rIns="93273" bIns="46637" rtlCol="0" anchor="b"/>
          <a:lstStyle>
            <a:lvl1pPr algn="l">
              <a:defRPr sz="1300"/>
            </a:lvl1pPr>
          </a:lstStyle>
          <a:p>
            <a:endParaRPr lang="en-US"/>
          </a:p>
        </p:txBody>
      </p:sp>
      <p:sp>
        <p:nvSpPr>
          <p:cNvPr id="5" name="Slide Number Placeholder 4"/>
          <p:cNvSpPr>
            <a:spLocks noGrp="1"/>
          </p:cNvSpPr>
          <p:nvPr>
            <p:ph type="sldNum" sz="quarter" idx="3"/>
          </p:nvPr>
        </p:nvSpPr>
        <p:spPr>
          <a:xfrm>
            <a:off x="3976333" y="8839014"/>
            <a:ext cx="3041967" cy="466911"/>
          </a:xfrm>
          <a:prstGeom prst="rect">
            <a:avLst/>
          </a:prstGeom>
        </p:spPr>
        <p:txBody>
          <a:bodyPr vert="horz" lIns="93273" tIns="46637" rIns="93273" bIns="46637" rtlCol="0" anchor="b"/>
          <a:lstStyle>
            <a:lvl1pPr algn="r">
              <a:defRPr sz="1300"/>
            </a:lvl1pPr>
          </a:lstStyle>
          <a:p>
            <a:fld id="{747AD953-5C32-4CF5-A717-1F9499414301}" type="slidenum">
              <a:rPr lang="en-US" smtClean="0"/>
              <a:t>‹#›</a:t>
            </a:fld>
            <a:endParaRPr lang="en-US"/>
          </a:p>
        </p:txBody>
      </p:sp>
    </p:spTree>
    <p:extLst>
      <p:ext uri="{BB962C8B-B14F-4D97-AF65-F5344CB8AC3E}">
        <p14:creationId xmlns:p14="http://schemas.microsoft.com/office/powerpoint/2010/main" val="3218597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2"/>
          </a:xfrm>
          <a:prstGeom prst="rect">
            <a:avLst/>
          </a:prstGeom>
        </p:spPr>
        <p:txBody>
          <a:bodyPr vert="horz" lIns="93273" tIns="46637" rIns="93273" bIns="46637" rtlCol="0"/>
          <a:lstStyle>
            <a:lvl1pPr algn="l">
              <a:defRPr sz="1300"/>
            </a:lvl1pPr>
          </a:lstStyle>
          <a:p>
            <a:endParaRPr lang="en-US"/>
          </a:p>
        </p:txBody>
      </p:sp>
      <p:sp>
        <p:nvSpPr>
          <p:cNvPr id="3" name="Date Placeholder 2"/>
          <p:cNvSpPr>
            <a:spLocks noGrp="1"/>
          </p:cNvSpPr>
          <p:nvPr>
            <p:ph type="dt" idx="1"/>
          </p:nvPr>
        </p:nvSpPr>
        <p:spPr>
          <a:xfrm>
            <a:off x="3976333" y="0"/>
            <a:ext cx="3041967" cy="466912"/>
          </a:xfrm>
          <a:prstGeom prst="rect">
            <a:avLst/>
          </a:prstGeom>
        </p:spPr>
        <p:txBody>
          <a:bodyPr vert="horz" lIns="93273" tIns="46637" rIns="93273" bIns="46637" rtlCol="0"/>
          <a:lstStyle>
            <a:lvl1pPr algn="r">
              <a:defRPr sz="1300"/>
            </a:lvl1pPr>
          </a:lstStyle>
          <a:p>
            <a:fld id="{8F5885AB-7471-41C0-BC45-054439852874}" type="datetimeFigureOut">
              <a:rPr lang="en-US" smtClean="0"/>
              <a:t>6/8/2015</a:t>
            </a:fld>
            <a:endParaRPr lang="en-US"/>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73" tIns="46637" rIns="93273" bIns="46637" rtlCol="0" anchor="ctr"/>
          <a:lstStyle/>
          <a:p>
            <a:endParaRPr lang="en-US"/>
          </a:p>
        </p:txBody>
      </p:sp>
      <p:sp>
        <p:nvSpPr>
          <p:cNvPr id="5" name="Notes Placeholder 4"/>
          <p:cNvSpPr>
            <a:spLocks noGrp="1"/>
          </p:cNvSpPr>
          <p:nvPr>
            <p:ph type="body" sz="quarter" idx="3"/>
          </p:nvPr>
        </p:nvSpPr>
        <p:spPr>
          <a:xfrm>
            <a:off x="701993" y="4478476"/>
            <a:ext cx="5615940" cy="3664209"/>
          </a:xfrm>
          <a:prstGeom prst="rect">
            <a:avLst/>
          </a:prstGeom>
        </p:spPr>
        <p:txBody>
          <a:bodyPr vert="horz" lIns="93273" tIns="46637" rIns="93273" bIns="466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4"/>
            <a:ext cx="3041967" cy="466911"/>
          </a:xfrm>
          <a:prstGeom prst="rect">
            <a:avLst/>
          </a:prstGeom>
        </p:spPr>
        <p:txBody>
          <a:bodyPr vert="horz" lIns="93273" tIns="46637" rIns="93273" bIns="46637" rtlCol="0" anchor="b"/>
          <a:lstStyle>
            <a:lvl1pPr algn="l">
              <a:defRPr sz="1300"/>
            </a:lvl1pPr>
          </a:lstStyle>
          <a:p>
            <a:endParaRPr lang="en-US"/>
          </a:p>
        </p:txBody>
      </p:sp>
      <p:sp>
        <p:nvSpPr>
          <p:cNvPr id="7" name="Slide Number Placeholder 6"/>
          <p:cNvSpPr>
            <a:spLocks noGrp="1"/>
          </p:cNvSpPr>
          <p:nvPr>
            <p:ph type="sldNum" sz="quarter" idx="5"/>
          </p:nvPr>
        </p:nvSpPr>
        <p:spPr>
          <a:xfrm>
            <a:off x="3976333" y="8839014"/>
            <a:ext cx="3041967" cy="466911"/>
          </a:xfrm>
          <a:prstGeom prst="rect">
            <a:avLst/>
          </a:prstGeom>
        </p:spPr>
        <p:txBody>
          <a:bodyPr vert="horz" lIns="93273" tIns="46637" rIns="93273" bIns="46637" rtlCol="0" anchor="b"/>
          <a:lstStyle>
            <a:lvl1pPr algn="r">
              <a:defRPr sz="1300"/>
            </a:lvl1pPr>
          </a:lstStyle>
          <a:p>
            <a:fld id="{EADF5456-A757-492E-93D8-D10FC295825E}" type="slidenum">
              <a:rPr lang="en-US" smtClean="0"/>
              <a:t>‹#›</a:t>
            </a:fld>
            <a:endParaRPr lang="en-US"/>
          </a:p>
        </p:txBody>
      </p:sp>
    </p:spTree>
    <p:extLst>
      <p:ext uri="{BB962C8B-B14F-4D97-AF65-F5344CB8AC3E}">
        <p14:creationId xmlns:p14="http://schemas.microsoft.com/office/powerpoint/2010/main" val="21217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D-tree’s core is decision support</a:t>
            </a:r>
            <a:r>
              <a:rPr lang="en-US" baseline="0" dirty="0" smtClean="0"/>
              <a:t> but this to show different types of </a:t>
            </a:r>
            <a:r>
              <a:rPr lang="en-US" baseline="0" dirty="0" err="1" smtClean="0"/>
              <a:t>mhealth</a:t>
            </a:r>
            <a:r>
              <a:rPr lang="en-US" baseline="0" dirty="0" smtClean="0"/>
              <a:t> </a:t>
            </a:r>
            <a:r>
              <a:rPr lang="en-US" baseline="0" dirty="0" err="1" smtClean="0"/>
              <a:t>interentiosn</a:t>
            </a:r>
            <a:r>
              <a:rPr lang="en-US" baseline="0" dirty="0" smtClean="0"/>
              <a:t> but decision support includes a majority of these areas highlighted above</a:t>
            </a:r>
            <a:endParaRPr lang="en-US" dirty="0"/>
          </a:p>
        </p:txBody>
      </p:sp>
      <p:sp>
        <p:nvSpPr>
          <p:cNvPr id="4" name="Slide Number Placeholder 3"/>
          <p:cNvSpPr>
            <a:spLocks noGrp="1"/>
          </p:cNvSpPr>
          <p:nvPr>
            <p:ph type="sldNum" sz="quarter" idx="10"/>
          </p:nvPr>
        </p:nvSpPr>
        <p:spPr/>
        <p:txBody>
          <a:bodyPr/>
          <a:lstStyle/>
          <a:p>
            <a:fld id="{EADF5456-A757-492E-93D8-D10FC295825E}" type="slidenum">
              <a:rPr lang="en-US" smtClean="0"/>
              <a:t>2</a:t>
            </a:fld>
            <a:endParaRPr lang="en-US"/>
          </a:p>
        </p:txBody>
      </p:sp>
    </p:spTree>
    <p:extLst>
      <p:ext uri="{BB962C8B-B14F-4D97-AF65-F5344CB8AC3E}">
        <p14:creationId xmlns:p14="http://schemas.microsoft.com/office/powerpoint/2010/main" val="5835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Quickly explain the Family Planning program in </a:t>
            </a:r>
            <a:r>
              <a:rPr lang="en-US" sz="1050" dirty="0" err="1" smtClean="0"/>
              <a:t>Shinyanga</a:t>
            </a:r>
            <a:r>
              <a:rPr lang="en-US" sz="1050" baseline="0" dirty="0" smtClean="0"/>
              <a:t> (don’t need to go into details about work flow). Tell group you’ll use this project to provide some examples about how we engage – beyond the mobile app itself.</a:t>
            </a:r>
            <a:endParaRPr lang="en-US" sz="1050" dirty="0"/>
          </a:p>
        </p:txBody>
      </p:sp>
      <p:sp>
        <p:nvSpPr>
          <p:cNvPr id="4" name="Slide Number Placeholder 3"/>
          <p:cNvSpPr>
            <a:spLocks noGrp="1"/>
          </p:cNvSpPr>
          <p:nvPr>
            <p:ph type="sldNum" sz="quarter" idx="10"/>
          </p:nvPr>
        </p:nvSpPr>
        <p:spPr/>
        <p:txBody>
          <a:bodyPr/>
          <a:lstStyle/>
          <a:p>
            <a:fld id="{0F6403A1-3711-4CD5-B840-FEBEC70BA48D}" type="slidenum">
              <a:rPr lang="en-US" smtClean="0"/>
              <a:t>15</a:t>
            </a:fld>
            <a:endParaRPr lang="en-US"/>
          </a:p>
        </p:txBody>
      </p:sp>
    </p:spTree>
    <p:extLst>
      <p:ext uri="{BB962C8B-B14F-4D97-AF65-F5344CB8AC3E}">
        <p14:creationId xmlns:p14="http://schemas.microsoft.com/office/powerpoint/2010/main" val="417662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team reviews this data on a weekly or bi-weekly basis and</a:t>
            </a:r>
            <a:r>
              <a:rPr lang="en-US" baseline="0" dirty="0" smtClean="0"/>
              <a:t> calls each CHW to discuss their performance, troubleshoot any issues and discuss a strategy to help the CHW meet her performance targets for the month.</a:t>
            </a:r>
            <a:endParaRPr lang="en-US" dirty="0"/>
          </a:p>
        </p:txBody>
      </p:sp>
      <p:sp>
        <p:nvSpPr>
          <p:cNvPr id="4" name="Slide Number Placeholder 3"/>
          <p:cNvSpPr>
            <a:spLocks noGrp="1"/>
          </p:cNvSpPr>
          <p:nvPr>
            <p:ph type="sldNum" sz="quarter" idx="10"/>
          </p:nvPr>
        </p:nvSpPr>
        <p:spPr/>
        <p:txBody>
          <a:bodyPr/>
          <a:lstStyle/>
          <a:p>
            <a:fld id="{0F6403A1-3711-4CD5-B840-FEBEC70BA48D}" type="slidenum">
              <a:rPr lang="en-US" smtClean="0"/>
              <a:t>16</a:t>
            </a:fld>
            <a:endParaRPr lang="en-US"/>
          </a:p>
        </p:txBody>
      </p:sp>
    </p:spTree>
    <p:extLst>
      <p:ext uri="{BB962C8B-B14F-4D97-AF65-F5344CB8AC3E}">
        <p14:creationId xmlns:p14="http://schemas.microsoft.com/office/powerpoint/2010/main" val="138099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a:t>
            </a:r>
          </a:p>
          <a:p>
            <a:r>
              <a:rPr lang="en-US" dirty="0" smtClean="0"/>
              <a:t>-</a:t>
            </a:r>
            <a:r>
              <a:rPr lang="en-US" b="1" dirty="0" smtClean="0"/>
              <a:t>522% increase </a:t>
            </a:r>
            <a:r>
              <a:rPr lang="en-US" dirty="0" smtClean="0"/>
              <a:t>in the number of monthly registrations (paper vs. mobile)</a:t>
            </a:r>
          </a:p>
          <a:p>
            <a:r>
              <a:rPr lang="en-US" dirty="0" smtClean="0"/>
              <a:t>-More than a </a:t>
            </a:r>
            <a:r>
              <a:rPr lang="en-US" b="1" dirty="0" smtClean="0"/>
              <a:t>12-fold increase </a:t>
            </a:r>
            <a:r>
              <a:rPr lang="en-US" dirty="0" smtClean="0"/>
              <a:t>in the number of follow-up visits</a:t>
            </a:r>
            <a:r>
              <a:rPr lang="en-US" baseline="0" dirty="0" smtClean="0"/>
              <a:t> comparing the average follow-up with paper vs. follow up visits in Feb &amp; March 2015.</a:t>
            </a:r>
            <a:endParaRPr lang="en-US" dirty="0"/>
          </a:p>
        </p:txBody>
      </p:sp>
      <p:sp>
        <p:nvSpPr>
          <p:cNvPr id="4" name="Slide Number Placeholder 3"/>
          <p:cNvSpPr>
            <a:spLocks noGrp="1"/>
          </p:cNvSpPr>
          <p:nvPr>
            <p:ph type="sldNum" sz="quarter" idx="10"/>
          </p:nvPr>
        </p:nvSpPr>
        <p:spPr/>
        <p:txBody>
          <a:bodyPr/>
          <a:lstStyle/>
          <a:p>
            <a:fld id="{0F6403A1-3711-4CD5-B840-FEBEC70BA48D}" type="slidenum">
              <a:rPr lang="en-US" smtClean="0"/>
              <a:t>17</a:t>
            </a:fld>
            <a:endParaRPr lang="en-US"/>
          </a:p>
        </p:txBody>
      </p:sp>
    </p:spTree>
    <p:extLst>
      <p:ext uri="{BB962C8B-B14F-4D97-AF65-F5344CB8AC3E}">
        <p14:creationId xmlns:p14="http://schemas.microsoft.com/office/powerpoint/2010/main" val="127779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problems faced by CHWs:</a:t>
            </a:r>
            <a:r>
              <a:rPr lang="en-US" baseline="0" dirty="0" smtClean="0"/>
              <a:t> 1) Registering clients multiple times, 2) Not setting follow-up date for next visit, 3) Correctly following counseling using phone and cue cards, 4) Overdue follow-up visits</a:t>
            </a:r>
            <a:endParaRPr lang="en-US" dirty="0"/>
          </a:p>
        </p:txBody>
      </p:sp>
      <p:sp>
        <p:nvSpPr>
          <p:cNvPr id="4" name="Slide Number Placeholder 3"/>
          <p:cNvSpPr>
            <a:spLocks noGrp="1"/>
          </p:cNvSpPr>
          <p:nvPr>
            <p:ph type="sldNum" sz="quarter" idx="10"/>
          </p:nvPr>
        </p:nvSpPr>
        <p:spPr/>
        <p:txBody>
          <a:bodyPr/>
          <a:lstStyle/>
          <a:p>
            <a:fld id="{0F6403A1-3711-4CD5-B840-FEBEC70BA48D}" type="slidenum">
              <a:rPr lang="en-US" smtClean="0"/>
              <a:t>18</a:t>
            </a:fld>
            <a:endParaRPr lang="en-US"/>
          </a:p>
        </p:txBody>
      </p:sp>
    </p:spTree>
    <p:extLst>
      <p:ext uri="{BB962C8B-B14F-4D97-AF65-F5344CB8AC3E}">
        <p14:creationId xmlns:p14="http://schemas.microsoft.com/office/powerpoint/2010/main" val="335407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Active projects in Benin, Malawi, Tanzania</a:t>
            </a:r>
          </a:p>
          <a:p>
            <a:endParaRPr lang="en-US" smtClean="0">
              <a:latin typeface="Arial" panose="020B0604020202020204" pitchFamily="34" charset="0"/>
            </a:endParaRPr>
          </a:p>
          <a:p>
            <a:r>
              <a:rPr lang="en-US" smtClean="0">
                <a:latin typeface="Arial" panose="020B0604020202020204" pitchFamily="34" charset="0"/>
              </a:rPr>
              <a:t>Projects are DSS with or without a patient record</a:t>
            </a:r>
          </a:p>
          <a:p>
            <a:endParaRPr lang="en-US" smtClean="0">
              <a:latin typeface="Arial" panose="020B0604020202020204" pitchFamily="34" charset="0"/>
            </a:endParaRPr>
          </a:p>
          <a:p>
            <a:r>
              <a:rPr lang="en-US" smtClean="0">
                <a:latin typeface="Arial" panose="020B0604020202020204" pitchFamily="34" charset="0"/>
              </a:rPr>
              <a:t>Health NGO</a:t>
            </a:r>
          </a:p>
          <a:p>
            <a:endParaRPr lang="en-US" smtClean="0">
              <a:latin typeface="Arial" panose="020B0604020202020204" pitchFamily="34" charset="0"/>
            </a:endParaRPr>
          </a:p>
          <a:p>
            <a:r>
              <a:rPr lang="en-US" smtClean="0">
                <a:latin typeface="Arial" panose="020B0604020202020204" pitchFamily="34" charset="0"/>
              </a:rPr>
              <a:t>Partnership is key</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3333CC"/>
                </a:solidFill>
                <a:latin typeface="Arial" panose="020B0604020202020204" pitchFamily="34" charset="0"/>
              </a:defRPr>
            </a:lvl1pPr>
            <a:lvl2pPr marL="735446" indent="-282864">
              <a:defRPr sz="4000" b="1">
                <a:solidFill>
                  <a:srgbClr val="3333CC"/>
                </a:solidFill>
                <a:latin typeface="Arial" panose="020B0604020202020204" pitchFamily="34" charset="0"/>
              </a:defRPr>
            </a:lvl2pPr>
            <a:lvl3pPr marL="1131456" indent="-226291">
              <a:defRPr sz="4000" b="1">
                <a:solidFill>
                  <a:srgbClr val="3333CC"/>
                </a:solidFill>
                <a:latin typeface="Arial" panose="020B0604020202020204" pitchFamily="34" charset="0"/>
              </a:defRPr>
            </a:lvl3pPr>
            <a:lvl4pPr marL="1584038" indent="-226291">
              <a:defRPr sz="4000" b="1">
                <a:solidFill>
                  <a:srgbClr val="3333CC"/>
                </a:solidFill>
                <a:latin typeface="Arial" panose="020B0604020202020204" pitchFamily="34" charset="0"/>
              </a:defRPr>
            </a:lvl4pPr>
            <a:lvl5pPr marL="2036620" indent="-226291">
              <a:defRPr sz="4000" b="1">
                <a:solidFill>
                  <a:srgbClr val="3333CC"/>
                </a:solidFill>
                <a:latin typeface="Arial" panose="020B0604020202020204" pitchFamily="34" charset="0"/>
              </a:defRPr>
            </a:lvl5pPr>
            <a:lvl6pPr marL="2489203" indent="-226291" eaLnBrk="0" fontAlgn="base" hangingPunct="0">
              <a:spcBef>
                <a:spcPct val="0"/>
              </a:spcBef>
              <a:spcAft>
                <a:spcPct val="0"/>
              </a:spcAft>
              <a:defRPr sz="4000" b="1">
                <a:solidFill>
                  <a:srgbClr val="3333CC"/>
                </a:solidFill>
                <a:latin typeface="Arial" panose="020B0604020202020204" pitchFamily="34" charset="0"/>
              </a:defRPr>
            </a:lvl6pPr>
            <a:lvl7pPr marL="2941785" indent="-226291" eaLnBrk="0" fontAlgn="base" hangingPunct="0">
              <a:spcBef>
                <a:spcPct val="0"/>
              </a:spcBef>
              <a:spcAft>
                <a:spcPct val="0"/>
              </a:spcAft>
              <a:defRPr sz="4000" b="1">
                <a:solidFill>
                  <a:srgbClr val="3333CC"/>
                </a:solidFill>
                <a:latin typeface="Arial" panose="020B0604020202020204" pitchFamily="34" charset="0"/>
              </a:defRPr>
            </a:lvl7pPr>
            <a:lvl8pPr marL="3394367" indent="-226291" eaLnBrk="0" fontAlgn="base" hangingPunct="0">
              <a:spcBef>
                <a:spcPct val="0"/>
              </a:spcBef>
              <a:spcAft>
                <a:spcPct val="0"/>
              </a:spcAft>
              <a:defRPr sz="4000" b="1">
                <a:solidFill>
                  <a:srgbClr val="3333CC"/>
                </a:solidFill>
                <a:latin typeface="Arial" panose="020B0604020202020204" pitchFamily="34" charset="0"/>
              </a:defRPr>
            </a:lvl8pPr>
            <a:lvl9pPr marL="3846949" indent="-226291" eaLnBrk="0" fontAlgn="base" hangingPunct="0">
              <a:spcBef>
                <a:spcPct val="0"/>
              </a:spcBef>
              <a:spcAft>
                <a:spcPct val="0"/>
              </a:spcAft>
              <a:defRPr sz="4000" b="1">
                <a:solidFill>
                  <a:srgbClr val="3333CC"/>
                </a:solidFill>
                <a:latin typeface="Arial" panose="020B0604020202020204" pitchFamily="34" charset="0"/>
              </a:defRPr>
            </a:lvl9pPr>
          </a:lstStyle>
          <a:p>
            <a:fld id="{912422AB-DBC5-40CF-A8C7-29F8DF4BFC2E}" type="slidenum">
              <a:rPr lang="en-US" sz="1200" b="0">
                <a:solidFill>
                  <a:schemeClr val="tx1"/>
                </a:solidFill>
              </a:rPr>
              <a:pPr/>
              <a:t>3</a:t>
            </a:fld>
            <a:endParaRPr lang="en-US" sz="1200" b="0">
              <a:solidFill>
                <a:schemeClr val="tx1"/>
              </a:solidFill>
            </a:endParaRPr>
          </a:p>
        </p:txBody>
      </p:sp>
    </p:spTree>
    <p:extLst>
      <p:ext uri="{BB962C8B-B14F-4D97-AF65-F5344CB8AC3E}">
        <p14:creationId xmlns:p14="http://schemas.microsoft.com/office/powerpoint/2010/main" val="393650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rPr>
              <a:t>protocols not always clear – guidelines may say something like check for problems and manage accordingly</a:t>
            </a:r>
          </a:p>
          <a:p>
            <a:r>
              <a:rPr lang="en-US" dirty="0" smtClean="0"/>
              <a:t>How do we move from this to this?</a:t>
            </a:r>
          </a:p>
          <a:p>
            <a:r>
              <a:rPr lang="en-US" dirty="0" smtClean="0"/>
              <a:t>Flow charts, massive guidelines,</a:t>
            </a:r>
            <a:r>
              <a:rPr lang="en-US" baseline="0" dirty="0" smtClean="0"/>
              <a:t> registers</a:t>
            </a:r>
          </a:p>
          <a:p>
            <a:endParaRPr lang="en-US" baseline="0" dirty="0" smtClean="0"/>
          </a:p>
          <a:p>
            <a:r>
              <a:rPr lang="en-US" baseline="0" dirty="0" smtClean="0"/>
              <a:t>To applications</a:t>
            </a:r>
          </a:p>
          <a:p>
            <a:endParaRPr lang="en-US" baseline="0" dirty="0" smtClean="0"/>
          </a:p>
          <a:p>
            <a:r>
              <a:rPr lang="en-US" baseline="0" dirty="0" smtClean="0"/>
              <a:t>Which can be used by health workers to see clients?</a:t>
            </a:r>
            <a:endParaRPr lang="en-US" dirty="0"/>
          </a:p>
        </p:txBody>
      </p:sp>
      <p:sp>
        <p:nvSpPr>
          <p:cNvPr id="4" name="Slide Number Placeholder 3"/>
          <p:cNvSpPr>
            <a:spLocks noGrp="1"/>
          </p:cNvSpPr>
          <p:nvPr>
            <p:ph type="sldNum" sz="quarter" idx="10"/>
          </p:nvPr>
        </p:nvSpPr>
        <p:spPr/>
        <p:txBody>
          <a:bodyPr/>
          <a:lstStyle/>
          <a:p>
            <a:fld id="{EADF5456-A757-492E-93D8-D10FC295825E}" type="slidenum">
              <a:rPr lang="en-US" smtClean="0"/>
              <a:t>4</a:t>
            </a:fld>
            <a:endParaRPr lang="en-US"/>
          </a:p>
        </p:txBody>
      </p:sp>
    </p:spTree>
    <p:extLst>
      <p:ext uri="{BB962C8B-B14F-4D97-AF65-F5344CB8AC3E}">
        <p14:creationId xmlns:p14="http://schemas.microsoft.com/office/powerpoint/2010/main" val="155746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F5456-A757-492E-93D8-D10FC295825E}" type="slidenum">
              <a:rPr lang="en-US" smtClean="0"/>
              <a:t>6</a:t>
            </a:fld>
            <a:endParaRPr lang="en-US"/>
          </a:p>
        </p:txBody>
      </p:sp>
    </p:spTree>
    <p:extLst>
      <p:ext uri="{BB962C8B-B14F-4D97-AF65-F5344CB8AC3E}">
        <p14:creationId xmlns:p14="http://schemas.microsoft.com/office/powerpoint/2010/main" val="143445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1" dirty="0" smtClean="0"/>
              <a:t>Screening pregnant mothers</a:t>
            </a:r>
            <a:r>
              <a:rPr lang="en-GB" sz="1200" dirty="0" smtClean="0"/>
              <a:t> to identify risks or danger signs</a:t>
            </a:r>
          </a:p>
          <a:p>
            <a:r>
              <a:rPr lang="en-GB" sz="1200" b="1" dirty="0" smtClean="0"/>
              <a:t>Establishing community-based referral systems </a:t>
            </a:r>
            <a:r>
              <a:rPr lang="en-GB" sz="1200" dirty="0" smtClean="0"/>
              <a:t>to transport women in </a:t>
            </a:r>
            <a:r>
              <a:rPr lang="en-GB" sz="1200" dirty="0" err="1" smtClean="0"/>
              <a:t>labor</a:t>
            </a:r>
            <a:r>
              <a:rPr lang="en-GB" sz="1200" dirty="0" smtClean="0"/>
              <a:t> </a:t>
            </a:r>
          </a:p>
          <a:p>
            <a:r>
              <a:rPr lang="en-GB" sz="1200" b="1" dirty="0" smtClean="0"/>
              <a:t>Coordinating payment of transport </a:t>
            </a:r>
            <a:r>
              <a:rPr lang="en-GB" sz="1200" dirty="0" smtClean="0"/>
              <a:t>to health facilities and hospitals using mobile banking</a:t>
            </a:r>
            <a:endParaRPr lang="en-US" sz="1200" dirty="0" smtClean="0"/>
          </a:p>
          <a:p>
            <a:r>
              <a:rPr lang="en-GB" sz="1200" b="1" dirty="0" smtClean="0"/>
              <a:t>Following up with the family within 2-5 days </a:t>
            </a:r>
            <a:r>
              <a:rPr lang="en-GB" sz="1200" dirty="0" smtClean="0"/>
              <a:t>after delivery to ensure a continuum of care, including post-partum and post-natal care</a:t>
            </a:r>
            <a:endParaRPr lang="en-US" sz="1200"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3333CC"/>
                </a:solidFill>
                <a:latin typeface="Arial" panose="020B0604020202020204" pitchFamily="34" charset="0"/>
              </a:defRPr>
            </a:lvl1pPr>
            <a:lvl2pPr marL="742950" indent="-285750">
              <a:defRPr sz="4000" b="1">
                <a:solidFill>
                  <a:srgbClr val="3333CC"/>
                </a:solidFill>
                <a:latin typeface="Arial" panose="020B0604020202020204" pitchFamily="34" charset="0"/>
              </a:defRPr>
            </a:lvl2pPr>
            <a:lvl3pPr marL="1143000" indent="-228600">
              <a:defRPr sz="4000" b="1">
                <a:solidFill>
                  <a:srgbClr val="3333CC"/>
                </a:solidFill>
                <a:latin typeface="Arial" panose="020B0604020202020204" pitchFamily="34" charset="0"/>
              </a:defRPr>
            </a:lvl3pPr>
            <a:lvl4pPr marL="1600200" indent="-228600">
              <a:defRPr sz="4000" b="1">
                <a:solidFill>
                  <a:srgbClr val="3333CC"/>
                </a:solidFill>
                <a:latin typeface="Arial" panose="020B0604020202020204" pitchFamily="34" charset="0"/>
              </a:defRPr>
            </a:lvl4pPr>
            <a:lvl5pPr marL="2057400" indent="-228600">
              <a:defRPr sz="4000" b="1">
                <a:solidFill>
                  <a:srgbClr val="3333CC"/>
                </a:solidFill>
                <a:latin typeface="Arial" panose="020B0604020202020204" pitchFamily="34" charset="0"/>
              </a:defRPr>
            </a:lvl5pPr>
            <a:lvl6pPr marL="2514600" indent="-228600" eaLnBrk="0" fontAlgn="base" hangingPunct="0">
              <a:spcBef>
                <a:spcPct val="0"/>
              </a:spcBef>
              <a:spcAft>
                <a:spcPct val="0"/>
              </a:spcAft>
              <a:defRPr sz="4000" b="1">
                <a:solidFill>
                  <a:srgbClr val="3333CC"/>
                </a:solidFill>
                <a:latin typeface="Arial" panose="020B0604020202020204" pitchFamily="34" charset="0"/>
              </a:defRPr>
            </a:lvl6pPr>
            <a:lvl7pPr marL="2971800" indent="-228600" eaLnBrk="0" fontAlgn="base" hangingPunct="0">
              <a:spcBef>
                <a:spcPct val="0"/>
              </a:spcBef>
              <a:spcAft>
                <a:spcPct val="0"/>
              </a:spcAft>
              <a:defRPr sz="4000" b="1">
                <a:solidFill>
                  <a:srgbClr val="3333CC"/>
                </a:solidFill>
                <a:latin typeface="Arial" panose="020B0604020202020204" pitchFamily="34" charset="0"/>
              </a:defRPr>
            </a:lvl7pPr>
            <a:lvl8pPr marL="3429000" indent="-228600" eaLnBrk="0" fontAlgn="base" hangingPunct="0">
              <a:spcBef>
                <a:spcPct val="0"/>
              </a:spcBef>
              <a:spcAft>
                <a:spcPct val="0"/>
              </a:spcAft>
              <a:defRPr sz="4000" b="1">
                <a:solidFill>
                  <a:srgbClr val="3333CC"/>
                </a:solidFill>
                <a:latin typeface="Arial" panose="020B0604020202020204" pitchFamily="34" charset="0"/>
              </a:defRPr>
            </a:lvl8pPr>
            <a:lvl9pPr marL="3886200" indent="-228600" eaLnBrk="0" fontAlgn="base" hangingPunct="0">
              <a:spcBef>
                <a:spcPct val="0"/>
              </a:spcBef>
              <a:spcAft>
                <a:spcPct val="0"/>
              </a:spcAft>
              <a:defRPr sz="4000" b="1">
                <a:solidFill>
                  <a:srgbClr val="3333CC"/>
                </a:solidFill>
                <a:latin typeface="Arial" panose="020B0604020202020204" pitchFamily="34" charset="0"/>
              </a:defRPr>
            </a:lvl9pPr>
          </a:lstStyle>
          <a:p>
            <a:fld id="{13611FF4-1F7C-41AC-9068-E86B6BBAF029}" type="slidenum">
              <a:rPr lang="en-US" sz="1200" b="0" smtClean="0">
                <a:solidFill>
                  <a:schemeClr val="tx1"/>
                </a:solidFill>
              </a:rPr>
              <a:pPr/>
              <a:t>7</a:t>
            </a:fld>
            <a:endParaRPr lang="en-US" sz="1200" b="0" smtClean="0">
              <a:solidFill>
                <a:schemeClr val="tx1"/>
              </a:solidFill>
            </a:endParaRPr>
          </a:p>
        </p:txBody>
      </p:sp>
    </p:spTree>
    <p:extLst>
      <p:ext uri="{BB962C8B-B14F-4D97-AF65-F5344CB8AC3E}">
        <p14:creationId xmlns:p14="http://schemas.microsoft.com/office/powerpoint/2010/main" val="130346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Now</a:t>
            </a:r>
            <a:r>
              <a:rPr lang="en-US" baseline="0" dirty="0" smtClean="0"/>
              <a:t> in 3</a:t>
            </a:r>
            <a:r>
              <a:rPr lang="en-US" baseline="30000" dirty="0" smtClean="0"/>
              <a:t>rd</a:t>
            </a:r>
            <a:r>
              <a:rPr lang="en-US" baseline="0" dirty="0" smtClean="0"/>
              <a:t> phase </a:t>
            </a:r>
            <a:r>
              <a:rPr lang="en-US" dirty="0" smtClean="0"/>
              <a:t>Scale up to all of Zanzibar</a:t>
            </a:r>
            <a:r>
              <a:rPr lang="en-US" baseline="0" dirty="0" smtClean="0"/>
              <a:t> and a p</a:t>
            </a:r>
            <a:r>
              <a:rPr lang="en-US" dirty="0" smtClean="0"/>
              <a:t>ilot approach in Mainland</a:t>
            </a:r>
          </a:p>
          <a:p>
            <a:pPr lvl="1"/>
            <a:r>
              <a:rPr lang="en-US" dirty="0" smtClean="0"/>
              <a:t>Main</a:t>
            </a:r>
            <a:r>
              <a:rPr lang="en-US" baseline="0" dirty="0" smtClean="0"/>
              <a:t> f</a:t>
            </a:r>
            <a:r>
              <a:rPr lang="en-US" dirty="0" smtClean="0"/>
              <a:t>ocus on sustainability &amp; government ownership</a:t>
            </a:r>
          </a:p>
          <a:p>
            <a:pPr lvl="1"/>
            <a:r>
              <a:rPr lang="en-US" dirty="0" smtClean="0"/>
              <a:t>Saving Lives at Birth Transition to Scale</a:t>
            </a:r>
          </a:p>
          <a:p>
            <a:endParaRPr lang="en-US" dirty="0"/>
          </a:p>
        </p:txBody>
      </p:sp>
      <p:sp>
        <p:nvSpPr>
          <p:cNvPr id="4" name="Slide Number Placeholder 3"/>
          <p:cNvSpPr>
            <a:spLocks noGrp="1"/>
          </p:cNvSpPr>
          <p:nvPr>
            <p:ph type="sldNum" sz="quarter" idx="10"/>
          </p:nvPr>
        </p:nvSpPr>
        <p:spPr/>
        <p:txBody>
          <a:bodyPr/>
          <a:lstStyle/>
          <a:p>
            <a:fld id="{EADF5456-A757-492E-93D8-D10FC295825E}" type="slidenum">
              <a:rPr lang="en-US" smtClean="0"/>
              <a:t>8</a:t>
            </a:fld>
            <a:endParaRPr lang="en-US"/>
          </a:p>
        </p:txBody>
      </p:sp>
    </p:spTree>
    <p:extLst>
      <p:ext uri="{BB962C8B-B14F-4D97-AF65-F5344CB8AC3E}">
        <p14:creationId xmlns:p14="http://schemas.microsoft.com/office/powerpoint/2010/main" val="256019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Original funding from UNICEF to do ANC community/facility in </a:t>
            </a:r>
            <a:r>
              <a:rPr lang="en-US" sz="1200" dirty="0" err="1" smtClean="0"/>
              <a:t>Bagamoyo</a:t>
            </a:r>
            <a:r>
              <a:rPr lang="en-US" sz="1200" dirty="0" smtClean="0"/>
              <a:t> later with </a:t>
            </a:r>
            <a:r>
              <a:rPr lang="en-US" sz="1200" dirty="0" err="1" smtClean="0"/>
              <a:t>Jhpiego</a:t>
            </a:r>
            <a:r>
              <a:rPr lang="en-US" sz="1200" dirty="0" smtClean="0"/>
              <a:t> to add</a:t>
            </a:r>
            <a:r>
              <a:rPr lang="en-US" sz="1200" baseline="0" dirty="0" smtClean="0"/>
              <a:t> PNC and linkage of community to facility</a:t>
            </a:r>
            <a:r>
              <a:rPr lang="en-US" sz="1200" dirty="0" smtClean="0"/>
              <a:t> implemented </a:t>
            </a:r>
            <a:r>
              <a:rPr lang="en-US" sz="1200" dirty="0" err="1" smtClean="0"/>
              <a:t>Morogoro</a:t>
            </a:r>
            <a:r>
              <a:rPr lang="en-US" sz="1200" dirty="0" smtClean="0"/>
              <a:t>. WV adopted</a:t>
            </a:r>
            <a:r>
              <a:rPr lang="en-US" sz="1200" baseline="0" dirty="0" smtClean="0"/>
              <a:t> the community piece being implemented in </a:t>
            </a:r>
            <a:r>
              <a:rPr lang="en-US" sz="1200" baseline="0" dirty="0" err="1" smtClean="0"/>
              <a:t>Singida</a:t>
            </a:r>
            <a:r>
              <a:rPr lang="en-US" sz="1200" baseline="0" dirty="0" smtClean="0"/>
              <a:t> and </a:t>
            </a:r>
            <a:r>
              <a:rPr lang="en-US" sz="1200" baseline="0" dirty="0" err="1" smtClean="0"/>
              <a:t>kilidi</a:t>
            </a:r>
            <a:endParaRPr lang="en-US" sz="1200" baseline="0" dirty="0" smtClean="0"/>
          </a:p>
          <a:p>
            <a:r>
              <a:rPr lang="en-US" sz="1200" baseline="0" dirty="0" smtClean="0"/>
              <a:t>EGPAF added PMTCT </a:t>
            </a:r>
            <a:r>
              <a:rPr lang="en-US" altLang="en-US" sz="1200" dirty="0" smtClean="0"/>
              <a:t>Data generated using the mobile phone application is more complete than paper forms.  No questions are skipped.</a:t>
            </a:r>
          </a:p>
          <a:p>
            <a:r>
              <a:rPr lang="en-US" altLang="en-US" sz="1200" dirty="0" smtClean="0"/>
              <a:t>Danger signs are more frequently recognized resulting in higher number of referrals to higher level facility</a:t>
            </a:r>
          </a:p>
          <a:p>
            <a:r>
              <a:rPr lang="en-US" altLang="en-US" sz="1200" dirty="0" smtClean="0"/>
              <a:t>Nurses report that while using the mobile tool takes more time they believe they are giving more thorough care.</a:t>
            </a:r>
          </a:p>
          <a:p>
            <a:r>
              <a:rPr lang="en-US" altLang="en-US" sz="1200" dirty="0" smtClean="0"/>
              <a:t>Mothers report they have come to the clinic because they have heard about the phone and believe they will get better care.</a:t>
            </a:r>
          </a:p>
          <a:p>
            <a:endParaRPr lang="en-US" sz="1200" dirty="0" smtClean="0"/>
          </a:p>
        </p:txBody>
      </p:sp>
      <p:sp>
        <p:nvSpPr>
          <p:cNvPr id="4" name="Slide Number Placeholder 3"/>
          <p:cNvSpPr>
            <a:spLocks noGrp="1"/>
          </p:cNvSpPr>
          <p:nvPr>
            <p:ph type="sldNum" sz="quarter" idx="10"/>
          </p:nvPr>
        </p:nvSpPr>
        <p:spPr/>
        <p:txBody>
          <a:bodyPr/>
          <a:lstStyle/>
          <a:p>
            <a:fld id="{0F6403A1-3711-4CD5-B840-FEBEC70BA48D}" type="slidenum">
              <a:rPr lang="en-US" smtClean="0"/>
              <a:t>9</a:t>
            </a:fld>
            <a:endParaRPr lang="en-US"/>
          </a:p>
        </p:txBody>
      </p:sp>
    </p:spTree>
    <p:extLst>
      <p:ext uri="{BB962C8B-B14F-4D97-AF65-F5344CB8AC3E}">
        <p14:creationId xmlns:p14="http://schemas.microsoft.com/office/powerpoint/2010/main" val="360032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a:t>
            </a:r>
            <a:endParaRPr lang="en-US" dirty="0"/>
          </a:p>
        </p:txBody>
      </p:sp>
      <p:sp>
        <p:nvSpPr>
          <p:cNvPr id="4" name="Slide Number Placeholder 3"/>
          <p:cNvSpPr>
            <a:spLocks noGrp="1"/>
          </p:cNvSpPr>
          <p:nvPr>
            <p:ph type="sldNum" sz="quarter" idx="10"/>
          </p:nvPr>
        </p:nvSpPr>
        <p:spPr/>
        <p:txBody>
          <a:bodyPr/>
          <a:lstStyle/>
          <a:p>
            <a:fld id="{0F6403A1-3711-4CD5-B840-FEBEC70BA48D}" type="slidenum">
              <a:rPr lang="en-US" smtClean="0"/>
              <a:t>12</a:t>
            </a:fld>
            <a:endParaRPr lang="en-US"/>
          </a:p>
        </p:txBody>
      </p:sp>
    </p:spTree>
    <p:extLst>
      <p:ext uri="{BB962C8B-B14F-4D97-AF65-F5344CB8AC3E}">
        <p14:creationId xmlns:p14="http://schemas.microsoft.com/office/powerpoint/2010/main" val="227218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from our experience that it is not</a:t>
            </a:r>
            <a:r>
              <a:rPr lang="en-US" baseline="0" dirty="0" smtClean="0"/>
              <a:t> enough to simply provide training to health workers to use a mobile application. Often, they are eager at first and use the app, but then usage declines over time if there are not solid support and motivation systems in place. We need more than the “tools” to make an mHealth project sustainable.</a:t>
            </a:r>
            <a:endParaRPr lang="en-US" dirty="0"/>
          </a:p>
        </p:txBody>
      </p:sp>
      <p:sp>
        <p:nvSpPr>
          <p:cNvPr id="4" name="Slide Number Placeholder 3"/>
          <p:cNvSpPr>
            <a:spLocks noGrp="1"/>
          </p:cNvSpPr>
          <p:nvPr>
            <p:ph type="sldNum" sz="quarter" idx="10"/>
          </p:nvPr>
        </p:nvSpPr>
        <p:spPr/>
        <p:txBody>
          <a:bodyPr/>
          <a:lstStyle/>
          <a:p>
            <a:fld id="{0F6403A1-3711-4CD5-B840-FEBEC70BA48D}" type="slidenum">
              <a:rPr lang="en-US" smtClean="0"/>
              <a:t>13</a:t>
            </a:fld>
            <a:endParaRPr lang="en-US"/>
          </a:p>
        </p:txBody>
      </p:sp>
    </p:spTree>
    <p:extLst>
      <p:ext uri="{BB962C8B-B14F-4D97-AF65-F5344CB8AC3E}">
        <p14:creationId xmlns:p14="http://schemas.microsoft.com/office/powerpoint/2010/main" val="143172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D1DC3-FD45-402C-8CD4-CB404E588367}"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D1DC3-FD45-402C-8CD4-CB404E588367}"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D1DC3-FD45-402C-8CD4-CB404E588367}"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D1DC3-FD45-402C-8CD4-CB404E588367}"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D1DC3-FD45-402C-8CD4-CB404E588367}" type="datetimeFigureOut">
              <a:rPr lang="en-US" smtClean="0"/>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D1DC3-FD45-402C-8CD4-CB404E588367}"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D1DC3-FD45-402C-8CD4-CB404E588367}" type="datetimeFigureOut">
              <a:rPr lang="en-US" smtClean="0"/>
              <a:t>6/8/2015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D1DC3-FD45-402C-8CD4-CB404E588367}" type="datetimeFigureOut">
              <a:rPr lang="en-US" smtClean="0"/>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D1DC3-FD45-402C-8CD4-CB404E588367}" type="datetimeFigureOut">
              <a:rPr lang="en-US" smtClean="0"/>
              <a:t>6/8/2015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D1DC3-FD45-402C-8CD4-CB404E588367}"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D1DC3-FD45-402C-8CD4-CB404E588367}" type="datetimeFigureOut">
              <a:rPr lang="en-US" smtClean="0"/>
              <a:t>6/8/2015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DEA77-8575-401F-9897-9F82E31069A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t="2000" r="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D1DC3-FD45-402C-8CD4-CB404E588367}" type="datetimeFigureOut">
              <a:rPr lang="en-US" smtClean="0"/>
              <a:t>6/8/2015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DEA77-8575-401F-9897-9F82E31069A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tree.or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tree.org/" TargetMode="External"/><Relationship Id="rId2" Type="http://schemas.openxmlformats.org/officeDocument/2006/relationships/hyperlink" Target="mailto:sollis@d-tree.org"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mCZeK25e8F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63"/>
            <a:ext cx="7772400" cy="1470025"/>
          </a:xfrm>
        </p:spPr>
        <p:txBody>
          <a:bodyPr/>
          <a:lstStyle/>
          <a:p>
            <a:r>
              <a:rPr lang="en-US" dirty="0" smtClean="0"/>
              <a:t>Mobile phones to improve quality at the point of care</a:t>
            </a:r>
            <a:endParaRPr lang="en-US" dirty="0"/>
          </a:p>
        </p:txBody>
      </p:sp>
      <p:sp>
        <p:nvSpPr>
          <p:cNvPr id="3" name="Subtitle 2"/>
          <p:cNvSpPr>
            <a:spLocks noGrp="1"/>
          </p:cNvSpPr>
          <p:nvPr>
            <p:ph type="subTitle" idx="1"/>
          </p:nvPr>
        </p:nvSpPr>
        <p:spPr>
          <a:xfrm>
            <a:off x="1371600" y="3352800"/>
            <a:ext cx="6400800" cy="2286000"/>
          </a:xfrm>
        </p:spPr>
        <p:txBody>
          <a:bodyPr>
            <a:normAutofit lnSpcReduction="10000"/>
          </a:bodyPr>
          <a:lstStyle/>
          <a:p>
            <a:r>
              <a:rPr lang="en-US" dirty="0" smtClean="0"/>
              <a:t>Lucy Silas &amp; Erica Layer</a:t>
            </a:r>
            <a:endParaRPr lang="en-US" dirty="0" smtClean="0"/>
          </a:p>
          <a:p>
            <a:r>
              <a:rPr lang="en-US" dirty="0" smtClean="0"/>
              <a:t>D-tree International</a:t>
            </a:r>
          </a:p>
          <a:p>
            <a:r>
              <a:rPr lang="en-US" dirty="0" smtClean="0">
                <a:hlinkClick r:id="rId2"/>
              </a:rPr>
              <a:t>www.d-tree.org</a:t>
            </a:r>
            <a:endParaRPr lang="en-US" dirty="0" smtClean="0"/>
          </a:p>
          <a:p>
            <a:r>
              <a:rPr lang="en-US" dirty="0" smtClean="0"/>
              <a:t>@</a:t>
            </a:r>
            <a:r>
              <a:rPr lang="en-US" dirty="0" err="1" smtClean="0"/>
              <a:t>DtreeInt</a:t>
            </a:r>
            <a:endParaRPr lang="en-US" dirty="0"/>
          </a:p>
        </p:txBody>
      </p:sp>
      <p:pic>
        <p:nvPicPr>
          <p:cNvPr id="5" name="Picture 4"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641" y="4762500"/>
            <a:ext cx="3062264" cy="203835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MCH_nurse_client_Lugoba.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4801" y="4343400"/>
            <a:ext cx="2984032" cy="1935781"/>
          </a:xfrm>
          <a:prstGeom prst="rect">
            <a:avLst/>
          </a:prstGeom>
        </p:spPr>
      </p:pic>
    </p:spTree>
    <p:extLst>
      <p:ext uri="{BB962C8B-B14F-4D97-AF65-F5344CB8AC3E}">
        <p14:creationId xmlns:p14="http://schemas.microsoft.com/office/powerpoint/2010/main" val="2603634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47800" y="152400"/>
            <a:ext cx="8229600" cy="1143000"/>
          </a:xfrm>
        </p:spPr>
        <p:txBody>
          <a:bodyPr/>
          <a:lstStyle/>
          <a:p>
            <a:r>
              <a:rPr lang="en-US" dirty="0" smtClean="0"/>
              <a:t>Provider feedback</a:t>
            </a:r>
          </a:p>
        </p:txBody>
      </p:sp>
      <p:sp>
        <p:nvSpPr>
          <p:cNvPr id="29699" name="Content Placeholder 2"/>
          <p:cNvSpPr>
            <a:spLocks noGrp="1"/>
          </p:cNvSpPr>
          <p:nvPr>
            <p:ph idx="1"/>
          </p:nvPr>
        </p:nvSpPr>
        <p:spPr/>
        <p:txBody>
          <a:bodyPr/>
          <a:lstStyle/>
          <a:p>
            <a:endParaRPr lang="en-US" dirty="0"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t="9248" b="12547"/>
          <a:stretch>
            <a:fillRect/>
          </a:stretch>
        </p:blipFill>
        <p:spPr bwMode="auto">
          <a:xfrm>
            <a:off x="838200" y="1295400"/>
            <a:ext cx="3916362" cy="51054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Box 1"/>
          <p:cNvSpPr txBox="1">
            <a:spLocks noChangeArrowheads="1"/>
          </p:cNvSpPr>
          <p:nvPr/>
        </p:nvSpPr>
        <p:spPr bwMode="auto">
          <a:xfrm>
            <a:off x="3048000" y="4419600"/>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600" dirty="0">
                <a:solidFill>
                  <a:srgbClr val="3333CC"/>
                </a:solidFill>
              </a:rPr>
              <a:t>Provider Data (2)</a:t>
            </a:r>
          </a:p>
          <a:p>
            <a:pPr>
              <a:spcBef>
                <a:spcPct val="0"/>
              </a:spcBef>
              <a:buFontTx/>
              <a:buNone/>
            </a:pPr>
            <a:endParaRPr lang="en-US" sz="1600" dirty="0">
              <a:solidFill>
                <a:srgbClr val="3333CC"/>
              </a:solidFill>
            </a:endParaRPr>
          </a:p>
          <a:p>
            <a:pPr>
              <a:spcBef>
                <a:spcPct val="0"/>
              </a:spcBef>
              <a:buFontTx/>
              <a:buNone/>
            </a:pPr>
            <a:endParaRPr lang="en-US" sz="1600" dirty="0">
              <a:solidFill>
                <a:srgbClr val="3333CC"/>
              </a:solidFill>
            </a:endParaRPr>
          </a:p>
        </p:txBody>
      </p:sp>
      <p:sp>
        <p:nvSpPr>
          <p:cNvPr id="3" name="Rectangular Callout 2"/>
          <p:cNvSpPr>
            <a:spLocks noChangeArrowheads="1"/>
          </p:cNvSpPr>
          <p:nvPr/>
        </p:nvSpPr>
        <p:spPr bwMode="auto">
          <a:xfrm>
            <a:off x="5334000" y="2305050"/>
            <a:ext cx="3429000" cy="3657600"/>
          </a:xfrm>
          <a:prstGeom prst="wedgeRectCallout">
            <a:avLst>
              <a:gd name="adj1" fmla="val -68055"/>
              <a:gd name="adj2" fmla="val 13049"/>
            </a:avLst>
          </a:prstGeom>
          <a:solidFill>
            <a:schemeClr val="accent1"/>
          </a:solidFill>
          <a:ln w="9525" algn="ctr">
            <a:solidFill>
              <a:schemeClr val="tx1"/>
            </a:solidFill>
            <a:round/>
            <a:headEnd/>
            <a:tailEnd/>
          </a:ln>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800">
                <a:solidFill>
                  <a:schemeClr val="bg2"/>
                </a:solidFill>
              </a:rPr>
              <a:t>1- Congratulations! You correctly screened 23 children today</a:t>
            </a:r>
          </a:p>
          <a:p>
            <a:pPr>
              <a:spcBef>
                <a:spcPct val="0"/>
              </a:spcBef>
              <a:buFontTx/>
              <a:buNone/>
            </a:pPr>
            <a:endParaRPr lang="en-US" sz="1800">
              <a:solidFill>
                <a:schemeClr val="bg2"/>
              </a:solidFill>
            </a:endParaRPr>
          </a:p>
          <a:p>
            <a:pPr>
              <a:spcBef>
                <a:spcPct val="0"/>
              </a:spcBef>
              <a:buFontTx/>
              <a:buNone/>
            </a:pPr>
            <a:r>
              <a:rPr lang="en-US" sz="1800">
                <a:solidFill>
                  <a:schemeClr val="bg2"/>
                </a:solidFill>
              </a:rPr>
              <a:t>2- You provided TT2 to 100% of eligible women today. You’re 70% of the way to earning a performance award for yourself and your facility!</a:t>
            </a:r>
          </a:p>
        </p:txBody>
      </p:sp>
    </p:spTree>
    <p:extLst>
      <p:ext uri="{BB962C8B-B14F-4D97-AF65-F5344CB8AC3E}">
        <p14:creationId xmlns:p14="http://schemas.microsoft.com/office/powerpoint/2010/main" val="52170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90600" y="76200"/>
            <a:ext cx="8229600" cy="1143000"/>
          </a:xfrm>
        </p:spPr>
        <p:txBody>
          <a:bodyPr/>
          <a:lstStyle/>
          <a:p>
            <a:r>
              <a:rPr lang="en-US" dirty="0" smtClean="0"/>
              <a:t>mHealth/</a:t>
            </a:r>
            <a:r>
              <a:rPr lang="en-US" dirty="0" err="1" smtClean="0"/>
              <a:t>mEducation</a:t>
            </a:r>
            <a:endParaRPr lang="en-US" dirty="0" smtClean="0"/>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b="30000"/>
          <a:stretch>
            <a:fillRect/>
          </a:stretch>
        </p:blipFill>
        <p:spPr bwMode="auto">
          <a:xfrm>
            <a:off x="762000" y="1752600"/>
            <a:ext cx="3668713" cy="42799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3014" name="Picture 6"/>
          <p:cNvPicPr>
            <a:picLocks noChangeAspect="1" noChangeArrowheads="1"/>
          </p:cNvPicPr>
          <p:nvPr/>
        </p:nvPicPr>
        <p:blipFill>
          <a:blip r:embed="rId3"/>
          <a:srcRect/>
          <a:stretch>
            <a:fillRect/>
          </a:stretch>
        </p:blipFill>
        <p:spPr bwMode="auto">
          <a:xfrm>
            <a:off x="1676400" y="4632325"/>
            <a:ext cx="6743700" cy="790575"/>
          </a:xfrm>
          <a:prstGeom prst="rect">
            <a:avLst/>
          </a:prstGeom>
          <a:noFill/>
          <a:ln w="9525" algn="ctr">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738" y="1123950"/>
            <a:ext cx="437673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6" name="Content Placeholder 2"/>
          <p:cNvSpPr>
            <a:spLocks noGrp="1"/>
          </p:cNvSpPr>
          <p:nvPr>
            <p:ph idx="1"/>
          </p:nvPr>
        </p:nvSpPr>
        <p:spPr>
          <a:xfrm>
            <a:off x="3708400" y="2382838"/>
            <a:ext cx="3886200" cy="1401762"/>
          </a:xfrm>
        </p:spPr>
        <p:txBody>
          <a:bodyPr/>
          <a:lstStyle/>
          <a:p>
            <a:pPr marL="0" indent="0">
              <a:buFont typeface="Wingdings" panose="05000000000000000000" pitchFamily="2" charset="2"/>
              <a:buNone/>
            </a:pPr>
            <a:r>
              <a:rPr lang="en-US" sz="2000" b="1" u="sng" smtClean="0">
                <a:solidFill>
                  <a:schemeClr val="accent2"/>
                </a:solidFill>
              </a:rPr>
              <a:t>more</a:t>
            </a:r>
          </a:p>
        </p:txBody>
      </p:sp>
    </p:spTree>
    <p:extLst>
      <p:ext uri="{BB962C8B-B14F-4D97-AF65-F5344CB8AC3E}">
        <p14:creationId xmlns:p14="http://schemas.microsoft.com/office/powerpoint/2010/main" val="1804589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anim calcmode="lin" valueType="num">
                                      <p:cBhvr>
                                        <p:cTn id="8" dur="1000" fill="hold"/>
                                        <p:tgtEl>
                                          <p:spTgt spid="43014"/>
                                        </p:tgtEl>
                                        <p:attrNameLst>
                                          <p:attrName>ppt_x</p:attrName>
                                        </p:attrNameLst>
                                      </p:cBhvr>
                                      <p:tavLst>
                                        <p:tav tm="0">
                                          <p:val>
                                            <p:strVal val="#ppt_x"/>
                                          </p:val>
                                        </p:tav>
                                        <p:tav tm="100000">
                                          <p:val>
                                            <p:strVal val="#ppt_x"/>
                                          </p:val>
                                        </p:tav>
                                      </p:tavLst>
                                    </p:anim>
                                    <p:anim calcmode="lin" valueType="num">
                                      <p:cBhvr>
                                        <p:cTn id="9" dur="1000" fill="hold"/>
                                        <p:tgtEl>
                                          <p:spTgt spid="430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3015"/>
                                        </p:tgtEl>
                                        <p:attrNameLst>
                                          <p:attrName>style.visibility</p:attrName>
                                        </p:attrNameLst>
                                      </p:cBhvr>
                                      <p:to>
                                        <p:strVal val="visible"/>
                                      </p:to>
                                    </p:set>
                                    <p:animEffect transition="in" filter="fade">
                                      <p:cBhvr>
                                        <p:cTn id="14" dur="1000"/>
                                        <p:tgtEl>
                                          <p:spTgt spid="43015"/>
                                        </p:tgtEl>
                                      </p:cBhvr>
                                    </p:animEffect>
                                    <p:anim calcmode="lin" valueType="num">
                                      <p:cBhvr>
                                        <p:cTn id="15" dur="1000" fill="hold"/>
                                        <p:tgtEl>
                                          <p:spTgt spid="43015"/>
                                        </p:tgtEl>
                                        <p:attrNameLst>
                                          <p:attrName>ppt_x</p:attrName>
                                        </p:attrNameLst>
                                      </p:cBhvr>
                                      <p:tavLst>
                                        <p:tav tm="0">
                                          <p:val>
                                            <p:strVal val="#ppt_x"/>
                                          </p:val>
                                        </p:tav>
                                        <p:tav tm="100000">
                                          <p:val>
                                            <p:strVal val="#ppt_x"/>
                                          </p:val>
                                        </p:tav>
                                      </p:tavLst>
                                    </p:anim>
                                    <p:anim calcmode="lin" valueType="num">
                                      <p:cBhvr>
                                        <p:cTn id="16" dur="1000" fill="hold"/>
                                        <p:tgtEl>
                                          <p:spTgt spid="430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7315200" cy="769441"/>
          </a:xfrm>
          <a:prstGeom prst="rect">
            <a:avLst/>
          </a:prstGeom>
          <a:noFill/>
        </p:spPr>
        <p:txBody>
          <a:bodyPr wrap="square" rtlCol="0">
            <a:spAutoFit/>
          </a:bodyPr>
          <a:lstStyle/>
          <a:p>
            <a:pPr algn="ctr"/>
            <a:r>
              <a:rPr lang="en-US" sz="4400" dirty="0" smtClean="0">
                <a:latin typeface="Calibri" panose="020F0502020204030204" pitchFamily="34" charset="0"/>
              </a:rPr>
              <a:t>D-tree International: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828800"/>
            <a:ext cx="5886281" cy="4414711"/>
          </a:xfrm>
          <a:prstGeom prst="rect">
            <a:avLst/>
          </a:prstGeom>
        </p:spPr>
      </p:pic>
      <p:sp>
        <p:nvSpPr>
          <p:cNvPr id="9" name="TextBox 8"/>
          <p:cNvSpPr txBox="1"/>
          <p:nvPr/>
        </p:nvSpPr>
        <p:spPr>
          <a:xfrm>
            <a:off x="381000" y="921841"/>
            <a:ext cx="7315200" cy="646331"/>
          </a:xfrm>
          <a:prstGeom prst="rect">
            <a:avLst/>
          </a:prstGeom>
          <a:noFill/>
        </p:spPr>
        <p:txBody>
          <a:bodyPr wrap="square" rtlCol="0">
            <a:spAutoFit/>
          </a:bodyPr>
          <a:lstStyle/>
          <a:p>
            <a:pPr algn="ctr"/>
            <a:r>
              <a:rPr lang="en-US" sz="3600" dirty="0" smtClean="0">
                <a:latin typeface="Calibri" panose="020F0502020204030204" pitchFamily="34" charset="0"/>
              </a:rPr>
              <a:t>Engaged mHealth</a:t>
            </a:r>
          </a:p>
        </p:txBody>
      </p:sp>
    </p:spTree>
    <p:extLst>
      <p:ext uri="{BB962C8B-B14F-4D97-AF65-F5344CB8AC3E}">
        <p14:creationId xmlns:p14="http://schemas.microsoft.com/office/powerpoint/2010/main" val="266561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56149"/>
          </a:xfrm>
        </p:spPr>
        <p:txBody>
          <a:bodyPr>
            <a:normAutofit fontScale="77500" lnSpcReduction="20000"/>
          </a:bodyPr>
          <a:lstStyle/>
          <a:p>
            <a:pPr marL="0" indent="0">
              <a:buNone/>
            </a:pPr>
            <a:r>
              <a:rPr lang="en-US" dirty="0" smtClean="0"/>
              <a:t>The problem:</a:t>
            </a:r>
          </a:p>
          <a:p>
            <a:r>
              <a:rPr lang="en-US" dirty="0" smtClean="0"/>
              <a:t>Without systems of support and motivation, use of phones declines over time</a:t>
            </a:r>
          </a:p>
          <a:p>
            <a:r>
              <a:rPr lang="en-US" dirty="0" smtClean="0"/>
              <a:t>Even with functioning dashboards, program managers and supervisors often do not engage with data for decision-making</a:t>
            </a:r>
            <a:endParaRPr lang="en-US" dirty="0"/>
          </a:p>
          <a:p>
            <a:pPr marL="0" indent="0">
              <a:buNone/>
            </a:pPr>
            <a:endParaRPr lang="en-US" dirty="0" smtClean="0"/>
          </a:p>
          <a:p>
            <a:pPr marL="0" indent="0">
              <a:buNone/>
            </a:pPr>
            <a:r>
              <a:rPr lang="en-US" dirty="0" smtClean="0"/>
              <a:t>What’s needed?</a:t>
            </a:r>
          </a:p>
          <a:p>
            <a:r>
              <a:rPr lang="en-US" dirty="0" smtClean="0"/>
              <a:t>Motivated health workers who </a:t>
            </a:r>
            <a:r>
              <a:rPr lang="en-US" b="1" dirty="0" smtClean="0"/>
              <a:t>use the tools </a:t>
            </a:r>
            <a:r>
              <a:rPr lang="en-US" dirty="0" smtClean="0"/>
              <a:t>with every client encounter</a:t>
            </a:r>
          </a:p>
          <a:p>
            <a:r>
              <a:rPr lang="en-US" dirty="0" smtClean="0"/>
              <a:t>Motivated managers who </a:t>
            </a:r>
            <a:r>
              <a:rPr lang="en-US" b="1" dirty="0" smtClean="0"/>
              <a:t>use the data</a:t>
            </a:r>
            <a:r>
              <a:rPr lang="en-US" dirty="0" smtClean="0"/>
              <a:t> for supervision &amp; decision-making</a:t>
            </a:r>
          </a:p>
          <a:p>
            <a:r>
              <a:rPr lang="en-US" dirty="0"/>
              <a:t>Models for training, supervision &amp; support </a:t>
            </a:r>
            <a:r>
              <a:rPr lang="en-US" b="1" dirty="0"/>
              <a:t>at </a:t>
            </a:r>
            <a:r>
              <a:rPr lang="en-US" b="1" dirty="0" smtClean="0"/>
              <a:t>scale</a:t>
            </a:r>
            <a:endParaRPr lang="en-US" b="1" dirty="0"/>
          </a:p>
        </p:txBody>
      </p:sp>
      <p:sp>
        <p:nvSpPr>
          <p:cNvPr id="4" name="Slide Number Placeholder 3"/>
          <p:cNvSpPr>
            <a:spLocks noGrp="1"/>
          </p:cNvSpPr>
          <p:nvPr>
            <p:ph type="sldNum" sz="quarter" idx="12"/>
          </p:nvPr>
        </p:nvSpPr>
        <p:spPr/>
        <p:txBody>
          <a:bodyPr/>
          <a:lstStyle/>
          <a:p>
            <a:fld id="{B5ADEA77-8575-401F-9897-9F82E31069AB}" type="slidenum">
              <a:rPr lang="en-US" smtClean="0"/>
              <a:t>13</a:t>
            </a:fld>
            <a:endParaRPr lang="en-US"/>
          </a:p>
        </p:txBody>
      </p:sp>
      <p:sp>
        <p:nvSpPr>
          <p:cNvPr id="5" name="TextBox 4"/>
          <p:cNvSpPr txBox="1"/>
          <p:nvPr/>
        </p:nvSpPr>
        <p:spPr>
          <a:xfrm>
            <a:off x="482184" y="282714"/>
            <a:ext cx="6604416" cy="707886"/>
          </a:xfrm>
          <a:prstGeom prst="rect">
            <a:avLst/>
          </a:prstGeom>
          <a:noFill/>
        </p:spPr>
        <p:txBody>
          <a:bodyPr wrap="square" rtlCol="0">
            <a:spAutoFit/>
          </a:bodyPr>
          <a:lstStyle/>
          <a:p>
            <a:r>
              <a:rPr lang="en-US" sz="4000" dirty="0" smtClean="0">
                <a:latin typeface="Calibri" panose="020F0502020204030204" pitchFamily="34" charset="0"/>
              </a:rPr>
              <a:t>Why engaged mHealth?</a:t>
            </a:r>
            <a:endParaRPr lang="en-US" sz="4000" dirty="0">
              <a:latin typeface="Calibri" panose="020F0502020204030204" pitchFamily="34" charset="0"/>
            </a:endParaRPr>
          </a:p>
        </p:txBody>
      </p:sp>
    </p:spTree>
    <p:extLst>
      <p:ext uri="{BB962C8B-B14F-4D97-AF65-F5344CB8AC3E}">
        <p14:creationId xmlns:p14="http://schemas.microsoft.com/office/powerpoint/2010/main" val="41563820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DEA77-8575-401F-9897-9F82E31069AB}" type="slidenum">
              <a:rPr lang="en-US" smtClean="0"/>
              <a:t>14</a:t>
            </a:fld>
            <a:endParaRPr lang="en-US"/>
          </a:p>
        </p:txBody>
      </p:sp>
      <p:sp>
        <p:nvSpPr>
          <p:cNvPr id="5" name="TextBox 4"/>
          <p:cNvSpPr txBox="1"/>
          <p:nvPr/>
        </p:nvSpPr>
        <p:spPr>
          <a:xfrm>
            <a:off x="482184" y="282714"/>
            <a:ext cx="6604416" cy="707886"/>
          </a:xfrm>
          <a:prstGeom prst="rect">
            <a:avLst/>
          </a:prstGeom>
          <a:noFill/>
        </p:spPr>
        <p:txBody>
          <a:bodyPr wrap="square" rtlCol="0">
            <a:spAutoFit/>
          </a:bodyPr>
          <a:lstStyle/>
          <a:p>
            <a:r>
              <a:rPr lang="en-US" sz="4000" dirty="0" smtClean="0">
                <a:latin typeface="+mj-lt"/>
              </a:rPr>
              <a:t>What is engaged mHealth?</a:t>
            </a:r>
            <a:endParaRPr lang="en-US" sz="4000" dirty="0">
              <a:latin typeface="+mj-lt"/>
            </a:endParaRPr>
          </a:p>
        </p:txBody>
      </p:sp>
      <p:sp>
        <p:nvSpPr>
          <p:cNvPr id="6" name="TextBox 5"/>
          <p:cNvSpPr txBox="1"/>
          <p:nvPr/>
        </p:nvSpPr>
        <p:spPr>
          <a:xfrm>
            <a:off x="800669" y="1600200"/>
            <a:ext cx="78486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Calibri" panose="020F0502020204030204" pitchFamily="34" charset="0"/>
              </a:rPr>
              <a:t>Involving Ministry of Health</a:t>
            </a:r>
          </a:p>
          <a:p>
            <a:pPr marL="457200" indent="-457200">
              <a:buFont typeface="Arial" panose="020B0604020202020204" pitchFamily="34" charset="0"/>
              <a:buChar char="•"/>
            </a:pPr>
            <a:r>
              <a:rPr lang="en-US" sz="3200" dirty="0" smtClean="0">
                <a:latin typeface="Calibri" panose="020F0502020204030204" pitchFamily="34" charset="0"/>
              </a:rPr>
              <a:t>Testing and refining with users</a:t>
            </a:r>
          </a:p>
          <a:p>
            <a:pPr marL="457200" indent="-457200">
              <a:buFont typeface="Arial" panose="020B0604020202020204" pitchFamily="34" charset="0"/>
              <a:buChar char="•"/>
            </a:pPr>
            <a:r>
              <a:rPr lang="en-US" sz="3200" dirty="0" smtClean="0">
                <a:latin typeface="Calibri" panose="020F0502020204030204" pitchFamily="34" charset="0"/>
              </a:rPr>
              <a:t>Effectively training health workers</a:t>
            </a:r>
          </a:p>
          <a:p>
            <a:pPr marL="457200" indent="-457200">
              <a:buFont typeface="Arial" panose="020B0604020202020204" pitchFamily="34" charset="0"/>
              <a:buChar char="•"/>
            </a:pPr>
            <a:r>
              <a:rPr lang="en-US" sz="3200" dirty="0" smtClean="0">
                <a:latin typeface="Calibri" panose="020F0502020204030204" pitchFamily="34" charset="0"/>
              </a:rPr>
              <a:t>Developing systems for scale</a:t>
            </a:r>
          </a:p>
          <a:p>
            <a:pPr marL="457200" indent="-457200">
              <a:buFont typeface="Arial" panose="020B0604020202020204" pitchFamily="34" charset="0"/>
              <a:buChar char="•"/>
            </a:pPr>
            <a:r>
              <a:rPr lang="en-US" sz="3200" dirty="0" smtClean="0">
                <a:latin typeface="Calibri" panose="020F0502020204030204" pitchFamily="34" charset="0"/>
              </a:rPr>
              <a:t>Motivating health workers</a:t>
            </a:r>
          </a:p>
          <a:p>
            <a:pPr marL="457200" indent="-457200">
              <a:buFont typeface="Arial" panose="020B0604020202020204" pitchFamily="34" charset="0"/>
              <a:buChar char="•"/>
            </a:pPr>
            <a:r>
              <a:rPr lang="en-US" sz="3200" dirty="0">
                <a:latin typeface="Calibri" panose="020F0502020204030204" pitchFamily="34" charset="0"/>
              </a:rPr>
              <a:t>Developing dashboards &amp; training stakeholders</a:t>
            </a:r>
          </a:p>
          <a:p>
            <a:pPr marL="457200" indent="-457200">
              <a:buFont typeface="Arial" panose="020B0604020202020204" pitchFamily="34" charset="0"/>
              <a:buChar char="•"/>
            </a:pPr>
            <a:r>
              <a:rPr lang="en-US" sz="3200" dirty="0" smtClean="0">
                <a:latin typeface="Calibri" panose="020F0502020204030204" pitchFamily="34" charset="0"/>
              </a:rPr>
              <a:t>Analyzing &amp; using data</a:t>
            </a:r>
            <a:endParaRPr lang="en-US" sz="3200" dirty="0">
              <a:latin typeface="Calibri" panose="020F0502020204030204" pitchFamily="34" charset="0"/>
            </a:endParaRPr>
          </a:p>
        </p:txBody>
      </p:sp>
    </p:spTree>
    <p:extLst>
      <p:ext uri="{BB962C8B-B14F-4D97-AF65-F5344CB8AC3E}">
        <p14:creationId xmlns:p14="http://schemas.microsoft.com/office/powerpoint/2010/main" val="105857282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US" sz="3200" dirty="0" smtClean="0">
                <a:latin typeface="Calibri" panose="020F0502020204030204" pitchFamily="34" charset="0"/>
              </a:rPr>
              <a:t>How we engage: Pay for performance</a:t>
            </a:r>
            <a:endParaRPr lang="en-US" sz="3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5ADEA77-8575-401F-9897-9F82E31069AB}" type="slidenum">
              <a:rPr lang="en-US" smtClean="0"/>
              <a:t>15</a:t>
            </a:fld>
            <a:endParaRPr lang="en-US"/>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16338"/>
          <a:stretch/>
        </p:blipFill>
        <p:spPr bwMode="auto">
          <a:xfrm>
            <a:off x="3227257" y="2926239"/>
            <a:ext cx="2232285" cy="3276600"/>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533400" y="1295400"/>
            <a:ext cx="6019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rPr>
              <a:t>CHWs receive a base stipend every month (~USD 10)</a:t>
            </a:r>
          </a:p>
          <a:p>
            <a:pPr marL="285750" indent="-285750">
              <a:buFont typeface="Arial" panose="020B0604020202020204" pitchFamily="34" charset="0"/>
              <a:buChar char="•"/>
            </a:pPr>
            <a:r>
              <a:rPr lang="en-US" dirty="0" smtClean="0">
                <a:latin typeface="Calibri" panose="020F0502020204030204" pitchFamily="34" charset="0"/>
              </a:rPr>
              <a:t>Eligible to receive top-ups (~USD 2) for two performance targets:</a:t>
            </a:r>
          </a:p>
          <a:p>
            <a:pPr marL="742950" lvl="1" indent="-285750">
              <a:buFont typeface="Arial" panose="020B0604020202020204" pitchFamily="34" charset="0"/>
              <a:buChar char="•"/>
            </a:pPr>
            <a:r>
              <a:rPr lang="en-US" dirty="0" smtClean="0">
                <a:latin typeface="Calibri" panose="020F0502020204030204" pitchFamily="34" charset="0"/>
              </a:rPr>
              <a:t>Target #1: Register 10 or more new clients</a:t>
            </a:r>
          </a:p>
          <a:p>
            <a:pPr marL="742950" lvl="1" indent="-285750">
              <a:buFont typeface="Arial" panose="020B0604020202020204" pitchFamily="34" charset="0"/>
              <a:buChar char="•"/>
            </a:pPr>
            <a:r>
              <a:rPr lang="en-US" dirty="0" smtClean="0">
                <a:latin typeface="Calibri" panose="020F0502020204030204" pitchFamily="34" charset="0"/>
              </a:rPr>
              <a:t>Target #2: Follow up with 75% or more scheduled visits</a:t>
            </a:r>
            <a:endParaRPr lang="en-US" dirty="0">
              <a:latin typeface="Calibri" panose="020F0502020204030204" pitchFamily="34" charset="0"/>
            </a:endParaRPr>
          </a:p>
        </p:txBody>
      </p:sp>
      <p:sp>
        <p:nvSpPr>
          <p:cNvPr id="5" name="Oval 4"/>
          <p:cNvSpPr/>
          <p:nvPr/>
        </p:nvSpPr>
        <p:spPr>
          <a:xfrm>
            <a:off x="4191000" y="41148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572000" y="3581400"/>
            <a:ext cx="1295400" cy="533400"/>
          </a:xfrm>
          <a:prstGeom prst="straightConnector1">
            <a:avLst/>
          </a:prstGeom>
          <a:ln w="158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3200400"/>
            <a:ext cx="2057400" cy="646331"/>
          </a:xfrm>
          <a:prstGeom prst="rect">
            <a:avLst/>
          </a:prstGeom>
          <a:noFill/>
          <a:ln>
            <a:solidFill>
              <a:schemeClr val="tx1"/>
            </a:solidFill>
          </a:ln>
        </p:spPr>
        <p:txBody>
          <a:bodyPr wrap="square" rtlCol="0">
            <a:spAutoFit/>
          </a:bodyPr>
          <a:lstStyle/>
          <a:p>
            <a:r>
              <a:rPr lang="en-US" dirty="0" smtClean="0"/>
              <a:t>Met performance target #1</a:t>
            </a:r>
            <a:endParaRPr lang="en-US" dirty="0"/>
          </a:p>
        </p:txBody>
      </p:sp>
      <p:sp>
        <p:nvSpPr>
          <p:cNvPr id="10" name="Oval 9"/>
          <p:cNvSpPr/>
          <p:nvPr/>
        </p:nvSpPr>
        <p:spPr>
          <a:xfrm>
            <a:off x="4148358" y="4664440"/>
            <a:ext cx="346364"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494722" y="4694420"/>
            <a:ext cx="1906078" cy="106180"/>
          </a:xfrm>
          <a:prstGeom prst="straightConnector1">
            <a:avLst/>
          </a:prstGeom>
          <a:ln w="158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00800" y="4263201"/>
            <a:ext cx="2057400" cy="646331"/>
          </a:xfrm>
          <a:prstGeom prst="rect">
            <a:avLst/>
          </a:prstGeom>
          <a:noFill/>
          <a:ln>
            <a:solidFill>
              <a:schemeClr val="tx1"/>
            </a:solidFill>
          </a:ln>
        </p:spPr>
        <p:txBody>
          <a:bodyPr wrap="square" rtlCol="0">
            <a:spAutoFit/>
          </a:bodyPr>
          <a:lstStyle/>
          <a:p>
            <a:r>
              <a:rPr lang="en-US" dirty="0" smtClean="0"/>
              <a:t>Met performance target #2</a:t>
            </a:r>
            <a:endParaRPr lang="en-US" dirty="0"/>
          </a:p>
        </p:txBody>
      </p:sp>
      <p:sp>
        <p:nvSpPr>
          <p:cNvPr id="15" name="TextBox 14"/>
          <p:cNvSpPr txBox="1"/>
          <p:nvPr/>
        </p:nvSpPr>
        <p:spPr>
          <a:xfrm>
            <a:off x="533400" y="4005990"/>
            <a:ext cx="2463071" cy="830997"/>
          </a:xfrm>
          <a:prstGeom prst="rect">
            <a:avLst/>
          </a:prstGeom>
          <a:noFill/>
        </p:spPr>
        <p:txBody>
          <a:bodyPr wrap="square" rtlCol="0">
            <a:spAutoFit/>
          </a:bodyPr>
          <a:lstStyle/>
          <a:p>
            <a:r>
              <a:rPr lang="en-US" sz="2400" dirty="0" smtClean="0">
                <a:latin typeface="Calibri" panose="020F0502020204030204" pitchFamily="34" charset="0"/>
              </a:rPr>
              <a:t>View within CHW application</a:t>
            </a:r>
            <a:endParaRPr lang="en-US" sz="2400" dirty="0">
              <a:latin typeface="Calibri" panose="020F0502020204030204" pitchFamily="34" charset="0"/>
            </a:endParaRPr>
          </a:p>
        </p:txBody>
      </p:sp>
    </p:spTree>
    <p:extLst>
      <p:ext uri="{BB962C8B-B14F-4D97-AF65-F5344CB8AC3E}">
        <p14:creationId xmlns:p14="http://schemas.microsoft.com/office/powerpoint/2010/main" val="29594529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pPr algn="l"/>
            <a:r>
              <a:rPr lang="en-US" sz="3200" dirty="0" smtClean="0">
                <a:latin typeface="Calibri" panose="020F0502020204030204" pitchFamily="34" charset="0"/>
              </a:rPr>
              <a:t>How we engage: Pay for performance</a:t>
            </a:r>
            <a:endParaRPr lang="en-US" sz="3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5ADEA77-8575-401F-9897-9F82E31069AB}" type="slidenum">
              <a:rPr lang="en-US" smtClean="0"/>
              <a:t>16</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09800"/>
            <a:ext cx="6714604" cy="3095467"/>
          </a:xfrm>
          <a:prstGeom prst="rect">
            <a:avLst/>
          </a:prstGeom>
        </p:spPr>
      </p:pic>
      <p:sp>
        <p:nvSpPr>
          <p:cNvPr id="10" name="TextBox 9"/>
          <p:cNvSpPr txBox="1"/>
          <p:nvPr/>
        </p:nvSpPr>
        <p:spPr>
          <a:xfrm>
            <a:off x="381000" y="1307068"/>
            <a:ext cx="2971800" cy="830997"/>
          </a:xfrm>
          <a:prstGeom prst="rect">
            <a:avLst/>
          </a:prstGeom>
          <a:noFill/>
        </p:spPr>
        <p:txBody>
          <a:bodyPr wrap="square" rtlCol="0">
            <a:spAutoFit/>
          </a:bodyPr>
          <a:lstStyle/>
          <a:p>
            <a:r>
              <a:rPr lang="en-US" sz="2400" dirty="0" smtClean="0"/>
              <a:t>View on project dashboard</a:t>
            </a:r>
            <a:endParaRPr lang="en-US" sz="2400" dirty="0"/>
          </a:p>
        </p:txBody>
      </p:sp>
      <p:sp>
        <p:nvSpPr>
          <p:cNvPr id="11" name="Oval 10"/>
          <p:cNvSpPr/>
          <p:nvPr/>
        </p:nvSpPr>
        <p:spPr>
          <a:xfrm>
            <a:off x="2971800" y="2971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43600" y="29718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3810000" y="2057400"/>
            <a:ext cx="685800" cy="914400"/>
          </a:xfrm>
          <a:prstGeom prst="straightConnector1">
            <a:avLst/>
          </a:pr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65951" y="1472625"/>
            <a:ext cx="1443298" cy="584775"/>
          </a:xfrm>
          <a:prstGeom prst="rect">
            <a:avLst/>
          </a:prstGeom>
          <a:noFill/>
          <a:ln>
            <a:solidFill>
              <a:schemeClr val="tx1"/>
            </a:solidFill>
          </a:ln>
        </p:spPr>
        <p:txBody>
          <a:bodyPr wrap="square" rtlCol="0">
            <a:spAutoFit/>
          </a:bodyPr>
          <a:lstStyle/>
          <a:p>
            <a:r>
              <a:rPr lang="en-US" sz="1600" dirty="0" smtClean="0"/>
              <a:t>Performance target #1</a:t>
            </a:r>
            <a:endParaRPr lang="en-US" sz="1600" dirty="0"/>
          </a:p>
        </p:txBody>
      </p:sp>
      <p:cxnSp>
        <p:nvCxnSpPr>
          <p:cNvPr id="17" name="Straight Arrow Connector 16"/>
          <p:cNvCxnSpPr/>
          <p:nvPr/>
        </p:nvCxnSpPr>
        <p:spPr>
          <a:xfrm flipH="1">
            <a:off x="6248400" y="2413575"/>
            <a:ext cx="649951" cy="55822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98351" y="1828800"/>
            <a:ext cx="1443298" cy="584775"/>
          </a:xfrm>
          <a:prstGeom prst="rect">
            <a:avLst/>
          </a:prstGeom>
          <a:solidFill>
            <a:schemeClr val="bg1"/>
          </a:solidFill>
          <a:ln>
            <a:solidFill>
              <a:schemeClr val="tx1"/>
            </a:solidFill>
          </a:ln>
        </p:spPr>
        <p:txBody>
          <a:bodyPr wrap="square" rtlCol="0">
            <a:spAutoFit/>
          </a:bodyPr>
          <a:lstStyle/>
          <a:p>
            <a:r>
              <a:rPr lang="en-US" sz="1600" dirty="0" smtClean="0"/>
              <a:t>Performance target #2</a:t>
            </a:r>
            <a:endParaRPr lang="en-US" sz="1600" dirty="0"/>
          </a:p>
        </p:txBody>
      </p:sp>
    </p:spTree>
    <p:extLst>
      <p:ext uri="{BB962C8B-B14F-4D97-AF65-F5344CB8AC3E}">
        <p14:creationId xmlns:p14="http://schemas.microsoft.com/office/powerpoint/2010/main" val="252779165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pPr algn="l"/>
            <a:r>
              <a:rPr lang="en-US" sz="3200" dirty="0" smtClean="0"/>
              <a:t>How we engage: Pay for performance</a:t>
            </a:r>
            <a:endParaRPr lang="en-US" sz="3200" dirty="0"/>
          </a:p>
        </p:txBody>
      </p:sp>
      <p:sp>
        <p:nvSpPr>
          <p:cNvPr id="4" name="Slide Number Placeholder 3"/>
          <p:cNvSpPr>
            <a:spLocks noGrp="1"/>
          </p:cNvSpPr>
          <p:nvPr>
            <p:ph type="sldNum" sz="quarter" idx="12"/>
          </p:nvPr>
        </p:nvSpPr>
        <p:spPr/>
        <p:txBody>
          <a:bodyPr/>
          <a:lstStyle/>
          <a:p>
            <a:fld id="{B5ADEA77-8575-401F-9897-9F82E31069AB}" type="slidenum">
              <a:rPr lang="en-US" smtClean="0"/>
              <a:t>17</a:t>
            </a:fld>
            <a:endParaRPr lang="en-US"/>
          </a:p>
        </p:txBody>
      </p:sp>
      <p:sp>
        <p:nvSpPr>
          <p:cNvPr id="5" name="TextBox 4"/>
          <p:cNvSpPr txBox="1"/>
          <p:nvPr/>
        </p:nvSpPr>
        <p:spPr>
          <a:xfrm>
            <a:off x="624561" y="5867400"/>
            <a:ext cx="8062239" cy="584775"/>
          </a:xfrm>
          <a:prstGeom prst="rect">
            <a:avLst/>
          </a:prstGeom>
          <a:noFill/>
        </p:spPr>
        <p:txBody>
          <a:bodyPr wrap="square" rtlCol="0">
            <a:spAutoFit/>
          </a:bodyPr>
          <a:lstStyle/>
          <a:p>
            <a:r>
              <a:rPr lang="en-US" sz="1600" b="1" dirty="0"/>
              <a:t>CHW performance before and after the introduction of the mobile FP application and pay for performance scheme in </a:t>
            </a:r>
            <a:r>
              <a:rPr lang="en-US" sz="1600" b="1" dirty="0" err="1"/>
              <a:t>Shinyanga</a:t>
            </a:r>
            <a:r>
              <a:rPr lang="en-US" sz="1600" b="1" dirty="0"/>
              <a:t> District Council, Tanzania. February 2014 – </a:t>
            </a:r>
            <a:r>
              <a:rPr lang="en-US" sz="1600" b="1" dirty="0" smtClean="0"/>
              <a:t>May </a:t>
            </a:r>
            <a:r>
              <a:rPr lang="en-US" sz="1600" b="1" dirty="0"/>
              <a:t>2015.</a:t>
            </a:r>
          </a:p>
        </p:txBody>
      </p:sp>
      <p:pic>
        <p:nvPicPr>
          <p:cNvPr id="6" name="Picture 5"/>
          <p:cNvPicPr/>
          <p:nvPr/>
        </p:nvPicPr>
        <p:blipFill rotWithShape="1">
          <a:blip r:embed="rId3">
            <a:extLst>
              <a:ext uri="{28A0092B-C50C-407E-A947-70E740481C1C}">
                <a14:useLocalDpi xmlns:a14="http://schemas.microsoft.com/office/drawing/2010/main" val="0"/>
              </a:ext>
            </a:extLst>
          </a:blip>
          <a:srcRect t="23416"/>
          <a:stretch/>
        </p:blipFill>
        <p:spPr>
          <a:xfrm>
            <a:off x="1066800" y="2073275"/>
            <a:ext cx="7391400" cy="3505200"/>
          </a:xfrm>
          <a:prstGeom prst="rect">
            <a:avLst/>
          </a:prstGeom>
        </p:spPr>
      </p:pic>
    </p:spTree>
    <p:extLst>
      <p:ext uri="{BB962C8B-B14F-4D97-AF65-F5344CB8AC3E}">
        <p14:creationId xmlns:p14="http://schemas.microsoft.com/office/powerpoint/2010/main" val="26074870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Autofit/>
          </a:bodyPr>
          <a:lstStyle/>
          <a:p>
            <a:r>
              <a:rPr lang="en-US" sz="4000" dirty="0" smtClean="0"/>
              <a:t>Innovative scale-up systems</a:t>
            </a:r>
            <a:endParaRPr lang="en-US" sz="4000"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t>CHW-Champion model:</a:t>
            </a:r>
            <a:endParaRPr lang="en-US" sz="1600" dirty="0" smtClean="0"/>
          </a:p>
          <a:p>
            <a:pPr lvl="1"/>
            <a:r>
              <a:rPr lang="en-US" sz="2400" dirty="0" smtClean="0"/>
              <a:t>Identify, train &amp; mentor CHW-Champions</a:t>
            </a:r>
          </a:p>
          <a:p>
            <a:pPr lvl="1"/>
            <a:r>
              <a:rPr lang="en-US" sz="2400" dirty="0" smtClean="0"/>
              <a:t>Invite CHW-Champions to assist during large trainings</a:t>
            </a:r>
          </a:p>
          <a:p>
            <a:pPr lvl="1"/>
            <a:r>
              <a:rPr lang="en-US" sz="2400" dirty="0" smtClean="0"/>
              <a:t>Develop Champion follow-up application</a:t>
            </a:r>
          </a:p>
          <a:p>
            <a:pPr lvl="1"/>
            <a:r>
              <a:rPr lang="en-US" sz="2400" dirty="0" smtClean="0"/>
              <a:t>Train CHW-Champions to use follow-up app to mentor newly trained CHWs</a:t>
            </a:r>
          </a:p>
          <a:p>
            <a:pPr lvl="1"/>
            <a:r>
              <a:rPr lang="en-US" sz="2400" dirty="0" smtClean="0"/>
              <a:t>Support Champions to provide mentorship &amp; follow-up to newly trained CHWs</a:t>
            </a:r>
          </a:p>
          <a:p>
            <a:pPr marL="57150" indent="0">
              <a:buNone/>
            </a:pPr>
            <a:endParaRPr lang="en-US" b="1" dirty="0" smtClean="0"/>
          </a:p>
          <a:p>
            <a:pPr marL="57150" indent="0">
              <a:buNone/>
            </a:pPr>
            <a:r>
              <a:rPr lang="en-US" b="1" dirty="0" smtClean="0"/>
              <a:t>Results: </a:t>
            </a:r>
            <a:r>
              <a:rPr lang="en-US" dirty="0" smtClean="0"/>
              <a:t>CHWs who received follow-up from Champions had fewer errors and were able to use the mobile application independently more quickly than CHWs who received follow-up from the project team.</a:t>
            </a:r>
          </a:p>
        </p:txBody>
      </p:sp>
      <p:sp>
        <p:nvSpPr>
          <p:cNvPr id="4" name="Slide Number Placeholder 3"/>
          <p:cNvSpPr>
            <a:spLocks noGrp="1"/>
          </p:cNvSpPr>
          <p:nvPr>
            <p:ph type="sldNum" sz="quarter" idx="12"/>
          </p:nvPr>
        </p:nvSpPr>
        <p:spPr/>
        <p:txBody>
          <a:bodyPr/>
          <a:lstStyle/>
          <a:p>
            <a:fld id="{B5ADEA77-8575-401F-9897-9F82E31069AB}" type="slidenum">
              <a:rPr lang="en-US" smtClean="0"/>
              <a:t>18</a:t>
            </a:fld>
            <a:endParaRPr lang="en-US"/>
          </a:p>
        </p:txBody>
      </p:sp>
    </p:spTree>
    <p:extLst>
      <p:ext uri="{BB962C8B-B14F-4D97-AF65-F5344CB8AC3E}">
        <p14:creationId xmlns:p14="http://schemas.microsoft.com/office/powerpoint/2010/main" val="5255778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5ADEA77-8575-401F-9897-9F82E31069AB}" type="slidenum">
              <a:rPr lang="en-US" smtClean="0"/>
              <a:t>19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43000"/>
            <a:ext cx="2861201" cy="2028419"/>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743200"/>
            <a:ext cx="3337681" cy="1942933"/>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70541"/>
            <a:ext cx="3457286" cy="2285809"/>
          </a:xfrm>
          <a:prstGeom prst="rect">
            <a:avLst/>
          </a:prstGeom>
          <a:ln>
            <a:solidFill>
              <a:schemeClr val="tx1"/>
            </a:solidFill>
          </a:ln>
        </p:spPr>
      </p:pic>
      <p:sp>
        <p:nvSpPr>
          <p:cNvPr id="9" name="Title 1"/>
          <p:cNvSpPr>
            <a:spLocks noGrp="1"/>
          </p:cNvSpPr>
          <p:nvPr>
            <p:ph type="title"/>
          </p:nvPr>
        </p:nvSpPr>
        <p:spPr>
          <a:xfrm>
            <a:off x="-914400" y="152400"/>
            <a:ext cx="8229600" cy="1143000"/>
          </a:xfrm>
        </p:spPr>
        <p:txBody>
          <a:bodyPr>
            <a:noAutofit/>
          </a:bodyPr>
          <a:lstStyle/>
          <a:p>
            <a:r>
              <a:rPr lang="en-US" sz="4000" dirty="0"/>
              <a:t>Champion follow-up app</a:t>
            </a:r>
          </a:p>
        </p:txBody>
      </p:sp>
    </p:spTree>
    <p:extLst>
      <p:ext uri="{BB962C8B-B14F-4D97-AF65-F5344CB8AC3E}">
        <p14:creationId xmlns:p14="http://schemas.microsoft.com/office/powerpoint/2010/main" val="11023248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890588" y="1700185"/>
            <a:ext cx="7720012" cy="3967109"/>
          </a:xfrm>
          <a:prstGeom prst="rect">
            <a:avLst/>
          </a:prstGeom>
        </p:spPr>
      </p:pic>
      <p:sp>
        <p:nvSpPr>
          <p:cNvPr id="2" name="Title 1"/>
          <p:cNvSpPr>
            <a:spLocks noGrp="1"/>
          </p:cNvSpPr>
          <p:nvPr>
            <p:ph type="title"/>
          </p:nvPr>
        </p:nvSpPr>
        <p:spPr>
          <a:xfrm>
            <a:off x="-381000" y="152400"/>
            <a:ext cx="8229600" cy="1143000"/>
          </a:xfrm>
        </p:spPr>
        <p:txBody>
          <a:bodyPr>
            <a:normAutofit/>
          </a:bodyPr>
          <a:lstStyle/>
          <a:p>
            <a:r>
              <a:rPr lang="en-US" sz="4000" dirty="0" smtClean="0"/>
              <a:t>Types of </a:t>
            </a:r>
            <a:r>
              <a:rPr lang="en-US" sz="4000" dirty="0" err="1" smtClean="0"/>
              <a:t>mHealth</a:t>
            </a:r>
            <a:r>
              <a:rPr lang="en-US" sz="4000" dirty="0" smtClean="0"/>
              <a:t> interventions</a:t>
            </a:r>
            <a:endParaRPr lang="en-US" sz="4000" dirty="0"/>
          </a:p>
        </p:txBody>
      </p:sp>
      <p:sp>
        <p:nvSpPr>
          <p:cNvPr id="5" name="TextBox 4"/>
          <p:cNvSpPr txBox="1"/>
          <p:nvPr/>
        </p:nvSpPr>
        <p:spPr>
          <a:xfrm>
            <a:off x="4038600" y="5715000"/>
            <a:ext cx="5105400" cy="1569660"/>
          </a:xfrm>
          <a:prstGeom prst="rect">
            <a:avLst/>
          </a:prstGeom>
          <a:noFill/>
        </p:spPr>
        <p:txBody>
          <a:bodyPr wrap="square" rtlCol="0">
            <a:spAutoFit/>
          </a:bodyPr>
          <a:lstStyle/>
          <a:p>
            <a:r>
              <a:rPr lang="en-US" sz="1200" b="1" dirty="0" smtClean="0"/>
              <a:t>Source: </a:t>
            </a:r>
          </a:p>
          <a:p>
            <a:r>
              <a:rPr lang="en-US" sz="1200" dirty="0" err="1" smtClean="0"/>
              <a:t>mHealth</a:t>
            </a:r>
            <a:r>
              <a:rPr lang="en-US" sz="1200" dirty="0" smtClean="0"/>
              <a:t> </a:t>
            </a:r>
            <a:r>
              <a:rPr lang="en-US" sz="1200" dirty="0"/>
              <a:t>innovations as health system strengthening tools: 12 common applications and a visual </a:t>
            </a:r>
            <a:r>
              <a:rPr lang="en-US" sz="1200" dirty="0" smtClean="0"/>
              <a:t>framework</a:t>
            </a:r>
          </a:p>
          <a:p>
            <a:pPr fontAlgn="base"/>
            <a:r>
              <a:rPr lang="en-US" sz="1200" dirty="0"/>
              <a:t>Alain B </a:t>
            </a:r>
            <a:r>
              <a:rPr lang="en-US" sz="1200" dirty="0" err="1" smtClean="0"/>
              <a:t>Labrique</a:t>
            </a:r>
            <a:r>
              <a:rPr lang="en-US" sz="1200" dirty="0" smtClean="0"/>
              <a:t>, Lavanya </a:t>
            </a:r>
            <a:r>
              <a:rPr lang="en-US" sz="1200" dirty="0" err="1" smtClean="0"/>
              <a:t>Vasudevan</a:t>
            </a:r>
            <a:r>
              <a:rPr lang="en-US" sz="1200" dirty="0" smtClean="0"/>
              <a:t>, Erica Kochi, Robert Fabricant, Garrett </a:t>
            </a:r>
            <a:r>
              <a:rPr lang="en-US" sz="1200" dirty="0" err="1" smtClean="0"/>
              <a:t>Mehl</a:t>
            </a:r>
            <a:r>
              <a:rPr lang="en-US" sz="1200" dirty="0" smtClean="0"/>
              <a:t>. </a:t>
            </a:r>
            <a:r>
              <a:rPr lang="en-US" altLang="en-US" sz="1200" dirty="0" smtClean="0"/>
              <a:t>Glob </a:t>
            </a:r>
            <a:r>
              <a:rPr lang="en-US" altLang="en-US" sz="1200" dirty="0"/>
              <a:t>Health </a:t>
            </a:r>
            <a:r>
              <a:rPr lang="en-US" altLang="en-US" sz="1200" dirty="0" err="1"/>
              <a:t>Sci</a:t>
            </a:r>
            <a:r>
              <a:rPr lang="en-US" altLang="en-US" sz="1200" dirty="0"/>
              <a:t> </a:t>
            </a:r>
            <a:r>
              <a:rPr lang="en-US" altLang="en-US" sz="1200" dirty="0" err="1" smtClean="0"/>
              <a:t>Pract</a:t>
            </a:r>
            <a:r>
              <a:rPr lang="en-US" altLang="en-US" sz="1200" dirty="0" smtClean="0"/>
              <a:t> </a:t>
            </a:r>
            <a:r>
              <a:rPr lang="en-US" altLang="en-US" sz="1200" dirty="0" smtClean="0">
                <a:cs typeface="Lucida Sans Unicode" panose="020B0602030504020204" pitchFamily="34" charset="0"/>
              </a:rPr>
              <a:t>August </a:t>
            </a:r>
            <a:r>
              <a:rPr lang="en-US" altLang="en-US" sz="1200" dirty="0">
                <a:cs typeface="Lucida Sans Unicode" panose="020B0602030504020204" pitchFamily="34" charset="0"/>
              </a:rPr>
              <a:t>1, 2013 vol. 1 no. 2 p. 160-171</a:t>
            </a:r>
            <a:r>
              <a:rPr lang="en-US" altLang="en-US" sz="1200" dirty="0"/>
              <a:t> </a:t>
            </a:r>
          </a:p>
          <a:p>
            <a:endParaRPr lang="en-US" sz="1200" b="1" dirty="0" smtClean="0"/>
          </a:p>
          <a:p>
            <a:endParaRPr lang="en-US" sz="1200" b="1" dirty="0"/>
          </a:p>
          <a:p>
            <a:endParaRPr lang="en-US" sz="1200" dirty="0"/>
          </a:p>
        </p:txBody>
      </p:sp>
      <p:sp>
        <p:nvSpPr>
          <p:cNvPr id="7" name="Rectangle 6"/>
          <p:cNvSpPr/>
          <p:nvPr/>
        </p:nvSpPr>
        <p:spPr>
          <a:xfrm>
            <a:off x="914400" y="3124200"/>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914400" y="3790950"/>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914400" y="4419600"/>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914400" y="5043528"/>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4800600" y="2470204"/>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4876800" y="5051479"/>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914400" y="1828800"/>
            <a:ext cx="35814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3110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For more information:</a:t>
            </a:r>
          </a:p>
          <a:p>
            <a:pPr marL="0" indent="0">
              <a:buNone/>
            </a:pPr>
            <a:endParaRPr lang="en-US" dirty="0"/>
          </a:p>
          <a:p>
            <a:pPr marL="0" indent="0">
              <a:buNone/>
            </a:pPr>
            <a:r>
              <a:rPr lang="en-US" dirty="0" smtClean="0"/>
              <a:t>Lucy Silas</a:t>
            </a:r>
          </a:p>
          <a:p>
            <a:pPr marL="0" indent="0">
              <a:buNone/>
            </a:pPr>
            <a:r>
              <a:rPr lang="en-US" dirty="0" smtClean="0">
                <a:hlinkClick r:id="rId2"/>
              </a:rPr>
              <a:t>lfulgence@d-tree.org</a:t>
            </a:r>
            <a:endParaRPr lang="en-US" dirty="0" smtClean="0"/>
          </a:p>
          <a:p>
            <a:pPr marL="0" indent="0">
              <a:buNone/>
            </a:pPr>
            <a:r>
              <a:rPr lang="en-US" dirty="0" smtClean="0">
                <a:hlinkClick r:id="rId3"/>
              </a:rPr>
              <a:t>www.d-tree.org</a:t>
            </a:r>
            <a:endParaRPr lang="en-US" dirty="0" smtClean="0"/>
          </a:p>
          <a:p>
            <a:pPr marL="0" indent="0">
              <a:buNone/>
            </a:pPr>
            <a:r>
              <a:rPr lang="en-US" dirty="0" smtClean="0"/>
              <a:t>@</a:t>
            </a:r>
            <a:r>
              <a:rPr lang="en-US" dirty="0" err="1" smtClean="0"/>
              <a:t>DtreeInt</a:t>
            </a:r>
            <a:endParaRPr lang="en-US" dirty="0"/>
          </a:p>
        </p:txBody>
      </p:sp>
      <p:pic>
        <p:nvPicPr>
          <p:cNvPr id="5" name="Content Placeholder 5" descr="MCH_nurse_client_Lugoba.JPG"/>
          <p:cNvPicPr>
            <a:picLocks noChangeAspect="1"/>
          </p:cNvPicPr>
          <p:nvPr/>
        </p:nvPicPr>
        <p:blipFill>
          <a:blip r:embed="rId4" cstate="print">
            <a:extLst>
              <a:ext uri="{28A0092B-C50C-407E-A947-70E740481C1C}">
                <a14:useLocalDpi xmlns:a14="http://schemas.microsoft.com/office/drawing/2010/main" val="0"/>
              </a:ext>
            </a:extLst>
          </a:blip>
          <a:srcRect t="168" b="13336"/>
          <a:stretch>
            <a:fillRect/>
          </a:stretch>
        </p:blipFill>
        <p:spPr>
          <a:xfrm>
            <a:off x="4191000" y="2895600"/>
            <a:ext cx="4613276" cy="3437580"/>
          </a:xfrm>
          <a:prstGeom prst="rect">
            <a:avLst/>
          </a:prstGeom>
        </p:spPr>
      </p:pic>
    </p:spTree>
    <p:extLst>
      <p:ext uri="{BB962C8B-B14F-4D97-AF65-F5344CB8AC3E}">
        <p14:creationId xmlns:p14="http://schemas.microsoft.com/office/powerpoint/2010/main" val="4019985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idx="4294967295"/>
          </p:nvPr>
        </p:nvSpPr>
        <p:spPr/>
        <p:txBody>
          <a:bodyPr/>
          <a:lstStyle/>
          <a:p>
            <a:r>
              <a:rPr lang="en-US" dirty="0" smtClean="0"/>
              <a:t>Provide decision support tools for use by frontline health workers</a:t>
            </a:r>
          </a:p>
          <a:p>
            <a:pPr lvl="1"/>
            <a:r>
              <a:rPr lang="en-US" dirty="0" smtClean="0"/>
              <a:t>Design, Test and Deploy applications</a:t>
            </a:r>
          </a:p>
          <a:p>
            <a:pPr lvl="1"/>
            <a:r>
              <a:rPr lang="en-US" dirty="0" smtClean="0"/>
              <a:t>Partner with MOH and other health NGOs</a:t>
            </a:r>
          </a:p>
          <a:p>
            <a:r>
              <a:rPr lang="en-US" dirty="0" smtClean="0"/>
              <a:t>Focus areas:</a:t>
            </a:r>
          </a:p>
          <a:p>
            <a:pPr lvl="1"/>
            <a:r>
              <a:rPr lang="en-US" dirty="0" smtClean="0"/>
              <a:t>Maternal and Child Health</a:t>
            </a:r>
          </a:p>
          <a:p>
            <a:pPr lvl="1"/>
            <a:r>
              <a:rPr lang="en-US" dirty="0" smtClean="0"/>
              <a:t>Chronic Disease</a:t>
            </a:r>
          </a:p>
          <a:p>
            <a:endParaRPr lang="en-US" dirty="0" smtClean="0"/>
          </a:p>
        </p:txBody>
      </p:sp>
      <p:sp>
        <p:nvSpPr>
          <p:cNvPr id="10243" name="Title 2"/>
          <p:cNvSpPr>
            <a:spLocks noGrp="1"/>
          </p:cNvSpPr>
          <p:nvPr>
            <p:ph type="title" idx="4294967295"/>
          </p:nvPr>
        </p:nvSpPr>
        <p:spPr>
          <a:xfrm>
            <a:off x="-1524000" y="76200"/>
            <a:ext cx="8229600" cy="1143000"/>
          </a:xfrm>
        </p:spPr>
        <p:txBody>
          <a:bodyPr/>
          <a:lstStyle/>
          <a:p>
            <a:r>
              <a:rPr lang="en-US" dirty="0" smtClean="0"/>
              <a:t>What D-tree does</a:t>
            </a:r>
          </a:p>
        </p:txBody>
      </p:sp>
    </p:spTree>
    <p:extLst>
      <p:ext uri="{BB962C8B-B14F-4D97-AF65-F5344CB8AC3E}">
        <p14:creationId xmlns:p14="http://schemas.microsoft.com/office/powerpoint/2010/main" val="139710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l="26563" t="9895" r="27344" b="4688"/>
          <a:stretch>
            <a:fillRect/>
          </a:stretch>
        </p:blipFill>
        <p:spPr bwMode="auto">
          <a:xfrm>
            <a:off x="437058" y="609600"/>
            <a:ext cx="2316931" cy="31808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019" y="2220200"/>
            <a:ext cx="2683939"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3.gstatic.com/images?q=tbn:ANd9GcTgbMeMhc2t7HpvfL5VZugj_PvS-HSCcanAoCLrEIqxtHEqYyNg_Q"/>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57200" y="4074818"/>
            <a:ext cx="2590800" cy="17240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429000" y="2209800"/>
            <a:ext cx="3079448" cy="4197350"/>
            <a:chOff x="3810000" y="2209800"/>
            <a:chExt cx="3079448" cy="4197350"/>
          </a:xfrm>
        </p:grpSpPr>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4461" y="2209800"/>
              <a:ext cx="2627312" cy="1995487"/>
            </a:xfrm>
            <a:prstGeom prst="rect">
              <a:avLst/>
            </a:prstGeom>
            <a:noFill/>
            <a:ln w="9525" cap="flat">
              <a:solidFill>
                <a:srgbClr val="808080"/>
              </a:solidFill>
              <a:round/>
              <a:headEnd/>
              <a:tailEnd/>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4460" y="3740150"/>
              <a:ext cx="2617788" cy="1387475"/>
            </a:xfrm>
            <a:prstGeom prst="rect">
              <a:avLst/>
            </a:prstGeom>
            <a:noFill/>
            <a:ln w="9525" cap="flat">
              <a:solidFill>
                <a:schemeClr val="bg1"/>
              </a:solidFill>
              <a:round/>
              <a:headEnd/>
              <a:tailEnd/>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cxnSp>
          <p:nvCxnSpPr>
            <p:cNvPr id="10" name="Straight Connector 9"/>
            <p:cNvCxnSpPr/>
            <p:nvPr/>
          </p:nvCxnSpPr>
          <p:spPr>
            <a:xfrm>
              <a:off x="3810000" y="3690710"/>
              <a:ext cx="4460" cy="1436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528872" y="4399983"/>
              <a:ext cx="4460" cy="1436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323" y="4537075"/>
              <a:ext cx="2651125" cy="1870075"/>
            </a:xfrm>
            <a:prstGeom prst="rect">
              <a:avLst/>
            </a:prstGeom>
            <a:noFill/>
            <a:ln w="9525" cap="flat">
              <a:solidFill>
                <a:srgbClr val="808080"/>
              </a:solidFill>
              <a:round/>
              <a:headEnd/>
              <a:tailEnd/>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Lst>
          </p:spPr>
        </p:pic>
      </p:grpSp>
      <p:pic>
        <p:nvPicPr>
          <p:cNvPr id="3" name="Picture 2"/>
          <p:cNvPicPr>
            <a:picLocks noChangeAspect="1"/>
          </p:cNvPicPr>
          <p:nvPr/>
        </p:nvPicPr>
        <p:blipFill>
          <a:blip r:embed="rId10"/>
          <a:stretch>
            <a:fillRect/>
          </a:stretch>
        </p:blipFill>
        <p:spPr>
          <a:xfrm>
            <a:off x="161777" y="2563997"/>
            <a:ext cx="1871917" cy="1915450"/>
          </a:xfrm>
          <a:prstGeom prst="rect">
            <a:avLst/>
          </a:prstGeom>
        </p:spPr>
      </p:pic>
      <p:sp>
        <p:nvSpPr>
          <p:cNvPr id="11" name="Right Arrow 10"/>
          <p:cNvSpPr/>
          <p:nvPr/>
        </p:nvSpPr>
        <p:spPr>
          <a:xfrm>
            <a:off x="2808985" y="2947834"/>
            <a:ext cx="566678"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032812" y="3133725"/>
            <a:ext cx="566678" cy="638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48994113"/>
      </p:ext>
    </p:extLst>
  </p:cSld>
  <p:clrMapOvr>
    <a:masterClrMapping/>
  </p:clrMapOvr>
  <mc:AlternateContent xmlns:mc="http://schemas.openxmlformats.org/markup-compatibility/2006" xmlns:p14="http://schemas.microsoft.com/office/powerpoint/2010/main">
    <mc:Choice Requires="p14">
      <p:transition spd="slow" p14:dur="2000" advTm="28680"/>
    </mc:Choice>
    <mc:Fallback xmlns="">
      <p:transition spd="slow" advTm="286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8229600" cy="1143000"/>
          </a:xfrm>
        </p:spPr>
        <p:txBody>
          <a:bodyPr/>
          <a:lstStyle/>
          <a:p>
            <a:r>
              <a:rPr lang="en-US" dirty="0" smtClean="0">
                <a:hlinkClick r:id="rId2"/>
              </a:rPr>
              <a:t>CCM Malawi</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874837"/>
            <a:ext cx="6788944" cy="4525963"/>
          </a:xfrm>
        </p:spPr>
      </p:pic>
    </p:spTree>
    <p:extLst>
      <p:ext uri="{BB962C8B-B14F-4D97-AF65-F5344CB8AC3E}">
        <p14:creationId xmlns:p14="http://schemas.microsoft.com/office/powerpoint/2010/main" val="700826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74662" y="228600"/>
            <a:ext cx="1887538"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7932" rIns="90000" bIns="45000"/>
          <a:lstStyle>
            <a:lvl1pPr>
              <a:tabLst>
                <a:tab pos="723900" algn="l"/>
                <a:tab pos="1447800" algn="l"/>
              </a:tabLst>
              <a:defRPr>
                <a:solidFill>
                  <a:srgbClr val="000000"/>
                </a:solidFill>
                <a:latin typeface="Arial" charset="0"/>
                <a:cs typeface="Arial Unicode MS" charset="0"/>
              </a:defRPr>
            </a:lvl1pPr>
            <a:lvl2pPr>
              <a:tabLst>
                <a:tab pos="723900" algn="l"/>
                <a:tab pos="1447800" algn="l"/>
              </a:tabLst>
              <a:defRPr>
                <a:solidFill>
                  <a:srgbClr val="000000"/>
                </a:solidFill>
                <a:latin typeface="Arial" charset="0"/>
                <a:cs typeface="Arial Unicode MS" charset="0"/>
              </a:defRPr>
            </a:lvl2pPr>
            <a:lvl3pPr>
              <a:tabLst>
                <a:tab pos="723900" algn="l"/>
                <a:tab pos="1447800" algn="l"/>
              </a:tabLst>
              <a:defRPr>
                <a:solidFill>
                  <a:srgbClr val="000000"/>
                </a:solidFill>
                <a:latin typeface="Arial" charset="0"/>
                <a:cs typeface="Arial Unicode MS" charset="0"/>
              </a:defRPr>
            </a:lvl3pPr>
            <a:lvl4pPr>
              <a:tabLst>
                <a:tab pos="723900" algn="l"/>
                <a:tab pos="1447800" algn="l"/>
              </a:tabLst>
              <a:defRPr>
                <a:solidFill>
                  <a:srgbClr val="000000"/>
                </a:solidFill>
                <a:latin typeface="Arial" charset="0"/>
                <a:cs typeface="Arial Unicode MS" charset="0"/>
              </a:defRPr>
            </a:lvl4pPr>
            <a:lvl5pPr>
              <a:tabLst>
                <a:tab pos="723900" algn="l"/>
                <a:tab pos="1447800" algn="l"/>
              </a:tabLst>
              <a:defRPr>
                <a:solidFill>
                  <a:srgbClr val="000000"/>
                </a:solidFill>
                <a:latin typeface="Arial"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Lst>
              <a:defRPr>
                <a:solidFill>
                  <a:srgbClr val="000000"/>
                </a:solidFill>
                <a:latin typeface="Arial" charset="0"/>
                <a:cs typeface="Arial Unicode MS" charset="0"/>
              </a:defRPr>
            </a:lvl9pPr>
          </a:lstStyle>
          <a:p>
            <a:r>
              <a:rPr lang="de-DE" sz="4400" dirty="0" smtClean="0">
                <a:latin typeface="+mj-lt"/>
              </a:rPr>
              <a:t>CCM in Malawi	</a:t>
            </a:r>
            <a:endParaRPr lang="de-DE" sz="4400" dirty="0">
              <a:latin typeface="+mj-lt"/>
            </a:endParaRPr>
          </a:p>
        </p:txBody>
      </p:sp>
      <p:sp>
        <p:nvSpPr>
          <p:cNvPr id="5" name="TextBox 4"/>
          <p:cNvSpPr txBox="1"/>
          <p:nvPr/>
        </p:nvSpPr>
        <p:spPr>
          <a:xfrm>
            <a:off x="1066800" y="1524000"/>
            <a:ext cx="7239000" cy="461664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400" dirty="0" smtClean="0"/>
              <a:t>Phase 1 – cIMCI tool on Nokia phones</a:t>
            </a:r>
          </a:p>
          <a:p>
            <a:pPr marL="457200" indent="-457200">
              <a:lnSpc>
                <a:spcPct val="150000"/>
              </a:lnSpc>
              <a:buFont typeface="Arial" panose="020B0604020202020204" pitchFamily="34" charset="0"/>
              <a:buChar char="•"/>
            </a:pPr>
            <a:r>
              <a:rPr lang="en-US" sz="2400" dirty="0" smtClean="0"/>
              <a:t>Phase 2 – integrated CCM on Android</a:t>
            </a:r>
          </a:p>
          <a:p>
            <a:pPr marL="914400" lvl="1" indent="-457200">
              <a:lnSpc>
                <a:spcPct val="150000"/>
              </a:lnSpc>
              <a:buFont typeface="Arial" panose="020B0604020202020204" pitchFamily="34" charset="0"/>
              <a:buChar char="•"/>
            </a:pPr>
            <a:r>
              <a:rPr lang="en-US" sz="2000" dirty="0"/>
              <a:t>V</a:t>
            </a:r>
            <a:r>
              <a:rPr lang="en-US" sz="2000" dirty="0" smtClean="0"/>
              <a:t>accinations</a:t>
            </a:r>
          </a:p>
          <a:p>
            <a:pPr marL="914400" lvl="1" indent="-457200">
              <a:lnSpc>
                <a:spcPct val="150000"/>
              </a:lnSpc>
              <a:buFont typeface="Arial" panose="020B0604020202020204" pitchFamily="34" charset="0"/>
              <a:buChar char="•"/>
            </a:pPr>
            <a:r>
              <a:rPr lang="en-US" sz="2000" dirty="0" smtClean="0"/>
              <a:t>Commodity tracking/reporting</a:t>
            </a:r>
          </a:p>
          <a:p>
            <a:pPr marL="914400" lvl="1" indent="-457200">
              <a:lnSpc>
                <a:spcPct val="150000"/>
              </a:lnSpc>
              <a:buFont typeface="Arial" panose="020B0604020202020204" pitchFamily="34" charset="0"/>
              <a:buChar char="•"/>
            </a:pPr>
            <a:r>
              <a:rPr lang="en-US" sz="2000" dirty="0" smtClean="0"/>
              <a:t>Monthly reports</a:t>
            </a:r>
          </a:p>
          <a:p>
            <a:pPr marL="914400" lvl="1" indent="-457200">
              <a:lnSpc>
                <a:spcPct val="150000"/>
              </a:lnSpc>
              <a:buFont typeface="Arial" panose="020B0604020202020204" pitchFamily="34" charset="0"/>
              <a:buChar char="•"/>
            </a:pPr>
            <a:r>
              <a:rPr lang="en-US" sz="2000" dirty="0" smtClean="0"/>
              <a:t>Dashboard</a:t>
            </a:r>
          </a:p>
          <a:p>
            <a:pPr marL="914400" lvl="1" indent="-457200">
              <a:lnSpc>
                <a:spcPct val="150000"/>
              </a:lnSpc>
              <a:buFont typeface="Arial" panose="020B0604020202020204" pitchFamily="34" charset="0"/>
              <a:buChar char="•"/>
            </a:pPr>
            <a:r>
              <a:rPr lang="en-US" sz="2000" dirty="0" smtClean="0"/>
              <a:t>Supervisory application</a:t>
            </a:r>
          </a:p>
          <a:p>
            <a:pPr marL="457200" indent="-457200">
              <a:lnSpc>
                <a:spcPct val="150000"/>
              </a:lnSpc>
              <a:buFont typeface="Arial" panose="020B0604020202020204" pitchFamily="34" charset="0"/>
              <a:buChar char="•"/>
            </a:pPr>
            <a:r>
              <a:rPr lang="en-US" sz="2400" dirty="0" smtClean="0"/>
              <a:t>Phase 2a – modification to allow for RDTs</a:t>
            </a:r>
          </a:p>
          <a:p>
            <a:pPr marL="457200" indent="-457200">
              <a:lnSpc>
                <a:spcPct val="150000"/>
              </a:lnSpc>
              <a:buFont typeface="Arial" panose="020B0604020202020204" pitchFamily="34" charset="0"/>
              <a:buChar char="•"/>
            </a:pPr>
            <a:r>
              <a:rPr lang="en-US" sz="2400" dirty="0" smtClean="0"/>
              <a:t>Phase 3 – integration with facility IMCI and CBMNH</a:t>
            </a:r>
            <a:endParaRPr lang="en-US" sz="2400" dirty="0"/>
          </a:p>
        </p:txBody>
      </p:sp>
    </p:spTree>
    <p:extLst>
      <p:ext uri="{BB962C8B-B14F-4D97-AF65-F5344CB8AC3E}">
        <p14:creationId xmlns:p14="http://schemas.microsoft.com/office/powerpoint/2010/main" val="184372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609600" y="228600"/>
            <a:ext cx="7772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dirty="0">
                <a:latin typeface="+mj-lt"/>
              </a:rPr>
              <a:t>mHealth for </a:t>
            </a:r>
            <a:r>
              <a:rPr lang="en-US" sz="4400" dirty="0">
                <a:latin typeface="+mj-lt"/>
              </a:rPr>
              <a:t>Safer Deliveries</a:t>
            </a:r>
          </a:p>
        </p:txBody>
      </p:sp>
      <p:pic>
        <p:nvPicPr>
          <p:cNvPr id="184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76600"/>
            <a:ext cx="3048000" cy="27908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2209800" cy="2073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7"/>
          <p:cNvSpPr txBox="1">
            <a:spLocks noChangeArrowheads="1"/>
          </p:cNvSpPr>
          <p:nvPr/>
        </p:nvSpPr>
        <p:spPr bwMode="auto">
          <a:xfrm>
            <a:off x="4191000" y="2057400"/>
            <a:ext cx="4648200" cy="4487863"/>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ü"/>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Ø"/>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Font typeface="Wingdings" panose="05000000000000000000" pitchFamily="2" charset="2"/>
              <a:buNone/>
            </a:pPr>
            <a:r>
              <a:rPr lang="en-US" sz="2400" b="0">
                <a:latin typeface="Arial Black" panose="020B0A04020102020204" pitchFamily="34" charset="0"/>
              </a:rPr>
              <a:t>&gt; 50% of births are at home</a:t>
            </a:r>
          </a:p>
          <a:p>
            <a:pPr>
              <a:lnSpc>
                <a:spcPct val="80000"/>
              </a:lnSpc>
              <a:spcBef>
                <a:spcPct val="0"/>
              </a:spcBef>
              <a:buFontTx/>
              <a:buNone/>
            </a:pPr>
            <a:endParaRPr lang="en-US" sz="2400" b="0">
              <a:latin typeface="Arial Black" panose="020B0A04020102020204" pitchFamily="34" charset="0"/>
            </a:endParaRPr>
          </a:p>
          <a:p>
            <a:pPr>
              <a:lnSpc>
                <a:spcPct val="120000"/>
              </a:lnSpc>
              <a:spcBef>
                <a:spcPct val="0"/>
              </a:spcBef>
              <a:buFontTx/>
              <a:buNone/>
            </a:pPr>
            <a:r>
              <a:rPr lang="en-US" sz="2400" b="0">
                <a:latin typeface="Arial Black" panose="020B0A04020102020204" pitchFamily="34" charset="0"/>
              </a:rPr>
              <a:t>when transfer to hospital is needed there are 3 delays:</a:t>
            </a:r>
          </a:p>
          <a:p>
            <a:pPr>
              <a:spcBef>
                <a:spcPct val="0"/>
              </a:spcBef>
              <a:buFontTx/>
              <a:buNone/>
            </a:pPr>
            <a:endParaRPr lang="en-US" sz="2400" b="0">
              <a:latin typeface="Arial Black" panose="020B0A04020102020204" pitchFamily="34" charset="0"/>
            </a:endParaRPr>
          </a:p>
          <a:p>
            <a:pPr>
              <a:lnSpc>
                <a:spcPct val="120000"/>
              </a:lnSpc>
              <a:spcBef>
                <a:spcPct val="0"/>
              </a:spcBef>
              <a:buFontTx/>
              <a:buChar char="•"/>
            </a:pPr>
            <a:r>
              <a:rPr lang="en-US" sz="2800" b="0"/>
              <a:t>The decision to seek care</a:t>
            </a:r>
          </a:p>
          <a:p>
            <a:pPr>
              <a:lnSpc>
                <a:spcPct val="120000"/>
              </a:lnSpc>
              <a:spcBef>
                <a:spcPct val="0"/>
              </a:spcBef>
              <a:buFontTx/>
              <a:buChar char="•"/>
            </a:pPr>
            <a:r>
              <a:rPr lang="en-US" sz="2800" b="0"/>
              <a:t>The transfer to a facility</a:t>
            </a:r>
          </a:p>
          <a:p>
            <a:pPr>
              <a:lnSpc>
                <a:spcPct val="120000"/>
              </a:lnSpc>
              <a:spcBef>
                <a:spcPct val="0"/>
              </a:spcBef>
              <a:buFontTx/>
              <a:buChar char="•"/>
            </a:pPr>
            <a:r>
              <a:rPr lang="en-US" sz="2800" b="0"/>
              <a:t>Treatment at the facility</a:t>
            </a:r>
          </a:p>
        </p:txBody>
      </p:sp>
    </p:spTree>
    <p:extLst>
      <p:ext uri="{BB962C8B-B14F-4D97-AF65-F5344CB8AC3E}">
        <p14:creationId xmlns:p14="http://schemas.microsoft.com/office/powerpoint/2010/main" val="789490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33"/>
            <a:ext cx="6400800" cy="1249362"/>
          </a:xfrm>
        </p:spPr>
        <p:txBody>
          <a:bodyPr>
            <a:normAutofit/>
          </a:bodyPr>
          <a:lstStyle/>
          <a:p>
            <a:pPr algn="l"/>
            <a:r>
              <a:rPr lang="en-US" dirty="0" smtClean="0"/>
              <a:t>  Results: Facility delivery</a:t>
            </a:r>
            <a:endParaRPr lang="en-US" dirty="0"/>
          </a:p>
        </p:txBody>
      </p:sp>
      <p:sp>
        <p:nvSpPr>
          <p:cNvPr id="3" name="Content Placeholder 2"/>
          <p:cNvSpPr>
            <a:spLocks noGrp="1"/>
          </p:cNvSpPr>
          <p:nvPr>
            <p:ph idx="1"/>
          </p:nvPr>
        </p:nvSpPr>
        <p:spPr/>
        <p:txBody>
          <a:bodyPr>
            <a:normAutofit lnSpcReduction="10000"/>
          </a:bodyPr>
          <a:lstStyle/>
          <a:p>
            <a:r>
              <a:rPr lang="en-US" sz="2800" dirty="0"/>
              <a:t>Over </a:t>
            </a:r>
            <a:r>
              <a:rPr lang="en-US" sz="2800" dirty="0" smtClean="0"/>
              <a:t>78% </a:t>
            </a:r>
            <a:r>
              <a:rPr lang="en-US" sz="2800" dirty="0"/>
              <a:t>facility delivery rate </a:t>
            </a:r>
            <a:r>
              <a:rPr lang="en-US" sz="2800" dirty="0" smtClean="0"/>
              <a:t>for 11,792 women who delivered (vs 30-40% DHS)</a:t>
            </a:r>
          </a:p>
          <a:p>
            <a:r>
              <a:rPr lang="en-US" sz="2800" dirty="0" smtClean="0"/>
              <a:t>For </a:t>
            </a:r>
            <a:r>
              <a:rPr lang="en-US" sz="2800" dirty="0"/>
              <a:t>those where last delivery place was home, now </a:t>
            </a:r>
            <a:r>
              <a:rPr lang="en-US" sz="2800" dirty="0" smtClean="0"/>
              <a:t>66% gave birth in a facility </a:t>
            </a:r>
          </a:p>
          <a:p>
            <a:r>
              <a:rPr lang="en-US" sz="2800" b="1" dirty="0" smtClean="0"/>
              <a:t>88</a:t>
            </a:r>
            <a:r>
              <a:rPr lang="en-US" sz="2800" b="1" dirty="0"/>
              <a:t>% attended postnatal care within one week after birth </a:t>
            </a:r>
            <a:r>
              <a:rPr lang="en-US" sz="2800" dirty="0" smtClean="0"/>
              <a:t>(vs </a:t>
            </a:r>
            <a:r>
              <a:rPr lang="en-US" sz="2800" dirty="0"/>
              <a:t>DHS </a:t>
            </a:r>
            <a:r>
              <a:rPr lang="en-US" sz="2800" dirty="0" smtClean="0"/>
              <a:t>36% </a:t>
            </a:r>
            <a:r>
              <a:rPr lang="en-US" sz="2800" dirty="0"/>
              <a:t>in 41 days</a:t>
            </a:r>
            <a:r>
              <a:rPr lang="en-US" sz="2800" dirty="0" smtClean="0"/>
              <a:t>)</a:t>
            </a:r>
          </a:p>
          <a:p>
            <a:r>
              <a:rPr lang="en-US" sz="2800" dirty="0"/>
              <a:t>Increased use of primary facilities, 34% compared to 4% (HMIS 2012) </a:t>
            </a:r>
            <a:endParaRPr lang="en-US" sz="2800" dirty="0" smtClean="0"/>
          </a:p>
          <a:p>
            <a:r>
              <a:rPr lang="en-US" sz="2800" dirty="0" smtClean="0"/>
              <a:t>Now in Phase III with SLAB includes a trial in mainland</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454848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4000" dirty="0" smtClean="0"/>
              <a:t>Maternal health</a:t>
            </a:r>
            <a:br>
              <a:rPr lang="en-US" sz="4000" dirty="0" smtClean="0"/>
            </a:br>
            <a:endParaRPr lang="en-US" sz="4000" dirty="0"/>
          </a:p>
        </p:txBody>
      </p:sp>
      <p:sp>
        <p:nvSpPr>
          <p:cNvPr id="3" name="Content Placeholder 2"/>
          <p:cNvSpPr>
            <a:spLocks noGrp="1"/>
          </p:cNvSpPr>
          <p:nvPr>
            <p:ph idx="1"/>
          </p:nvPr>
        </p:nvSpPr>
        <p:spPr>
          <a:xfrm>
            <a:off x="457200" y="1295401"/>
            <a:ext cx="8229600" cy="5105400"/>
          </a:xfrm>
        </p:spPr>
        <p:txBody>
          <a:bodyPr>
            <a:noAutofit/>
          </a:bodyPr>
          <a:lstStyle/>
          <a:p>
            <a:r>
              <a:rPr lang="en-US" sz="2600" dirty="0" smtClean="0"/>
              <a:t>Mobile application followed guideline from MOH </a:t>
            </a:r>
            <a:r>
              <a:rPr lang="en-US" sz="2600" dirty="0"/>
              <a:t>for </a:t>
            </a:r>
            <a:r>
              <a:rPr lang="en-US" sz="2600" dirty="0" smtClean="0"/>
              <a:t>antenatal care, prevention of mother-to-child transmission of HIV, </a:t>
            </a:r>
            <a:r>
              <a:rPr lang="en-US" sz="2600" dirty="0"/>
              <a:t>postnatal </a:t>
            </a:r>
            <a:r>
              <a:rPr lang="en-US" sz="2600" dirty="0" smtClean="0"/>
              <a:t>care </a:t>
            </a:r>
            <a:r>
              <a:rPr lang="en-US" sz="2600" dirty="0"/>
              <a:t>and postpartum family </a:t>
            </a:r>
            <a:r>
              <a:rPr lang="en-US" sz="2600" dirty="0" smtClean="0"/>
              <a:t>planning.</a:t>
            </a:r>
            <a:endParaRPr lang="en-US" sz="2600" dirty="0"/>
          </a:p>
          <a:p>
            <a:r>
              <a:rPr lang="en-US" sz="2600" dirty="0" smtClean="0"/>
              <a:t>The aim of the project was to improve the quality </a:t>
            </a:r>
            <a:r>
              <a:rPr lang="en-US" sz="2600" dirty="0"/>
              <a:t>of </a:t>
            </a:r>
            <a:r>
              <a:rPr lang="en-US" sz="2600" dirty="0" smtClean="0"/>
              <a:t>maternal </a:t>
            </a:r>
            <a:r>
              <a:rPr lang="en-US" sz="2600" dirty="0"/>
              <a:t>health </a:t>
            </a:r>
            <a:r>
              <a:rPr lang="en-US" sz="2600" dirty="0" smtClean="0"/>
              <a:t>care </a:t>
            </a:r>
            <a:r>
              <a:rPr lang="en-US" sz="2600" dirty="0"/>
              <a:t>by linking </a:t>
            </a:r>
            <a:r>
              <a:rPr lang="en-US" sz="2600" dirty="0" smtClean="0"/>
              <a:t>the facility </a:t>
            </a:r>
            <a:r>
              <a:rPr lang="en-US" sz="2600" dirty="0"/>
              <a:t>and community </a:t>
            </a:r>
            <a:r>
              <a:rPr lang="en-US" sz="2600" dirty="0" smtClean="0"/>
              <a:t>through sharing information facilitated by the mobile application.</a:t>
            </a:r>
          </a:p>
          <a:p>
            <a:r>
              <a:rPr lang="en-US" sz="2400" dirty="0" smtClean="0">
                <a:cs typeface="Arial" panose="020B0604020202020204" pitchFamily="34" charset="0"/>
              </a:rPr>
              <a:t>Enables </a:t>
            </a:r>
            <a:r>
              <a:rPr lang="en-US" sz="2400" dirty="0">
                <a:cs typeface="Arial" panose="020B0604020202020204" pitchFamily="34" charset="0"/>
              </a:rPr>
              <a:t>patient tracking between CHW and facility </a:t>
            </a:r>
            <a:r>
              <a:rPr lang="en-US" sz="2400" dirty="0" err="1" smtClean="0">
                <a:cs typeface="Arial" panose="020B0604020202020204" pitchFamily="34" charset="0"/>
              </a:rPr>
              <a:t>currentl</a:t>
            </a:r>
            <a:r>
              <a:rPr lang="en-US" sz="2400" dirty="0" smtClean="0">
                <a:cs typeface="Arial" panose="020B0604020202020204" pitchFamily="34" charset="0"/>
              </a:rPr>
              <a:t> being </a:t>
            </a:r>
            <a:r>
              <a:rPr lang="en-US" sz="2400" dirty="0">
                <a:cs typeface="Arial" panose="020B0604020202020204" pitchFamily="34" charset="0"/>
              </a:rPr>
              <a:t>used by EGPAF for PMTCT, Pathfinder for </a:t>
            </a:r>
            <a:r>
              <a:rPr lang="en-US" sz="2400" dirty="0" smtClean="0">
                <a:cs typeface="Arial" panose="020B0604020202020204" pitchFamily="34" charset="0"/>
              </a:rPr>
              <a:t>MMH</a:t>
            </a:r>
          </a:p>
          <a:p>
            <a:r>
              <a:rPr lang="en-US" sz="2400" dirty="0" smtClean="0">
                <a:cs typeface="Arial" panose="020B0604020202020204" pitchFamily="34" charset="0"/>
              </a:rPr>
              <a:t>Early results show increase in danger signs detection and better data completion than paper forms</a:t>
            </a:r>
          </a:p>
          <a:p>
            <a:pPr marL="0" indent="0">
              <a:buNone/>
            </a:pPr>
            <a:endParaRPr lang="en-US" sz="2400" dirty="0">
              <a:cs typeface="Arial" panose="020B0604020202020204" pitchFamily="34" charset="0"/>
            </a:endParaRPr>
          </a:p>
          <a:p>
            <a:endParaRPr lang="en-US" sz="2600" dirty="0" smtClean="0"/>
          </a:p>
          <a:p>
            <a:endParaRPr lang="en-US" sz="2600" dirty="0" smtClean="0"/>
          </a:p>
          <a:p>
            <a:pPr marL="0" indent="0">
              <a:buNone/>
            </a:pPr>
            <a:endParaRPr lang="en-US" sz="2600" dirty="0"/>
          </a:p>
          <a:p>
            <a:endParaRPr lang="en-US" sz="2600" dirty="0"/>
          </a:p>
        </p:txBody>
      </p:sp>
      <p:sp>
        <p:nvSpPr>
          <p:cNvPr id="4" name="Slide Number Placeholder 3"/>
          <p:cNvSpPr>
            <a:spLocks noGrp="1"/>
          </p:cNvSpPr>
          <p:nvPr>
            <p:ph type="sldNum" sz="quarter" idx="12"/>
          </p:nvPr>
        </p:nvSpPr>
        <p:spPr/>
        <p:txBody>
          <a:bodyPr/>
          <a:lstStyle/>
          <a:p>
            <a:fld id="{B5ADEA77-8575-401F-9897-9F82E31069AB}" type="slidenum">
              <a:rPr lang="en-US" smtClean="0"/>
              <a:t>9</a:t>
            </a:fld>
            <a:endParaRPr lang="en-US"/>
          </a:p>
        </p:txBody>
      </p:sp>
    </p:spTree>
    <p:extLst>
      <p:ext uri="{BB962C8B-B14F-4D97-AF65-F5344CB8AC3E}">
        <p14:creationId xmlns:p14="http://schemas.microsoft.com/office/powerpoint/2010/main" val="223008802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8.3|3.8|1.5|0.5|4.2|0.3"/>
</p:tagLst>
</file>

<file path=ppt/theme/theme1.xml><?xml version="1.0" encoding="utf-8"?>
<a:theme xmlns:a="http://schemas.openxmlformats.org/drawingml/2006/main" name="PowerPoint template_New DTre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template_New DTree logo</Template>
  <TotalTime>3015</TotalTime>
  <Words>1276</Words>
  <Application>Microsoft Office PowerPoint</Application>
  <PresentationFormat>On-screen Show (4:3)</PresentationFormat>
  <Paragraphs>164</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 Unicode MS</vt:lpstr>
      <vt:lpstr>Arial</vt:lpstr>
      <vt:lpstr>Arial Black</vt:lpstr>
      <vt:lpstr>Calibri</vt:lpstr>
      <vt:lpstr>Lucida Sans Unicode</vt:lpstr>
      <vt:lpstr>Wingdings</vt:lpstr>
      <vt:lpstr>PowerPoint template_New DTree logo</vt:lpstr>
      <vt:lpstr>Mobile phones to improve quality at the point of care</vt:lpstr>
      <vt:lpstr>Types of mHealth interventions</vt:lpstr>
      <vt:lpstr>What D-tree does</vt:lpstr>
      <vt:lpstr>PowerPoint Presentation</vt:lpstr>
      <vt:lpstr>CCM Malawi</vt:lpstr>
      <vt:lpstr>PowerPoint Presentation</vt:lpstr>
      <vt:lpstr>PowerPoint Presentation</vt:lpstr>
      <vt:lpstr>  Results: Facility delivery</vt:lpstr>
      <vt:lpstr>Maternal health </vt:lpstr>
      <vt:lpstr>Provider feedback</vt:lpstr>
      <vt:lpstr>mHealth/mEducation</vt:lpstr>
      <vt:lpstr>PowerPoint Presentation</vt:lpstr>
      <vt:lpstr>PowerPoint Presentation</vt:lpstr>
      <vt:lpstr>PowerPoint Presentation</vt:lpstr>
      <vt:lpstr>How we engage: Pay for performance</vt:lpstr>
      <vt:lpstr>How we engage: Pay for performance</vt:lpstr>
      <vt:lpstr>How we engage: Pay for performance</vt:lpstr>
      <vt:lpstr>Innovative scale-up systems</vt:lpstr>
      <vt:lpstr>Champion follow-up app</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dc:creator>
  <cp:lastModifiedBy>lucy</cp:lastModifiedBy>
  <cp:revision>82</cp:revision>
  <cp:lastPrinted>2013-10-29T15:53:18Z</cp:lastPrinted>
  <dcterms:created xsi:type="dcterms:W3CDTF">2013-10-07T17:35:22Z</dcterms:created>
  <dcterms:modified xsi:type="dcterms:W3CDTF">2015-06-08T15:03:08Z</dcterms:modified>
</cp:coreProperties>
</file>