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20"/>
  </p:notesMasterIdLst>
  <p:sldIdLst>
    <p:sldId id="283" r:id="rId2"/>
    <p:sldId id="256" r:id="rId3"/>
    <p:sldId id="270" r:id="rId4"/>
    <p:sldId id="277" r:id="rId5"/>
    <p:sldId id="271" r:id="rId6"/>
    <p:sldId id="275" r:id="rId7"/>
    <p:sldId id="276" r:id="rId8"/>
    <p:sldId id="274" r:id="rId9"/>
    <p:sldId id="279" r:id="rId10"/>
    <p:sldId id="280" r:id="rId11"/>
    <p:sldId id="259" r:id="rId12"/>
    <p:sldId id="262" r:id="rId13"/>
    <p:sldId id="263" r:id="rId14"/>
    <p:sldId id="266" r:id="rId15"/>
    <p:sldId id="278" r:id="rId16"/>
    <p:sldId id="267" r:id="rId17"/>
    <p:sldId id="268" r:id="rId18"/>
    <p:sldId id="281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1D7"/>
    <a:srgbClr val="FF674A"/>
    <a:srgbClr val="ED6F00"/>
    <a:srgbClr val="D96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510"/>
  </p:normalViewPr>
  <p:slideViewPr>
    <p:cSldViewPr snapToGrid="0" snapToObjects="1">
      <p:cViewPr>
        <p:scale>
          <a:sx n="66" d="100"/>
          <a:sy n="66" d="100"/>
        </p:scale>
        <p:origin x="-1350" y="-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69E9-57CA-8948-A9ED-91C5E3BCFFE4}" type="datetimeFigureOut">
              <a:rPr kumimoji="1" lang="ja-JP" altLang="en-US" smtClean="0"/>
              <a:t>2016/5/26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8573-57DB-3647-B069-389E4C84A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WB</a:t>
            </a:r>
            <a:r>
              <a:rPr lang="ja-JP" altLang="en-US" smtClean="0"/>
              <a:t>・</a:t>
            </a:r>
            <a:r>
              <a:rPr lang="en-US" altLang="ja-JP" smtClean="0"/>
              <a:t>EU</a:t>
            </a:r>
            <a:r>
              <a:rPr lang="ja-JP" altLang="en-US" smtClean="0"/>
              <a:t>案件との連携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医療財政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財源：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公的負担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患者間接負担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患者自己負担（直接負担）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支出：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医療供給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医療圏での分担、リファラル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（医療施設の配置）→統廃合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上の一環として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第一次→ソフト＋ハード：各ドナー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第二次整備→過去無償、ソフト：他ドナー、</a:t>
            </a:r>
            <a:r>
              <a:rPr lang="en-US" altLang="ja-JP" smtClean="0"/>
              <a:t>Regionalization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第三次整備→過去無償、本案件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人材育成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PPP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各レベル機材整備→圧倒的に足りていない　他ドナー、過去無償、本案件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その他スライドに入れてないが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感染症対策（結核、</a:t>
            </a:r>
            <a:r>
              <a:rPr lang="en-US" altLang="ja-JP" smtClean="0"/>
              <a:t>HIV</a:t>
            </a:r>
            <a:r>
              <a:rPr lang="ja-JP" altLang="en-US" smtClean="0"/>
              <a:t>）　グローバルファンド、</a:t>
            </a:r>
            <a:r>
              <a:rPr lang="en-US" altLang="ja-JP" smtClean="0"/>
              <a:t>WB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小児医療　</a:t>
            </a:r>
            <a:r>
              <a:rPr lang="en-US" altLang="ja-JP" smtClean="0"/>
              <a:t>SDC</a:t>
            </a:r>
            <a:r>
              <a:rPr lang="ja-JP" altLang="en-US" smtClean="0"/>
              <a:t>、</a:t>
            </a:r>
            <a:r>
              <a:rPr lang="en-US" altLang="ja-JP" smtClean="0"/>
              <a:t>UNICEF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42EEE9-6E21-4BFE-ADFF-E8BE8A902452}" type="slidenum">
              <a:rPr lang="ja-JP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ja-JP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CA0-E032-4696-9A90-2708C6D0E82D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6959-4C58-457C-9CA4-471B6EF38D15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C64-9CF7-4F53-A969-1149F7AC839B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272-5583-4B5C-8117-D079A156EF82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A-92AB-4C99-92BD-FB52910EC225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1788-BCEE-42A2-BE6D-1D1319C5E70D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885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1AD9-F0C4-4934-A8F3-74E8392F5C36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853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92C0-0FD0-4319-B371-FDB43BE771BE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2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290F-AA23-4589-AC60-DF76E31F0BF0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54F-A24E-40E9-8A03-9BA5CFE580E6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475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3BA-5462-4689-8EC1-65E15145B173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87B1-4EBE-4C9B-8298-737799691FF7}" type="datetime1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-3439" y="3724276"/>
            <a:ext cx="8175890" cy="2657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3439" y="1341438"/>
            <a:ext cx="9909440" cy="237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50837" y="152400"/>
            <a:ext cx="94382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JICA’s </a:t>
            </a:r>
            <a:r>
              <a:rPr lang="en-US" altLang="ja-JP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Cooperation in </a:t>
            </a:r>
            <a:r>
              <a:rPr lang="en-US" altLang="ja-JP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Health Sector</a:t>
            </a:r>
            <a:endParaRPr lang="ja-JP" alt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37836" y="2420938"/>
            <a:ext cx="95173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448301" y="1470502"/>
            <a:ext cx="2496276" cy="8452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(2011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2014)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Capacity Development in Regional Health Management Phase 2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889250" y="1484785"/>
            <a:ext cx="249627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(2008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2011)</a:t>
            </a:r>
            <a:r>
              <a:rPr lang="ja-JP" altLang="en-US" sz="1200" dirty="0">
                <a:solidFill>
                  <a:srgbClr val="FF0000"/>
                </a:solidFill>
              </a:rPr>
              <a:t>　　　　　　　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Capacity Development for Regional Referral Health Management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971800" y="2557354"/>
            <a:ext cx="171619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(2008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2010)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Strengthening of Human Resource for Health Project (Advisor)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787900" y="2564904"/>
            <a:ext cx="3120346" cy="1008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(2010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2014)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Strengthening Development of Human Resource for Health</a:t>
            </a: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</a:rPr>
              <a:t>(5S-KAIZEN-TQM)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238251" y="3862790"/>
            <a:ext cx="35498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(2006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2010)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Project for Institutional Capacity Strengthening for HIV Prevention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870450" y="3862790"/>
            <a:ext cx="303779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(2010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2014)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Health Systems Strengthening for HIV and AIDS Services Project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37836" y="3716338"/>
            <a:ext cx="93608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0" y="5517233"/>
            <a:ext cx="2496277" cy="7496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(2004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2007)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Integrated Malaria Control Project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-3843" y="1484785"/>
            <a:ext cx="230454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(2001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2007)</a:t>
            </a:r>
            <a:r>
              <a:rPr lang="ja-JP" altLang="en-US" sz="1200" dirty="0">
                <a:solidFill>
                  <a:srgbClr val="FF0000"/>
                </a:solidFill>
              </a:rPr>
              <a:t>　　　　　　　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Strengthening RHMT/DHMT for District Health Services in </a:t>
            </a:r>
            <a:r>
              <a:rPr lang="en-US" altLang="ja-JP" sz="1200" dirty="0" err="1">
                <a:solidFill>
                  <a:prstClr val="black"/>
                </a:solidFill>
              </a:rPr>
              <a:t>Morogoro</a:t>
            </a:r>
            <a:r>
              <a:rPr lang="en-US" altLang="ja-JP" sz="1200" dirty="0">
                <a:solidFill>
                  <a:prstClr val="black"/>
                </a:solidFill>
              </a:rPr>
              <a:t> Region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" y="4581129"/>
            <a:ext cx="195021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(2003</a:t>
            </a:r>
            <a:r>
              <a:rPr lang="ja-JP" altLang="en-US" sz="1200" dirty="0">
                <a:solidFill>
                  <a:prstClr val="black"/>
                </a:solidFill>
              </a:rPr>
              <a:t>～</a:t>
            </a:r>
            <a:r>
              <a:rPr lang="en-US" altLang="ja-JP" sz="1200" dirty="0">
                <a:solidFill>
                  <a:prstClr val="black"/>
                </a:solidFill>
              </a:rPr>
              <a:t>2006)</a:t>
            </a:r>
            <a:r>
              <a:rPr lang="ja-JP" altLang="en-US" sz="1200" dirty="0">
                <a:solidFill>
                  <a:srgbClr val="FF0000"/>
                </a:solidFill>
              </a:rPr>
              <a:t>　　　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ja-JP" sz="1200" dirty="0" err="1">
                <a:solidFill>
                  <a:prstClr val="black"/>
                </a:solidFill>
              </a:rPr>
              <a:t>Morogoro</a:t>
            </a:r>
            <a:r>
              <a:rPr lang="en-US" altLang="ja-JP" sz="1200" dirty="0">
                <a:solidFill>
                  <a:prstClr val="black"/>
                </a:solidFill>
              </a:rPr>
              <a:t> District HIV/AIDS Project (JICA Partnership Program)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37835" y="5516563"/>
            <a:ext cx="967382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>
            <a:off x="8172450" y="1470026"/>
            <a:ext cx="1733550" cy="3038475"/>
          </a:xfrm>
          <a:prstGeom prst="rightArrow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 smtClean="0">
                <a:solidFill>
                  <a:prstClr val="white"/>
                </a:solidFill>
              </a:rPr>
              <a:t>(2015-2020)</a:t>
            </a:r>
          </a:p>
          <a:p>
            <a:pPr algn="ctr">
              <a:defRPr/>
            </a:pPr>
            <a:r>
              <a:rPr lang="en-US" altLang="ja-JP" sz="1200" dirty="0" smtClean="0">
                <a:solidFill>
                  <a:prstClr val="white"/>
                </a:solidFill>
              </a:rPr>
              <a:t>Strengthening </a:t>
            </a:r>
            <a:r>
              <a:rPr lang="en-US" altLang="ja-JP" sz="1200" dirty="0">
                <a:solidFill>
                  <a:prstClr val="white"/>
                </a:solidFill>
              </a:rPr>
              <a:t>Hospital Management in Regional Referral Hospitals in Tanzania</a:t>
            </a:r>
            <a:endParaRPr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4" name="ホームベース 13"/>
          <p:cNvSpPr/>
          <p:nvPr/>
        </p:nvSpPr>
        <p:spPr>
          <a:xfrm>
            <a:off x="0" y="1052514"/>
            <a:ext cx="9868165" cy="28892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2005          2006          2007          2008          2009          2010          2011          2012          2013          2014          2015      </a:t>
            </a:r>
            <a:r>
              <a:rPr lang="en-US" altLang="ja-JP" sz="1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2016    2017 </a:t>
            </a:r>
            <a:endParaRPr lang="ja-JP" altLang="en-US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Findings from Baseline survey at RRHs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Situation of hospital performance assessment </a:t>
            </a:r>
            <a:r>
              <a:rPr lang="en-US" altLang="ja-JP" dirty="0" smtClean="0">
                <a:latin typeface="Times New Roman"/>
                <a:cs typeface="Times New Roman"/>
              </a:rPr>
              <a:t>(HPA) activities </a:t>
            </a:r>
            <a:r>
              <a:rPr lang="en-US" altLang="ja-JP" dirty="0">
                <a:latin typeface="Times New Roman"/>
                <a:cs typeface="Times New Roman"/>
              </a:rPr>
              <a:t>were studied during the baseline survey</a:t>
            </a:r>
          </a:p>
          <a:p>
            <a:pPr lvl="1"/>
            <a:r>
              <a:rPr lang="en-US" altLang="ja-JP" dirty="0" smtClean="0">
                <a:latin typeface="Times New Roman"/>
                <a:cs typeface="Times New Roman"/>
              </a:rPr>
              <a:t>Existence of various HPA </a:t>
            </a:r>
            <a:r>
              <a:rPr lang="en-US" altLang="ja-JP" dirty="0">
                <a:latin typeface="Times New Roman"/>
                <a:cs typeface="Times New Roman"/>
              </a:rPr>
              <a:t>tools</a:t>
            </a:r>
          </a:p>
          <a:p>
            <a:pPr lvl="2"/>
            <a:r>
              <a:rPr lang="en-US" altLang="ja-JP" dirty="0">
                <a:latin typeface="Times New Roman"/>
                <a:cs typeface="Times New Roman"/>
              </a:rPr>
              <a:t>IHI, </a:t>
            </a:r>
            <a:r>
              <a:rPr lang="en-US" altLang="ja-JP" dirty="0" err="1">
                <a:latin typeface="Times New Roman"/>
                <a:cs typeface="Times New Roman"/>
              </a:rPr>
              <a:t>Pharmaccess</a:t>
            </a:r>
            <a:r>
              <a:rPr lang="en-US" altLang="ja-JP" dirty="0">
                <a:latin typeface="Times New Roman"/>
                <a:cs typeface="Times New Roman"/>
              </a:rPr>
              <a:t>, </a:t>
            </a:r>
            <a:r>
              <a:rPr lang="en-US" altLang="ja-JP" dirty="0" err="1">
                <a:latin typeface="Times New Roman"/>
                <a:cs typeface="Times New Roman"/>
              </a:rPr>
              <a:t>Evaplan</a:t>
            </a:r>
            <a:r>
              <a:rPr lang="en-US" altLang="ja-JP" dirty="0">
                <a:latin typeface="Times New Roman"/>
                <a:cs typeface="Times New Roman"/>
              </a:rPr>
              <a:t>/GIZ, Star Rating, NHIF accreditation tool etc.  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No HPA tool particularly for RRHs 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No internal monitoring tool to monitor </a:t>
            </a:r>
            <a:r>
              <a:rPr lang="en-US" altLang="ja-JP" dirty="0" smtClean="0">
                <a:latin typeface="Times New Roman"/>
                <a:cs typeface="Times New Roman"/>
              </a:rPr>
              <a:t>the progress </a:t>
            </a:r>
            <a:r>
              <a:rPr lang="en-US" altLang="ja-JP" dirty="0">
                <a:latin typeface="Times New Roman"/>
                <a:cs typeface="Times New Roman"/>
              </a:rPr>
              <a:t>of CHOP </a:t>
            </a:r>
            <a:r>
              <a:rPr lang="en-US" altLang="ja-JP" dirty="0" smtClean="0">
                <a:latin typeface="Times New Roman"/>
                <a:cs typeface="Times New Roman"/>
              </a:rPr>
              <a:t>implementation for RRHs</a:t>
            </a:r>
            <a:endParaRPr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>
                <a:latin typeface="Times New Roman"/>
                <a:cs typeface="Times New Roman"/>
              </a:rPr>
              <a:t>Situation of Hospital Advisory Board </a:t>
            </a:r>
            <a:r>
              <a:rPr lang="en-US" altLang="ja-JP" dirty="0" smtClean="0">
                <a:latin typeface="Times New Roman"/>
                <a:cs typeface="Times New Roman"/>
              </a:rPr>
              <a:t>(HAB) is </a:t>
            </a:r>
            <a:r>
              <a:rPr lang="en-US" altLang="ja-JP" dirty="0">
                <a:latin typeface="Times New Roman"/>
                <a:cs typeface="Times New Roman"/>
              </a:rPr>
              <a:t>studied during the baseline survey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14/27 RRHs </a:t>
            </a:r>
            <a:r>
              <a:rPr lang="en-US" altLang="ja-JP" dirty="0" smtClean="0">
                <a:latin typeface="Times New Roman"/>
                <a:cs typeface="Times New Roman"/>
              </a:rPr>
              <a:t>have </a:t>
            </a:r>
            <a:r>
              <a:rPr lang="en-US" altLang="ja-JP" dirty="0">
                <a:latin typeface="Times New Roman"/>
                <a:cs typeface="Times New Roman"/>
              </a:rPr>
              <a:t>not established </a:t>
            </a:r>
            <a:r>
              <a:rPr lang="en-US" altLang="ja-JP" dirty="0" smtClean="0">
                <a:latin typeface="Times New Roman"/>
                <a:cs typeface="Times New Roman"/>
              </a:rPr>
              <a:t>HAB yet</a:t>
            </a:r>
            <a:endParaRPr lang="en-US" altLang="ja-JP" dirty="0">
              <a:latin typeface="Times New Roman"/>
              <a:cs typeface="Times New Roman"/>
            </a:endParaRP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Newly established 4 regions (</a:t>
            </a:r>
            <a:r>
              <a:rPr lang="en-US" altLang="ja-JP" dirty="0" err="1">
                <a:latin typeface="Times New Roman"/>
                <a:cs typeface="Times New Roman"/>
              </a:rPr>
              <a:t>Geita</a:t>
            </a:r>
            <a:r>
              <a:rPr lang="en-US" altLang="ja-JP" dirty="0">
                <a:latin typeface="Times New Roman"/>
                <a:cs typeface="Times New Roman"/>
              </a:rPr>
              <a:t>, </a:t>
            </a:r>
            <a:r>
              <a:rPr lang="en-US" altLang="ja-JP" dirty="0" err="1">
                <a:latin typeface="Times New Roman"/>
                <a:cs typeface="Times New Roman"/>
              </a:rPr>
              <a:t>Katavi</a:t>
            </a:r>
            <a:r>
              <a:rPr lang="en-US" altLang="ja-JP" dirty="0">
                <a:latin typeface="Times New Roman"/>
                <a:cs typeface="Times New Roman"/>
              </a:rPr>
              <a:t>, </a:t>
            </a:r>
            <a:r>
              <a:rPr lang="en-US" altLang="ja-JP" dirty="0" err="1">
                <a:latin typeface="Times New Roman"/>
                <a:cs typeface="Times New Roman"/>
              </a:rPr>
              <a:t>Njombe</a:t>
            </a:r>
            <a:r>
              <a:rPr lang="en-US" altLang="ja-JP" dirty="0">
                <a:latin typeface="Times New Roman"/>
                <a:cs typeface="Times New Roman"/>
              </a:rPr>
              <a:t>, </a:t>
            </a:r>
            <a:r>
              <a:rPr lang="en-US" altLang="ja-JP" dirty="0" err="1">
                <a:latin typeface="Times New Roman"/>
                <a:cs typeface="Times New Roman"/>
              </a:rPr>
              <a:t>Shimyu</a:t>
            </a:r>
            <a:r>
              <a:rPr lang="en-US" altLang="ja-JP" dirty="0">
                <a:latin typeface="Times New Roman"/>
                <a:cs typeface="Times New Roman"/>
              </a:rPr>
              <a:t>)’s RRHs are still </a:t>
            </a:r>
            <a:r>
              <a:rPr lang="en-US" altLang="ja-JP" dirty="0" smtClean="0">
                <a:latin typeface="Times New Roman"/>
                <a:cs typeface="Times New Roman"/>
              </a:rPr>
              <a:t>operating </a:t>
            </a:r>
            <a:r>
              <a:rPr lang="en-US" altLang="ja-JP" dirty="0">
                <a:latin typeface="Times New Roman"/>
                <a:cs typeface="Times New Roman"/>
              </a:rPr>
              <a:t>as CHSB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There is no clear and detailed guideline for HAB </a:t>
            </a:r>
            <a:r>
              <a:rPr lang="en-US" altLang="ja-JP" dirty="0" smtClean="0">
                <a:latin typeface="Times New Roman"/>
                <a:cs typeface="Times New Roman"/>
              </a:rPr>
              <a:t>operation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8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28639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/>
              <a:t>OUTPUT </a:t>
            </a:r>
            <a:r>
              <a:rPr lang="en-US" altLang="ja-JP" sz="2800" b="1" dirty="0"/>
              <a:t>1: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Strengthen Basic </a:t>
            </a:r>
            <a:r>
              <a:rPr lang="en-US" altLang="ja-JP" sz="2800" b="1" dirty="0"/>
              <a:t>Hospital </a:t>
            </a:r>
            <a:r>
              <a:rPr lang="en-US" altLang="ja-JP" sz="2800" b="1" dirty="0" smtClean="0"/>
              <a:t>Management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825625"/>
            <a:ext cx="8859203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 smtClean="0"/>
              <a:t>Main activities</a:t>
            </a:r>
          </a:p>
          <a:p>
            <a:pPr lvl="1"/>
            <a:r>
              <a:rPr lang="en-US" altLang="ja-JP" dirty="0" smtClean="0"/>
              <a:t>Development of </a:t>
            </a:r>
            <a:r>
              <a:rPr lang="en-US" altLang="ja-JP" dirty="0"/>
              <a:t>Hospital Management </a:t>
            </a:r>
            <a:r>
              <a:rPr lang="en-US" altLang="ja-JP" dirty="0" smtClean="0"/>
              <a:t>Training materials</a:t>
            </a:r>
          </a:p>
          <a:p>
            <a:pPr lvl="1"/>
            <a:r>
              <a:rPr lang="en-US" altLang="ja-JP" dirty="0" smtClean="0"/>
              <a:t>Basic Hospital Management Training for RRHMT</a:t>
            </a:r>
          </a:p>
          <a:p>
            <a:pPr lvl="1"/>
            <a:r>
              <a:rPr kumimoji="1" lang="en-US" altLang="ja-JP" dirty="0" smtClean="0"/>
              <a:t>Applied </a:t>
            </a:r>
            <a:r>
              <a:rPr lang="en-US" altLang="ja-JP" dirty="0"/>
              <a:t>Hospital Management Training for </a:t>
            </a:r>
            <a:r>
              <a:rPr lang="en-US" altLang="ja-JP" dirty="0" smtClean="0"/>
              <a:t>RRHMT</a:t>
            </a:r>
          </a:p>
          <a:p>
            <a:r>
              <a:rPr lang="en-US" altLang="ja-JP" b="1" dirty="0" smtClean="0"/>
              <a:t>Progress of the activities</a:t>
            </a:r>
          </a:p>
          <a:p>
            <a:pPr lvl="1"/>
            <a:r>
              <a:rPr lang="en-US" altLang="ja-JP" dirty="0" smtClean="0"/>
              <a:t>Training materials for Basic Hospital Management is developed</a:t>
            </a:r>
          </a:p>
          <a:p>
            <a:pPr lvl="1"/>
            <a:r>
              <a:rPr lang="en-US" altLang="ja-JP" dirty="0"/>
              <a:t>Training materials </a:t>
            </a:r>
            <a:r>
              <a:rPr lang="en-US" altLang="ja-JP" dirty="0" smtClean="0"/>
              <a:t>for applied </a:t>
            </a:r>
            <a:r>
              <a:rPr lang="en-US" altLang="ja-JP" dirty="0"/>
              <a:t>Hospital Management is </a:t>
            </a:r>
            <a:r>
              <a:rPr lang="en-US" altLang="ja-JP" dirty="0" smtClean="0"/>
              <a:t>developed (Finance management, NHIF and CHOP)</a:t>
            </a:r>
          </a:p>
          <a:p>
            <a:pPr lvl="1"/>
            <a:r>
              <a:rPr lang="en-US" altLang="ja-JP" dirty="0" smtClean="0"/>
              <a:t>Facilitator Training was conducted </a:t>
            </a:r>
          </a:p>
          <a:p>
            <a:pPr lvl="1"/>
            <a:r>
              <a:rPr lang="en-US" altLang="ja-JP" dirty="0" smtClean="0"/>
              <a:t>Pilot training for 3 RRHs was conducted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0" y="5087390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/>
              <a:t>OUTPUT </a:t>
            </a:r>
            <a:r>
              <a:rPr lang="en-US" altLang="ja-JP" sz="2800" b="1" dirty="0" smtClean="0"/>
              <a:t>2:</a:t>
            </a:r>
            <a:br>
              <a:rPr lang="en-US" altLang="ja-JP" sz="2800" b="1" dirty="0" smtClean="0"/>
            </a:br>
            <a:r>
              <a:rPr lang="en-US" altLang="ja-JP" sz="2800" b="1" dirty="0"/>
              <a:t>Strengthen Planning and Reporting at </a:t>
            </a:r>
            <a:r>
              <a:rPr lang="en-US" altLang="ja-JP" sz="2800" b="1" dirty="0" smtClean="0"/>
              <a:t>RRH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b="1" dirty="0" smtClean="0"/>
              <a:t>Main activities</a:t>
            </a:r>
          </a:p>
          <a:p>
            <a:pPr lvl="1"/>
            <a:r>
              <a:rPr lang="en-US" altLang="ja-JP" dirty="0" smtClean="0"/>
              <a:t>Development of Guideline, Planning and Reporting Formats for Comprehensive Hospital Operational Plan (CHOP)</a:t>
            </a:r>
          </a:p>
          <a:p>
            <a:pPr lvl="1"/>
            <a:r>
              <a:rPr kumimoji="1" lang="en-US" altLang="ja-JP" dirty="0" smtClean="0"/>
              <a:t>Training on CHOP for RRHMT</a:t>
            </a:r>
          </a:p>
          <a:p>
            <a:pPr lvl="1"/>
            <a:r>
              <a:rPr lang="en-US" altLang="ja-JP" dirty="0" smtClean="0"/>
              <a:t>Introduce Human Resource for Health Information System (HRHIS) into RRHs</a:t>
            </a:r>
            <a:endParaRPr lang="en-US" altLang="ja-JP" dirty="0"/>
          </a:p>
          <a:p>
            <a:r>
              <a:rPr lang="en-US" altLang="ja-JP" b="1" dirty="0"/>
              <a:t>Progress of the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The following documents were developed and waiting comments from different stakeholders for finalization</a:t>
            </a:r>
          </a:p>
          <a:p>
            <a:pPr lvl="2"/>
            <a:r>
              <a:rPr kumimoji="1" lang="en-US" altLang="ja-JP" dirty="0" smtClean="0"/>
              <a:t>CHOP guideline</a:t>
            </a:r>
          </a:p>
          <a:p>
            <a:pPr lvl="2"/>
            <a:r>
              <a:rPr lang="en-US" altLang="ja-JP" dirty="0" smtClean="0"/>
              <a:t>CHOP format</a:t>
            </a:r>
          </a:p>
          <a:p>
            <a:pPr lvl="2"/>
            <a:r>
              <a:rPr kumimoji="1" lang="en-US" altLang="ja-JP" dirty="0" smtClean="0"/>
              <a:t>CHOP Quarterly Report format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0" y="5087390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/>
              <a:t>OUTPUT </a:t>
            </a:r>
            <a:r>
              <a:rPr lang="en-US" altLang="ja-JP" sz="2800" b="1" dirty="0" smtClean="0"/>
              <a:t>3: 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Strengthen </a:t>
            </a:r>
            <a:r>
              <a:rPr lang="en-US" altLang="ja-JP" sz="2800" b="1" dirty="0"/>
              <a:t>Monitoring and Evaluation at </a:t>
            </a:r>
            <a:r>
              <a:rPr lang="en-US" altLang="ja-JP" sz="2800" b="1" dirty="0" smtClean="0"/>
              <a:t>RRH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Main activities</a:t>
            </a:r>
          </a:p>
          <a:p>
            <a:pPr lvl="1"/>
            <a:r>
              <a:rPr lang="en-US" altLang="ja-JP" dirty="0" smtClean="0"/>
              <a:t>Development of Internal Supportive Supervision (ISS) guideline and ISS tools</a:t>
            </a:r>
          </a:p>
          <a:p>
            <a:pPr lvl="1"/>
            <a:r>
              <a:rPr lang="en-US" altLang="ja-JP" dirty="0"/>
              <a:t>Development of E</a:t>
            </a:r>
            <a:r>
              <a:rPr lang="en-US" altLang="ja-JP" dirty="0" smtClean="0"/>
              <a:t>xternal Hospital Performance Assessment (HPAT) guideline </a:t>
            </a:r>
            <a:r>
              <a:rPr lang="en-US" altLang="ja-JP" dirty="0"/>
              <a:t>and ISS </a:t>
            </a:r>
            <a:r>
              <a:rPr lang="en-US" altLang="ja-JP" dirty="0" smtClean="0"/>
              <a:t>tools</a:t>
            </a:r>
          </a:p>
          <a:p>
            <a:pPr lvl="1"/>
            <a:r>
              <a:rPr lang="en-US" altLang="ja-JP" dirty="0" smtClean="0"/>
              <a:t>Training on ISS and HPAT</a:t>
            </a:r>
            <a:endParaRPr lang="en-US" altLang="ja-JP" dirty="0"/>
          </a:p>
          <a:p>
            <a:r>
              <a:rPr lang="en-US" altLang="ja-JP" b="1" dirty="0"/>
              <a:t>Progress of the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ISS pilot test was conducted at Dodoma and </a:t>
            </a:r>
            <a:r>
              <a:rPr lang="en-US" altLang="ja-JP" dirty="0" err="1" smtClean="0"/>
              <a:t>Morogoro</a:t>
            </a:r>
            <a:r>
              <a:rPr lang="en-US" altLang="ja-JP" dirty="0" smtClean="0"/>
              <a:t> RRHs</a:t>
            </a:r>
          </a:p>
          <a:p>
            <a:pPr lvl="1"/>
            <a:r>
              <a:rPr lang="en-US" altLang="ja-JP" dirty="0" smtClean="0"/>
              <a:t>Comments were reflected in the guideline and tools for finalization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0" y="5087390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0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775" y="255399"/>
            <a:ext cx="8938450" cy="1325563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OUTPUT </a:t>
            </a:r>
            <a:r>
              <a:rPr lang="en-US" altLang="ja-JP" sz="2800" b="1" dirty="0" smtClean="0"/>
              <a:t>4:</a:t>
            </a:r>
            <a:br>
              <a:rPr lang="en-US" altLang="ja-JP" sz="2800" b="1" dirty="0" smtClean="0"/>
            </a:br>
            <a:r>
              <a:rPr lang="en-US" altLang="ja-JP" sz="2800" b="1" dirty="0"/>
              <a:t>Strengthen Resource management &amp; Quality </a:t>
            </a:r>
            <a:r>
              <a:rPr lang="en-US" altLang="ja-JP" sz="2800" b="1"/>
              <a:t>at </a:t>
            </a:r>
            <a:r>
              <a:rPr lang="en-US" altLang="ja-JP" sz="2800" b="1" smtClean="0"/>
              <a:t>RRH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842" y="1564373"/>
            <a:ext cx="854392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Main activities</a:t>
            </a:r>
          </a:p>
          <a:p>
            <a:pPr lvl="1"/>
            <a:r>
              <a:rPr lang="en-US" altLang="ja-JP" dirty="0" smtClean="0"/>
              <a:t>Strengthen health resource management through 5S-KAIZEN-TQM approach</a:t>
            </a:r>
          </a:p>
          <a:p>
            <a:r>
              <a:rPr lang="en-US" altLang="ja-JP" b="1" dirty="0" smtClean="0"/>
              <a:t>Progress </a:t>
            </a:r>
            <a:r>
              <a:rPr lang="en-US" altLang="ja-JP" b="1" dirty="0"/>
              <a:t>of the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Conduct KAIZEN TOT for all 27 RRHs</a:t>
            </a:r>
          </a:p>
          <a:p>
            <a:pPr lvl="1"/>
            <a:r>
              <a:rPr lang="en-US" altLang="ja-JP" dirty="0" smtClean="0"/>
              <a:t>Consultation visit is on going to provide technical support on KAIZEN activities</a:t>
            </a:r>
          </a:p>
          <a:p>
            <a:pPr lvl="1"/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sz="2200" u="sng" dirty="0" smtClean="0"/>
              <a:t>*5S: </a:t>
            </a:r>
            <a:r>
              <a:rPr kumimoji="1" lang="en-US" altLang="ja-JP" sz="2200" dirty="0" smtClean="0"/>
              <a:t>a principle to improve working environment with 5 steps of Sort, Set, Shine, Standardize and Sustain.</a:t>
            </a:r>
          </a:p>
          <a:p>
            <a:pPr marL="0" indent="0">
              <a:buNone/>
            </a:pPr>
            <a:r>
              <a:rPr lang="en-US" altLang="ja-JP" sz="2200" u="sng" dirty="0" smtClean="0"/>
              <a:t>*KAIZEN: </a:t>
            </a:r>
            <a:r>
              <a:rPr lang="en-US" altLang="ja-JP" sz="2200" dirty="0" smtClean="0"/>
              <a:t>“Improve” in Japanese, started at Toyota to improve productivity, quality assurance and safety in the working environment through a participatory problem solving process conducted by a work unit via “teamwork.”  </a:t>
            </a:r>
          </a:p>
          <a:p>
            <a:pPr marL="0" indent="0">
              <a:buNone/>
            </a:pPr>
            <a:r>
              <a:rPr lang="en-US" altLang="ja-JP" sz="2200" dirty="0" smtClean="0"/>
              <a:t>The practices at the hospitals focuses on improving health service quality such as reduction of waiting time, reduction of occurrences of phlebitis from intravenous </a:t>
            </a:r>
            <a:r>
              <a:rPr lang="en-US" altLang="ja-JP" sz="2200" dirty="0" err="1" smtClean="0"/>
              <a:t>cannulation</a:t>
            </a:r>
            <a:r>
              <a:rPr lang="en-US" altLang="ja-JP" sz="2200" dirty="0" smtClean="0"/>
              <a:t>, improvement of insurance refunds from NHIF etc.</a:t>
            </a:r>
            <a:endParaRPr kumimoji="1"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24" y="5218016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1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DSC_08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822" y="-11872"/>
            <a:ext cx="5111853" cy="3568652"/>
          </a:xfrm>
          <a:prstGeom prst="rect">
            <a:avLst/>
          </a:prstGeom>
        </p:spPr>
      </p:pic>
      <p:pic>
        <p:nvPicPr>
          <p:cNvPr id="6" name="図 5" descr="DSC_089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56781"/>
            <a:ext cx="4951828" cy="3301219"/>
          </a:xfrm>
          <a:prstGeom prst="rect">
            <a:avLst/>
          </a:prstGeom>
        </p:spPr>
      </p:pic>
      <p:pic>
        <p:nvPicPr>
          <p:cNvPr id="7" name="図 6" descr="DSC_08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48" y="3568653"/>
            <a:ext cx="4728252" cy="32893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/>
              <a:t>OUTPUT </a:t>
            </a:r>
            <a:r>
              <a:rPr lang="en-US" altLang="ja-JP" sz="2800" b="1" dirty="0" smtClean="0"/>
              <a:t>5: </a:t>
            </a:r>
            <a:br>
              <a:rPr lang="en-US" altLang="ja-JP" sz="2800" b="1" dirty="0" smtClean="0"/>
            </a:br>
            <a:r>
              <a:rPr lang="en-US" altLang="ja-JP" sz="2800" b="1" dirty="0"/>
              <a:t>Strengthen Governance at </a:t>
            </a:r>
            <a:r>
              <a:rPr lang="en-US" altLang="ja-JP" sz="2800" b="1" dirty="0" smtClean="0"/>
              <a:t>RRH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Main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Conduct situation analysis of Regional Referral Hospital Advisory Board (RRHAB)</a:t>
            </a:r>
          </a:p>
          <a:p>
            <a:pPr lvl="1"/>
            <a:r>
              <a:rPr lang="en-US" altLang="ja-JP" dirty="0" smtClean="0"/>
              <a:t>Develop RRHAB orientation guideline</a:t>
            </a:r>
          </a:p>
          <a:p>
            <a:pPr lvl="1"/>
            <a:r>
              <a:rPr lang="en-US" altLang="ja-JP" dirty="0"/>
              <a:t>Pilot RRHAB </a:t>
            </a:r>
            <a:r>
              <a:rPr lang="en-US" altLang="ja-JP" dirty="0" smtClean="0"/>
              <a:t>orientation training </a:t>
            </a:r>
          </a:p>
          <a:p>
            <a:pPr lvl="1"/>
            <a:r>
              <a:rPr lang="en-US" altLang="ja-JP" dirty="0" smtClean="0"/>
              <a:t>Training all 27 RRHs </a:t>
            </a:r>
            <a:r>
              <a:rPr lang="en-US" altLang="ja-JP" dirty="0"/>
              <a:t>on RRHAB </a:t>
            </a:r>
            <a:r>
              <a:rPr lang="en-US" altLang="ja-JP" dirty="0" smtClean="0"/>
              <a:t>orientation</a:t>
            </a:r>
            <a:endParaRPr lang="en-US" altLang="ja-JP" dirty="0"/>
          </a:p>
          <a:p>
            <a:r>
              <a:rPr lang="en-US" altLang="ja-JP" b="1" dirty="0" smtClean="0"/>
              <a:t>Progress </a:t>
            </a:r>
            <a:r>
              <a:rPr lang="en-US" altLang="ja-JP" b="1" dirty="0"/>
              <a:t>of the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/>
              <a:t>RRHAB orientation </a:t>
            </a:r>
            <a:r>
              <a:rPr lang="en-US" altLang="ja-JP" dirty="0" smtClean="0"/>
              <a:t>guideline is developed </a:t>
            </a:r>
          </a:p>
          <a:p>
            <a:pPr lvl="1"/>
            <a:r>
              <a:rPr lang="en-US" altLang="ja-JP" dirty="0"/>
              <a:t>RRHAB orientation </a:t>
            </a:r>
            <a:r>
              <a:rPr lang="en-US" altLang="ja-JP" dirty="0" smtClean="0"/>
              <a:t>training was pilot at 3 RRHs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0" y="5087390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646553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OUTPUT </a:t>
            </a:r>
            <a:r>
              <a:rPr lang="en-US" altLang="ja-JP" sz="2800" b="1" dirty="0" smtClean="0"/>
              <a:t>6:</a:t>
            </a:r>
            <a:br>
              <a:rPr lang="en-US" altLang="ja-JP" sz="2800" b="1" dirty="0" smtClean="0"/>
            </a:br>
            <a:r>
              <a:rPr lang="en-US" altLang="ja-JP" sz="2800" b="1" dirty="0"/>
              <a:t>Support BRN Commodity Management and sharing project experiences to other </a:t>
            </a:r>
            <a:r>
              <a:rPr lang="en-US" altLang="ja-JP" sz="2800" b="1"/>
              <a:t>African </a:t>
            </a:r>
            <a:r>
              <a:rPr lang="en-US" altLang="ja-JP" sz="2800" b="1" smtClean="0"/>
              <a:t>countries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2011679"/>
            <a:ext cx="8543925" cy="4165284"/>
          </a:xfrm>
        </p:spPr>
        <p:txBody>
          <a:bodyPr>
            <a:normAutofit/>
          </a:bodyPr>
          <a:lstStyle/>
          <a:p>
            <a:r>
              <a:rPr lang="en-US" altLang="ja-JP" b="1" dirty="0"/>
              <a:t>Main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Receiving study tours on 5S-KAIZEN-TQM approaches</a:t>
            </a:r>
          </a:p>
          <a:p>
            <a:pPr lvl="1"/>
            <a:r>
              <a:rPr lang="en-US" altLang="ja-JP" dirty="0" smtClean="0"/>
              <a:t>Support BRN commodity management training at 5 regions</a:t>
            </a:r>
            <a:endParaRPr lang="en-US" altLang="ja-JP" dirty="0"/>
          </a:p>
          <a:p>
            <a:r>
              <a:rPr lang="en-US" altLang="ja-JP" b="1" dirty="0"/>
              <a:t>Progress of the </a:t>
            </a:r>
            <a:r>
              <a:rPr lang="en-US" altLang="ja-JP" b="1" dirty="0" smtClean="0"/>
              <a:t>activities</a:t>
            </a:r>
          </a:p>
          <a:p>
            <a:pPr lvl="1"/>
            <a:r>
              <a:rPr lang="en-US" altLang="ja-JP" dirty="0" smtClean="0"/>
              <a:t>Received the study tour from Bangladesh </a:t>
            </a:r>
            <a:r>
              <a:rPr lang="en-US" altLang="ja-JP" dirty="0" err="1" smtClean="0"/>
              <a:t>MoH</a:t>
            </a:r>
            <a:endParaRPr lang="en-US" altLang="ja-JP" dirty="0" smtClean="0"/>
          </a:p>
          <a:p>
            <a:pPr lvl="1"/>
            <a:r>
              <a:rPr lang="en-US" altLang="ja-JP" dirty="0"/>
              <a:t>Received the study tour from </a:t>
            </a:r>
            <a:r>
              <a:rPr lang="en-US" altLang="ja-JP" dirty="0" smtClean="0"/>
              <a:t>Malawi </a:t>
            </a:r>
            <a:r>
              <a:rPr lang="en-US" altLang="ja-JP" dirty="0" err="1" smtClean="0"/>
              <a:t>MoH</a:t>
            </a:r>
            <a:endParaRPr lang="en-US" altLang="ja-JP" dirty="0" smtClean="0"/>
          </a:p>
          <a:p>
            <a:pPr lvl="1"/>
            <a:r>
              <a:rPr lang="en-US" altLang="ja-JP" dirty="0"/>
              <a:t>BRN commodity </a:t>
            </a:r>
            <a:r>
              <a:rPr lang="en-US" altLang="ja-JP" dirty="0" smtClean="0"/>
              <a:t>management training materials were developed</a:t>
            </a:r>
          </a:p>
          <a:p>
            <a:pPr lvl="1"/>
            <a:r>
              <a:rPr lang="en-US" altLang="ja-JP" dirty="0" smtClean="0"/>
              <a:t>Conducted Facilitators Training for </a:t>
            </a:r>
            <a:r>
              <a:rPr lang="en-US" altLang="ja-JP" dirty="0"/>
              <a:t>BRN commodity management </a:t>
            </a:r>
            <a:r>
              <a:rPr lang="en-US" altLang="ja-JP" dirty="0" smtClean="0"/>
              <a:t>to produce 18 National facilitators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0" y="5087390"/>
            <a:ext cx="2647236" cy="1621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67742" y="2513781"/>
            <a:ext cx="4700162" cy="1001929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Thank you!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60" y="3663293"/>
            <a:ext cx="1797926" cy="20883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9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Regional Referral Hospital Management </a:t>
            </a:r>
            <a:r>
              <a:rPr lang="en-US" altLang="ja-JP" sz="4400" dirty="0" smtClean="0"/>
              <a:t>Project</a:t>
            </a:r>
            <a:br>
              <a:rPr lang="en-US" altLang="ja-JP" sz="4400" dirty="0" smtClean="0"/>
            </a:br>
            <a:r>
              <a:rPr lang="en-US" altLang="ja-JP" sz="4400" dirty="0" smtClean="0"/>
              <a:t>(RRHMP)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Hisahiro </a:t>
            </a:r>
            <a:r>
              <a:rPr kumimoji="1" lang="en-US" altLang="ja-JP" dirty="0" err="1" smtClean="0"/>
              <a:t>Ishijima</a:t>
            </a:r>
            <a:r>
              <a:rPr kumimoji="1" lang="en-US" altLang="ja-JP" dirty="0" smtClean="0"/>
              <a:t>, MPH&amp;TM, PhD</a:t>
            </a:r>
          </a:p>
          <a:p>
            <a:r>
              <a:rPr lang="en-US" altLang="ja-JP" dirty="0"/>
              <a:t>Chief </a:t>
            </a:r>
            <a:r>
              <a:rPr lang="en-US" altLang="ja-JP" dirty="0" smtClean="0"/>
              <a:t>Advisor-RRHMP</a:t>
            </a:r>
            <a:endParaRPr kumimoji="1" lang="en-US" altLang="ja-JP" dirty="0" smtClean="0"/>
          </a:p>
          <a:p>
            <a:r>
              <a:rPr lang="en-US" altLang="ja-JP" dirty="0" smtClean="0"/>
              <a:t>JICA-</a:t>
            </a:r>
            <a:r>
              <a:rPr lang="en-US" altLang="ja-JP" dirty="0" err="1" smtClean="0"/>
              <a:t>MoHCDGEC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Picha inayohusia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16477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ha inayohusia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718" y="5257800"/>
            <a:ext cx="1706245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05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3332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Outline of RRHMP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298448"/>
            <a:ext cx="8883586" cy="5193792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latin typeface="Arial Unicode MS"/>
                <a:cs typeface="Arial Unicode MS"/>
              </a:rPr>
              <a:t>Implementation period</a:t>
            </a:r>
          </a:p>
          <a:p>
            <a:pPr lvl="1"/>
            <a:r>
              <a:rPr lang="en-US" altLang="ja-JP" sz="2800" dirty="0">
                <a:latin typeface="Arial Unicode MS"/>
                <a:cs typeface="Arial Unicode MS"/>
              </a:rPr>
              <a:t>May 2015 to May 2020 (total 60 months)</a:t>
            </a:r>
          </a:p>
          <a:p>
            <a:pPr lvl="2"/>
            <a:r>
              <a:rPr lang="en-US" altLang="ja-JP" sz="2800" dirty="0">
                <a:latin typeface="Arial Unicode MS"/>
                <a:cs typeface="Arial Unicode MS"/>
              </a:rPr>
              <a:t>Phase 1: May 2015 – August 2016</a:t>
            </a:r>
          </a:p>
          <a:p>
            <a:pPr lvl="2"/>
            <a:r>
              <a:rPr lang="en-US" altLang="ja-JP" sz="2800" dirty="0">
                <a:latin typeface="Arial Unicode MS"/>
                <a:cs typeface="Arial Unicode MS"/>
              </a:rPr>
              <a:t>Phase 2: October 20</a:t>
            </a:r>
            <a:r>
              <a:rPr lang="en-US" altLang="ja-JP" sz="2800" dirty="0">
                <a:solidFill>
                  <a:srgbClr val="000000"/>
                </a:solidFill>
                <a:latin typeface="Arial Unicode MS"/>
                <a:cs typeface="Arial Unicode MS"/>
              </a:rPr>
              <a:t>16 </a:t>
            </a:r>
            <a:r>
              <a:rPr lang="en-US" altLang="ja-JP" sz="2800" dirty="0">
                <a:latin typeface="Arial Unicode MS"/>
                <a:cs typeface="Arial Unicode MS"/>
              </a:rPr>
              <a:t>– May 2020</a:t>
            </a:r>
          </a:p>
          <a:p>
            <a:r>
              <a:rPr lang="en-US" altLang="ja-JP" dirty="0">
                <a:latin typeface="Arial Unicode MS"/>
                <a:cs typeface="Arial Unicode MS"/>
              </a:rPr>
              <a:t>Target of the Project</a:t>
            </a:r>
          </a:p>
          <a:p>
            <a:pPr lvl="1"/>
            <a:r>
              <a:rPr lang="en-US" altLang="ja-JP" sz="2800" dirty="0">
                <a:latin typeface="Arial Unicode MS"/>
                <a:cs typeface="Arial Unicode MS"/>
              </a:rPr>
              <a:t>Twenty-seven (27) Regional Referral Hospitals (RRHs) in Tanzania mainland</a:t>
            </a:r>
            <a:r>
              <a:rPr lang="ja-JP" altLang="ja-JP" sz="2800" dirty="0">
                <a:latin typeface="Arial Unicode MS"/>
                <a:cs typeface="Arial Unicode MS"/>
              </a:rPr>
              <a:t> </a:t>
            </a:r>
            <a:endParaRPr lang="en-US" altLang="ja-JP" sz="2800" dirty="0">
              <a:latin typeface="Arial Unicode MS"/>
              <a:cs typeface="Arial Unicode MS"/>
            </a:endParaRPr>
          </a:p>
          <a:p>
            <a:r>
              <a:rPr lang="en-US" altLang="ja-JP" dirty="0">
                <a:latin typeface="Arial Unicode MS"/>
                <a:cs typeface="Arial Unicode MS"/>
              </a:rPr>
              <a:t>Implementers</a:t>
            </a:r>
          </a:p>
          <a:p>
            <a:pPr lvl="1"/>
            <a:r>
              <a:rPr lang="en-US" altLang="ja-JP" sz="2800" dirty="0">
                <a:solidFill>
                  <a:srgbClr val="000000"/>
                </a:solidFill>
                <a:latin typeface="Arial Unicode MS"/>
                <a:cs typeface="Arial Unicode MS"/>
              </a:rPr>
              <a:t>JICA and </a:t>
            </a:r>
            <a:r>
              <a:rPr lang="en-US" altLang="ja-JP" sz="2800" dirty="0" err="1" smtClean="0">
                <a:solidFill>
                  <a:srgbClr val="000000"/>
                </a:solidFill>
                <a:latin typeface="Arial Unicode MS"/>
                <a:cs typeface="Arial Unicode MS"/>
              </a:rPr>
              <a:t>MoHCDGEC</a:t>
            </a:r>
            <a:endParaRPr lang="en-US" altLang="ja-JP" sz="2800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In collaboration with PO-RALG Division of Health, SW &amp;Nutrition, RAS Office and RHMTs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National/Zonal Referral Hospitals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Universities &amp; Training Institutions</a:t>
            </a:r>
            <a:endParaRPr lang="ja-JP" altLang="ja-JP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2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566295"/>
            <a:ext cx="8543925" cy="1043049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Project goal and purpose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dirty="0">
                <a:cs typeface="Arial Narrow"/>
              </a:rPr>
              <a:t>Overall Goal: </a:t>
            </a:r>
          </a:p>
          <a:p>
            <a:pPr marL="457200" lvl="1" indent="0">
              <a:buNone/>
            </a:pPr>
            <a:r>
              <a:rPr lang="en-US" altLang="ja-JP" sz="3200" i="1" dirty="0" smtClean="0">
                <a:solidFill>
                  <a:srgbClr val="002060"/>
                </a:solidFill>
                <a:cs typeface="Arial Narrow"/>
              </a:rPr>
              <a:t>Quality </a:t>
            </a:r>
            <a:r>
              <a:rPr lang="en-US" altLang="ja-JP" sz="3200" i="1" dirty="0">
                <a:solidFill>
                  <a:srgbClr val="002060"/>
                </a:solidFill>
                <a:cs typeface="Arial Narrow"/>
              </a:rPr>
              <a:t>of health service is improved at Regional Referral Hospitals (RRHs)</a:t>
            </a:r>
          </a:p>
          <a:p>
            <a:r>
              <a:rPr lang="en-US" altLang="ja-JP" sz="3600" dirty="0">
                <a:solidFill>
                  <a:srgbClr val="000000"/>
                </a:solidFill>
                <a:cs typeface="Arial Narrow"/>
              </a:rPr>
              <a:t>Project purpose: </a:t>
            </a:r>
            <a:endParaRPr lang="en-US" altLang="ja-JP" sz="3600" dirty="0" smtClean="0">
              <a:solidFill>
                <a:srgbClr val="000000"/>
              </a:solidFill>
              <a:cs typeface="Arial Narrow"/>
            </a:endParaRPr>
          </a:p>
          <a:p>
            <a:pPr marL="457200" lvl="1" indent="0">
              <a:buNone/>
            </a:pPr>
            <a:r>
              <a:rPr lang="en-US" altLang="ja-JP" sz="3200" i="1" dirty="0" smtClean="0">
                <a:solidFill>
                  <a:srgbClr val="002060"/>
                </a:solidFill>
                <a:cs typeface="Arial Narrow"/>
              </a:rPr>
              <a:t>Hospital </a:t>
            </a:r>
            <a:r>
              <a:rPr lang="en-US" altLang="ja-JP" sz="3200" i="1" dirty="0">
                <a:solidFill>
                  <a:srgbClr val="002060"/>
                </a:solidFill>
                <a:cs typeface="Arial Narrow"/>
              </a:rPr>
              <a:t>management is improved at RRHs</a:t>
            </a:r>
            <a:r>
              <a:rPr lang="ja-JP" altLang="ja-JP" sz="3200" i="1" dirty="0">
                <a:solidFill>
                  <a:srgbClr val="002060"/>
                </a:solidFill>
                <a:cs typeface="Arial Narrow"/>
              </a:rPr>
              <a:t> </a:t>
            </a:r>
            <a:endParaRPr lang="ja-JP" altLang="en-US" sz="3200" i="1" dirty="0">
              <a:solidFill>
                <a:srgbClr val="002060"/>
              </a:solidFill>
              <a:cs typeface="Arial Narrow"/>
            </a:endParaRP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5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2292936" y="1030749"/>
            <a:ext cx="4901184" cy="4882896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166976" y="438911"/>
            <a:ext cx="3153103" cy="12464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OUTPUT 01</a:t>
            </a:r>
          </a:p>
          <a:p>
            <a:pPr algn="ctr"/>
            <a:r>
              <a:rPr kumimoji="1" lang="en-US" altLang="ja-JP" dirty="0"/>
              <a:t>Strengthen </a:t>
            </a:r>
          </a:p>
          <a:p>
            <a:pPr algn="ctr"/>
            <a:r>
              <a:rPr kumimoji="1" lang="en-US" altLang="ja-JP" dirty="0" smtClean="0"/>
              <a:t>Basic </a:t>
            </a:r>
            <a:r>
              <a:rPr kumimoji="1" lang="en-US" altLang="ja-JP" dirty="0"/>
              <a:t>Hospital Management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3166976" y="5479462"/>
            <a:ext cx="3153103" cy="11836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OUTPUT 04 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Strengthen </a:t>
            </a:r>
            <a:r>
              <a:rPr kumimoji="1" lang="en-US" altLang="ja-JP" dirty="0">
                <a:solidFill>
                  <a:schemeClr val="bg1"/>
                </a:solidFill>
              </a:rPr>
              <a:t>Resource management &amp; Quality at RRH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05662" y="1906680"/>
            <a:ext cx="3153103" cy="1423627"/>
          </a:xfrm>
          <a:prstGeom prst="roundRect">
            <a:avLst/>
          </a:prstGeom>
          <a:solidFill>
            <a:srgbClr val="FF674A"/>
          </a:solidFill>
          <a:ln>
            <a:solidFill>
              <a:srgbClr val="FF674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OUTPUT 06 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Support </a:t>
            </a:r>
            <a:r>
              <a:rPr kumimoji="1" lang="en-US" altLang="ja-JP" dirty="0">
                <a:solidFill>
                  <a:schemeClr val="bg1"/>
                </a:solidFill>
              </a:rPr>
              <a:t>BRN Commodity Management and sharing project experiences to other African countries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5771440" y="1917258"/>
            <a:ext cx="3153103" cy="136529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OUTPUT 02 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Strengthen </a:t>
            </a:r>
            <a:r>
              <a:rPr kumimoji="1" lang="en-US" altLang="ja-JP" dirty="0">
                <a:solidFill>
                  <a:schemeClr val="bg1"/>
                </a:solidFill>
              </a:rPr>
              <a:t>Planning and Reporting at RRH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705662" y="3946790"/>
            <a:ext cx="3153103" cy="1322412"/>
          </a:xfrm>
          <a:prstGeom prst="roundRect">
            <a:avLst/>
          </a:prstGeom>
          <a:gradFill flip="none" rotWithShape="1">
            <a:gsLst>
              <a:gs pos="0">
                <a:srgbClr val="9441D7">
                  <a:shade val="30000"/>
                  <a:satMod val="115000"/>
                </a:srgbClr>
              </a:gs>
              <a:gs pos="50000">
                <a:srgbClr val="9441D7">
                  <a:shade val="67500"/>
                  <a:satMod val="115000"/>
                </a:srgbClr>
              </a:gs>
              <a:gs pos="100000">
                <a:srgbClr val="9441D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9441D7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OUTPUT 05 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Strengthen </a:t>
            </a:r>
            <a:r>
              <a:rPr kumimoji="1" lang="en-US" altLang="ja-JP" dirty="0">
                <a:solidFill>
                  <a:schemeClr val="bg1"/>
                </a:solidFill>
              </a:rPr>
              <a:t>Governance at RRH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5771440" y="3991879"/>
            <a:ext cx="3153103" cy="1277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OUTPUT 03 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Strengthen </a:t>
            </a:r>
            <a:r>
              <a:rPr kumimoji="1" lang="en-US" altLang="ja-JP" dirty="0">
                <a:solidFill>
                  <a:schemeClr val="bg1"/>
                </a:solidFill>
              </a:rPr>
              <a:t>Monitoring and Evaluation at RRH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437609" y="3260085"/>
            <a:ext cx="2754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b="1"/>
              <a:t>6 expected outputs </a:t>
            </a:r>
            <a:endParaRPr kumimoji="1" lang="en-US" altLang="ja-JP" sz="2400" b="1" smtClean="0"/>
          </a:p>
          <a:p>
            <a:pPr algn="ctr"/>
            <a:r>
              <a:rPr kumimoji="1" lang="en-US" altLang="ja-JP" sz="2400" b="1" dirty="0" smtClean="0"/>
              <a:t>from </a:t>
            </a:r>
            <a:r>
              <a:rPr kumimoji="1" lang="en-US" altLang="ja-JP" sz="2400" b="1" dirty="0"/>
              <a:t>RRHMP</a:t>
            </a:r>
            <a:endParaRPr lang="ja-JP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20624" y="493776"/>
            <a:ext cx="1993392" cy="1975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PO-RALG</a:t>
            </a:r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2496312" y="493776"/>
            <a:ext cx="3236976" cy="3803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MOHCDGEC</a:t>
            </a:r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03504" y="1051560"/>
            <a:ext cx="1627632" cy="9692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Division Health, SW &amp; Nut.</a:t>
            </a:r>
          </a:p>
          <a:p>
            <a:pPr algn="ctr"/>
            <a:r>
              <a:rPr kumimoji="1" lang="en-US" altLang="ja-JP" sz="1600" dirty="0" smtClean="0"/>
              <a:t>RHS section</a:t>
            </a:r>
            <a:endParaRPr kumimoji="1" lang="ja-JP" altLang="en-US" sz="1600" dirty="0"/>
          </a:p>
        </p:txBody>
      </p:sp>
      <p:sp>
        <p:nvSpPr>
          <p:cNvPr id="5" name="角丸四角形 4"/>
          <p:cNvSpPr/>
          <p:nvPr/>
        </p:nvSpPr>
        <p:spPr>
          <a:xfrm>
            <a:off x="2761488" y="1051560"/>
            <a:ext cx="1664208" cy="9692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DPP</a:t>
            </a:r>
          </a:p>
          <a:p>
            <a:pPr algn="ctr"/>
            <a:r>
              <a:rPr kumimoji="1" lang="en-US" altLang="ja-JP" sz="1600" dirty="0" smtClean="0"/>
              <a:t>Regional Health Coordination</a:t>
            </a:r>
          </a:p>
        </p:txBody>
      </p:sp>
      <p:cxnSp>
        <p:nvCxnSpPr>
          <p:cNvPr id="7" name="直線コネクタ 6"/>
          <p:cNvCxnSpPr>
            <a:endCxn id="4" idx="3"/>
          </p:cNvCxnSpPr>
          <p:nvPr/>
        </p:nvCxnSpPr>
        <p:spPr>
          <a:xfrm flipH="1">
            <a:off x="2231136" y="1536192"/>
            <a:ext cx="530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2761488" y="2157984"/>
            <a:ext cx="1664208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/>
              <a:t>DCS</a:t>
            </a:r>
            <a:endParaRPr kumimoji="1" lang="en-US" altLang="ja-JP" sz="16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2761488" y="2670048"/>
            <a:ext cx="1664208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DHR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761488" y="3182112"/>
            <a:ext cx="1664208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/>
              <a:t>DHQA</a:t>
            </a:r>
            <a:endParaRPr kumimoji="1" lang="en-US" altLang="ja-JP" sz="16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2761488" y="3703319"/>
            <a:ext cx="1664208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DPS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592574" y="2962656"/>
            <a:ext cx="1152144" cy="448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RRHMP</a:t>
            </a:r>
            <a:endParaRPr kumimoji="1" lang="ja-JP" altLang="en-US" dirty="0"/>
          </a:p>
        </p:txBody>
      </p:sp>
      <p:cxnSp>
        <p:nvCxnSpPr>
          <p:cNvPr id="14" name="カギ線コネクタ 13"/>
          <p:cNvCxnSpPr>
            <a:stCxn id="5" idx="3"/>
            <a:endCxn id="12" idx="0"/>
          </p:cNvCxnSpPr>
          <p:nvPr/>
        </p:nvCxnSpPr>
        <p:spPr>
          <a:xfrm>
            <a:off x="4425696" y="1536192"/>
            <a:ext cx="742950" cy="14264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中かっこ 14"/>
          <p:cNvSpPr/>
          <p:nvPr/>
        </p:nvSpPr>
        <p:spPr>
          <a:xfrm>
            <a:off x="4437126" y="2020824"/>
            <a:ext cx="80010" cy="22768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対角する 2 つの角を切り取った四角形 21"/>
          <p:cNvSpPr/>
          <p:nvPr/>
        </p:nvSpPr>
        <p:spPr>
          <a:xfrm>
            <a:off x="2734056" y="5751574"/>
            <a:ext cx="1808226" cy="685801"/>
          </a:xfrm>
          <a:prstGeom prst="snip2DiagRect">
            <a:avLst/>
          </a:prstGeom>
          <a:solidFill>
            <a:srgbClr val="D96702"/>
          </a:solidFill>
          <a:ln>
            <a:solidFill>
              <a:srgbClr val="ED6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27 RRHMTs </a:t>
            </a:r>
            <a:endParaRPr kumimoji="1" lang="ja-JP" altLang="en-US" dirty="0"/>
          </a:p>
        </p:txBody>
      </p:sp>
      <p:sp>
        <p:nvSpPr>
          <p:cNvPr id="34" name="対角する 2 つの角を丸めた四角形 33"/>
          <p:cNvSpPr/>
          <p:nvPr/>
        </p:nvSpPr>
        <p:spPr>
          <a:xfrm>
            <a:off x="7258048" y="1735074"/>
            <a:ext cx="1547622" cy="89154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National, Zonal Referral Hospitals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対角する 2 つの角を丸めた四角形 34"/>
          <p:cNvSpPr/>
          <p:nvPr/>
        </p:nvSpPr>
        <p:spPr>
          <a:xfrm>
            <a:off x="7207756" y="2736342"/>
            <a:ext cx="1652778" cy="89154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Universities &amp;</a:t>
            </a: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Training institutions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対角する 2 つの角を切り取った四角形 39"/>
          <p:cNvSpPr/>
          <p:nvPr/>
        </p:nvSpPr>
        <p:spPr>
          <a:xfrm>
            <a:off x="4345686" y="5980176"/>
            <a:ext cx="1387602" cy="594360"/>
          </a:xfrm>
          <a:prstGeom prst="snip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RRHABs 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12" idx="0"/>
            <a:endCxn id="34" idx="2"/>
          </p:cNvCxnSpPr>
          <p:nvPr/>
        </p:nvCxnSpPr>
        <p:spPr>
          <a:xfrm flipV="1">
            <a:off x="5168646" y="2180844"/>
            <a:ext cx="2089402" cy="7818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2" idx="3"/>
            <a:endCxn id="35" idx="2"/>
          </p:cNvCxnSpPr>
          <p:nvPr/>
        </p:nvCxnSpPr>
        <p:spPr>
          <a:xfrm flipV="1">
            <a:off x="5744718" y="3182112"/>
            <a:ext cx="1463038" cy="45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03504" y="4356938"/>
            <a:ext cx="1627632" cy="7589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/>
              <a:t>RAS Office</a:t>
            </a:r>
            <a:endParaRPr kumimoji="1" lang="ja-JP" altLang="en-US" sz="1600" dirty="0"/>
          </a:p>
        </p:txBody>
      </p:sp>
      <p:sp>
        <p:nvSpPr>
          <p:cNvPr id="53" name="角丸四角形 52"/>
          <p:cNvSpPr/>
          <p:nvPr/>
        </p:nvSpPr>
        <p:spPr>
          <a:xfrm>
            <a:off x="594647" y="5230367"/>
            <a:ext cx="1627632" cy="7589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/>
              <a:t>RHMT Office</a:t>
            </a:r>
            <a:endParaRPr kumimoji="1" lang="ja-JP" altLang="en-US" sz="1600" dirty="0"/>
          </a:p>
        </p:txBody>
      </p:sp>
      <p:cxnSp>
        <p:nvCxnSpPr>
          <p:cNvPr id="55" name="直線矢印コネクタ 54"/>
          <p:cNvCxnSpPr>
            <a:stCxn id="4" idx="2"/>
            <a:endCxn id="52" idx="0"/>
          </p:cNvCxnSpPr>
          <p:nvPr/>
        </p:nvCxnSpPr>
        <p:spPr>
          <a:xfrm>
            <a:off x="1417320" y="2020824"/>
            <a:ext cx="0" cy="23361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52" idx="2"/>
            <a:endCxn id="53" idx="0"/>
          </p:cNvCxnSpPr>
          <p:nvPr/>
        </p:nvCxnSpPr>
        <p:spPr>
          <a:xfrm flipH="1">
            <a:off x="1408463" y="5115890"/>
            <a:ext cx="8857" cy="1144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endCxn id="12" idx="2"/>
          </p:cNvCxnSpPr>
          <p:nvPr/>
        </p:nvCxnSpPr>
        <p:spPr>
          <a:xfrm flipV="1">
            <a:off x="5168646" y="3410712"/>
            <a:ext cx="0" cy="1239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endCxn id="53" idx="3"/>
          </p:cNvCxnSpPr>
          <p:nvPr/>
        </p:nvCxnSpPr>
        <p:spPr>
          <a:xfrm flipH="1">
            <a:off x="2222279" y="4627720"/>
            <a:ext cx="2954369" cy="982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256032" y="4297680"/>
            <a:ext cx="8961120" cy="1297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4425696" y="2468880"/>
            <a:ext cx="1565201" cy="15197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endCxn id="22" idx="3"/>
          </p:cNvCxnSpPr>
          <p:nvPr/>
        </p:nvCxnSpPr>
        <p:spPr>
          <a:xfrm flipH="1">
            <a:off x="3638169" y="4814135"/>
            <a:ext cx="1819373" cy="93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3" idx="2"/>
          </p:cNvCxnSpPr>
          <p:nvPr/>
        </p:nvCxnSpPr>
        <p:spPr>
          <a:xfrm>
            <a:off x="1408463" y="5989319"/>
            <a:ext cx="0" cy="114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22" idx="2"/>
          </p:cNvCxnSpPr>
          <p:nvPr/>
        </p:nvCxnSpPr>
        <p:spPr>
          <a:xfrm flipV="1">
            <a:off x="1408463" y="6094475"/>
            <a:ext cx="1325593" cy="9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22208" y="1706046"/>
            <a:ext cx="1138103" cy="4049276"/>
          </a:xfrm>
          <a:prstGeom prst="roundRect">
            <a:avLst/>
          </a:prstGeom>
          <a:solidFill>
            <a:srgbClr val="BFBFB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525253" y="1706046"/>
            <a:ext cx="1138103" cy="40492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861287" y="1706046"/>
            <a:ext cx="1138103" cy="4049276"/>
          </a:xfrm>
          <a:prstGeom prst="roundRect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147839" y="1706046"/>
            <a:ext cx="1187614" cy="4049276"/>
          </a:xfrm>
          <a:prstGeom prst="roundRect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475625" y="1706046"/>
            <a:ext cx="1138103" cy="4049276"/>
          </a:xfrm>
          <a:prstGeom prst="roundRect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702628" y="1706046"/>
            <a:ext cx="1221372" cy="4049276"/>
          </a:xfrm>
          <a:prstGeom prst="roundRect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88186" y="4023297"/>
            <a:ext cx="1022643" cy="447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Pilot in 3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46292" y="2633948"/>
            <a:ext cx="1088619" cy="1181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Conduct hospital management training for all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549335" y="1746268"/>
            <a:ext cx="1088621" cy="7411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Regular production and use of CHOP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27265" y="3187700"/>
            <a:ext cx="1022643" cy="614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Deve</a:t>
            </a:r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lop externals tools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188417" y="1746268"/>
            <a:ext cx="1121636" cy="1110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Health resources are well managed, and reduce wastes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41601" y="1790700"/>
            <a:ext cx="1022643" cy="8212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Establish functional HAB at all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728029" y="2221630"/>
            <a:ext cx="1150516" cy="450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Continuation of PRM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74735" y="4602130"/>
            <a:ext cx="1022643" cy="1062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Revise CHOP guideline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188417" y="5080000"/>
            <a:ext cx="1121636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Revise KAIZEN training materials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751752" y="5219816"/>
            <a:ext cx="1172249" cy="444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Receiving study tours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578934" y="3940821"/>
            <a:ext cx="8731644" cy="0"/>
          </a:xfrm>
          <a:prstGeom prst="line">
            <a:avLst/>
          </a:pr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上矢印 26"/>
          <p:cNvSpPr/>
          <p:nvPr/>
        </p:nvSpPr>
        <p:spPr>
          <a:xfrm>
            <a:off x="1618073" y="3784768"/>
            <a:ext cx="379365" cy="230962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>
            <a:off x="4240658" y="3759370"/>
            <a:ext cx="379365" cy="263928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247608" y="4569396"/>
            <a:ext cx="1072127" cy="109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Develop training guidelines and teaching materials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237386" y="1746269"/>
            <a:ext cx="1086143" cy="7937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Institutionalize the HMT training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534159" y="3119152"/>
            <a:ext cx="1088619" cy="708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Conduct training of CHOP for all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9" name="左中かっこ 38"/>
          <p:cNvSpPr/>
          <p:nvPr/>
        </p:nvSpPr>
        <p:spPr>
          <a:xfrm rot="5400000" flipV="1">
            <a:off x="4848510" y="-2369443"/>
            <a:ext cx="304800" cy="7846178"/>
          </a:xfrm>
          <a:prstGeom prst="leftBrace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6527011" y="2645708"/>
            <a:ext cx="1072127" cy="1110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Conduct HAB orientation training for all regions</a:t>
            </a:r>
            <a:endParaRPr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527011" y="4569396"/>
            <a:ext cx="1072127" cy="109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Develop guidelines for establishment and operating  of HAB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6527011" y="4048697"/>
            <a:ext cx="1022643" cy="447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Pilot in 3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4" name="上矢印 43"/>
          <p:cNvSpPr/>
          <p:nvPr/>
        </p:nvSpPr>
        <p:spPr>
          <a:xfrm>
            <a:off x="6847218" y="3726402"/>
            <a:ext cx="379365" cy="263928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74800" y="622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77822" y="5768022"/>
            <a:ext cx="1257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1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Basic management capacity of HMTs is improved</a:t>
            </a:r>
            <a:endParaRPr lang="ja-JP" altLang="en-US" sz="1000" dirty="0">
              <a:latin typeface="Arial Narrow"/>
              <a:cs typeface="Arial Narrow"/>
            </a:endParaRPr>
          </a:p>
          <a:p>
            <a:endParaRPr kumimoji="1"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62707" y="5766137"/>
            <a:ext cx="120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2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Planning and reporting capacity of RRHs is improved</a:t>
            </a:r>
            <a:endParaRPr kumimoji="1"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873921" y="5753438"/>
            <a:ext cx="106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3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Monitoring and Evaluation of RRHs is strengthened</a:t>
            </a:r>
            <a:endParaRPr lang="ja-JP" altLang="en-US" sz="1000" dirty="0">
              <a:latin typeface="Arial Narrow"/>
              <a:cs typeface="Arial Narrow"/>
            </a:endParaRPr>
          </a:p>
          <a:p>
            <a:endParaRPr kumimoji="1"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092974" y="5740569"/>
            <a:ext cx="1194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4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Resource management and QI activities are strengthened through KAIZEN approach</a:t>
            </a:r>
            <a:endParaRPr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482941" y="5755322"/>
            <a:ext cx="1104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5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Governance of RRHs is strengthened</a:t>
            </a:r>
            <a:endParaRPr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811660" y="5766713"/>
            <a:ext cx="12069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>
                <a:latin typeface="Arial Narrow"/>
                <a:cs typeface="Arial Narrow"/>
              </a:rPr>
              <a:t>OUTPUT 6</a:t>
            </a:r>
          </a:p>
          <a:p>
            <a:pPr algn="ctr"/>
            <a:r>
              <a:rPr lang="en-US" altLang="ja-JP" sz="1000" dirty="0">
                <a:latin typeface="Arial Narrow"/>
                <a:cs typeface="Arial Narrow"/>
              </a:rPr>
              <a:t>Tanzania's experience on hospital management and QI are shared </a:t>
            </a:r>
            <a:endParaRPr lang="ja-JP" altLang="en-US" sz="1000" dirty="0">
              <a:latin typeface="Arial Narrow"/>
              <a:cs typeface="Arial Narrow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902609" y="4569396"/>
            <a:ext cx="1072127" cy="109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Develop Internal SS 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3952093" y="4048697"/>
            <a:ext cx="1022643" cy="447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Pilot in 3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927265" y="2540000"/>
            <a:ext cx="1022643" cy="5791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Training on M&amp;E to all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888593" y="1790700"/>
            <a:ext cx="1088621" cy="6966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altLang="ja-JP" sz="1100" dirty="0">
                <a:solidFill>
                  <a:srgbClr val="000000"/>
                </a:solidFill>
                <a:latin typeface="Arial Narrow"/>
                <a:cs typeface="Arial Narrow"/>
              </a:rPr>
              <a:t>U</a:t>
            </a:r>
            <a:r>
              <a:rPr kumimoji="1" lang="en-US" altLang="ja-JP" sz="1100" dirty="0">
                <a:solidFill>
                  <a:srgbClr val="000000"/>
                </a:solidFill>
                <a:latin typeface="Arial Narrow"/>
                <a:cs typeface="Arial Narrow"/>
              </a:rPr>
              <a:t>seful for  evidence based CHOP development</a:t>
            </a:r>
            <a:endParaRPr kumimoji="1" lang="ja-JP" altLang="en-US" sz="11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3701" y="4602129"/>
            <a:ext cx="8021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 Narrow"/>
                <a:cs typeface="Arial Narrow"/>
              </a:rPr>
              <a:t>Phase 1</a:t>
            </a:r>
          </a:p>
          <a:p>
            <a:r>
              <a:rPr kumimoji="1" lang="en-US" altLang="ja-JP" sz="1100" dirty="0">
                <a:latin typeface="Arial Narrow"/>
                <a:cs typeface="Arial Narrow"/>
              </a:rPr>
              <a:t>May 2015 </a:t>
            </a:r>
          </a:p>
          <a:p>
            <a:r>
              <a:rPr kumimoji="1" lang="en-US" altLang="ja-JP" sz="1100" dirty="0">
                <a:latin typeface="Arial Narrow"/>
                <a:cs typeface="Arial Narrow"/>
              </a:rPr>
              <a:t>– Aug.2016</a:t>
            </a:r>
            <a:endParaRPr kumimoji="1" lang="ja-JP" altLang="en-US" sz="1100" dirty="0">
              <a:latin typeface="Arial Narrow"/>
              <a:cs typeface="Arial Narrow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04663" y="2487382"/>
            <a:ext cx="8213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 Narrow"/>
                <a:cs typeface="Arial Narrow"/>
              </a:rPr>
              <a:t>Phase</a:t>
            </a:r>
            <a:r>
              <a:rPr kumimoji="1" lang="en-US" altLang="ja-JP" sz="1600" dirty="0">
                <a:latin typeface="Arial Narrow"/>
                <a:cs typeface="Arial Narrow"/>
              </a:rPr>
              <a:t> 2</a:t>
            </a:r>
          </a:p>
          <a:p>
            <a:r>
              <a:rPr lang="en-US" altLang="ja-JP" sz="1100" dirty="0">
                <a:latin typeface="Arial Narrow"/>
                <a:cs typeface="Arial Narrow"/>
              </a:rPr>
              <a:t>Oct.2016</a:t>
            </a:r>
          </a:p>
          <a:p>
            <a:r>
              <a:rPr lang="en-US" altLang="ja-JP" sz="1100" dirty="0">
                <a:latin typeface="Arial Narrow"/>
                <a:cs typeface="Arial Narrow"/>
              </a:rPr>
              <a:t>– May .2020</a:t>
            </a:r>
            <a:endParaRPr lang="ja-JP" altLang="en-US" sz="1100" dirty="0">
              <a:latin typeface="Arial Narrow"/>
              <a:cs typeface="Arial Narrow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213818" y="2908301"/>
            <a:ext cx="1073443" cy="8962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Continuation of KAIZEN training and CV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549334" y="2528943"/>
            <a:ext cx="1072184" cy="552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0000"/>
                </a:solidFill>
                <a:latin typeface="Arial Narrow"/>
                <a:cs typeface="Arial Narrow"/>
              </a:rPr>
              <a:t>Introduction of HRHIS into RRHs</a:t>
            </a:r>
            <a:endParaRPr kumimoji="1" lang="ja-JP" altLang="en-US" sz="11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2178324" y="1016000"/>
            <a:ext cx="5829300" cy="385246"/>
          </a:xfrm>
          <a:prstGeom prst="roundRect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i="1" dirty="0">
                <a:solidFill>
                  <a:srgbClr val="000000"/>
                </a:solidFill>
                <a:latin typeface="Arial Narrow"/>
                <a:cs typeface="Arial Narrow"/>
              </a:rPr>
              <a:t>Project purpose: Hospital management is improved at RRHs</a:t>
            </a:r>
            <a:r>
              <a:rPr lang="ja-JP" altLang="ja-JP" sz="1200" b="1" i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kumimoji="1" lang="ja-JP" altLang="en-US" sz="1200" b="1" i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3" name="二等辺三角形 62"/>
          <p:cNvSpPr/>
          <p:nvPr/>
        </p:nvSpPr>
        <p:spPr>
          <a:xfrm>
            <a:off x="1348159" y="304800"/>
            <a:ext cx="7670421" cy="711200"/>
          </a:xfrm>
          <a:prstGeom prst="triangle">
            <a:avLst>
              <a:gd name="adj" fmla="val 50946"/>
            </a:avLst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i="1" dirty="0">
                <a:latin typeface="Arial Narrow"/>
                <a:cs typeface="Arial Narrow"/>
              </a:rPr>
              <a:t>Overall Goal: Quality of health service is improved at Regional Referral Hospitals (RRHs)</a:t>
            </a:r>
          </a:p>
          <a:p>
            <a:pPr algn="ctr"/>
            <a:endParaRPr lang="ja-JP" altLang="ja-JP" sz="1200" b="1" i="1" dirty="0">
              <a:latin typeface="Arial Narrow"/>
              <a:cs typeface="Arial Narrow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207274" y="4473007"/>
            <a:ext cx="1079986" cy="548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Facilitator’s training on KAIZEN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5213818" y="4023296"/>
            <a:ext cx="1073443" cy="41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Train 27 </a:t>
            </a:r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6" name="上矢印 65"/>
          <p:cNvSpPr/>
          <p:nvPr/>
        </p:nvSpPr>
        <p:spPr>
          <a:xfrm>
            <a:off x="5527205" y="3759367"/>
            <a:ext cx="379365" cy="263928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7728030" y="1771668"/>
            <a:ext cx="1150515" cy="400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Continuation of study tours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7728029" y="2705100"/>
            <a:ext cx="1150516" cy="48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Continuation of NQIF support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7728028" y="3213100"/>
            <a:ext cx="1150516" cy="602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Continuation of BRN training for 4 regions 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0" name="上矢印 69"/>
          <p:cNvSpPr/>
          <p:nvPr/>
        </p:nvSpPr>
        <p:spPr>
          <a:xfrm>
            <a:off x="8154981" y="3746668"/>
            <a:ext cx="379365" cy="263928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7728028" y="4028507"/>
            <a:ext cx="1150516" cy="617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Conduct BRN training for 1 region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7728029" y="4721797"/>
            <a:ext cx="1172249" cy="444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Participating of NQIF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2564513" y="4071492"/>
            <a:ext cx="1022643" cy="447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000000"/>
                </a:solidFill>
                <a:latin typeface="Arial Narrow"/>
                <a:cs typeface="Arial Narrow"/>
              </a:rPr>
              <a:t>Pilot in 3 RRHs</a:t>
            </a:r>
            <a:endParaRPr kumimoji="1" lang="ja-JP" alt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5" name="上矢印 74"/>
          <p:cNvSpPr/>
          <p:nvPr/>
        </p:nvSpPr>
        <p:spPr>
          <a:xfrm>
            <a:off x="2879226" y="3784769"/>
            <a:ext cx="379365" cy="263928"/>
          </a:xfrm>
          <a:prstGeom prst="upArrow">
            <a:avLst/>
          </a:prstGeom>
          <a:solidFill>
            <a:srgbClr val="BFBFB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93701" y="34212"/>
            <a:ext cx="440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 Narrow"/>
                <a:cs typeface="Arial Narrow"/>
              </a:rPr>
              <a:t>Project outline and process to achieve project purposes and goal</a:t>
            </a:r>
            <a:endParaRPr kumimoji="1" lang="ja-JP" altLang="en-US" sz="1400" dirty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/>
              <a:t>Findings from Baseline survey at RRHs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 standardized RRH’s organogram. Every hospital has there own structure</a:t>
            </a:r>
          </a:p>
          <a:p>
            <a:r>
              <a:rPr lang="en-US" altLang="ja-JP" dirty="0"/>
              <a:t>More than 50% of RRHs staff </a:t>
            </a:r>
            <a:r>
              <a:rPr lang="en-US" altLang="ja-JP" dirty="0" smtClean="0"/>
              <a:t>do </a:t>
            </a:r>
            <a:r>
              <a:rPr lang="en-US" altLang="ja-JP" dirty="0"/>
              <a:t>not receive training on key management functions</a:t>
            </a:r>
          </a:p>
          <a:p>
            <a:r>
              <a:rPr lang="en-US" altLang="ja-JP" dirty="0"/>
              <a:t>Majority of RRHs (48%) operate in debits balances thus making MSD to supply drugs without having money at </a:t>
            </a:r>
            <a:r>
              <a:rPr lang="en-US" altLang="ja-JP" dirty="0" smtClean="0"/>
              <a:t>their </a:t>
            </a:r>
            <a:r>
              <a:rPr lang="en-US" altLang="ja-JP" dirty="0"/>
              <a:t>respective accounts. </a:t>
            </a:r>
          </a:p>
          <a:p>
            <a:r>
              <a:rPr lang="en-US" altLang="ja-JP" dirty="0"/>
              <a:t>The range of money that RRHs owe MSD is between TZS 1,069,319 (Coast) and 346,355,757 (</a:t>
            </a:r>
            <a:r>
              <a:rPr lang="en-US" altLang="ja-JP" dirty="0" err="1"/>
              <a:t>Kigoma</a:t>
            </a:r>
            <a:r>
              <a:rPr lang="en-US" altLang="ja-JP" dirty="0"/>
              <a:t>). 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/>
              <a:t>Findings from Baseline survey at RRHs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err="1">
                <a:latin typeface="Times New Roman"/>
                <a:cs typeface="Times New Roman"/>
              </a:rPr>
              <a:t>Mzumbe</a:t>
            </a:r>
            <a:r>
              <a:rPr lang="en-US" altLang="ja-JP" dirty="0">
                <a:latin typeface="Times New Roman"/>
                <a:cs typeface="Times New Roman"/>
              </a:rPr>
              <a:t>, MUHAS, St. John’s, University of Dodoma, St. Augustine, CHEDA run courses related with health system </a:t>
            </a:r>
            <a:r>
              <a:rPr lang="en-US" altLang="ja-JP" dirty="0" smtClean="0">
                <a:latin typeface="Times New Roman"/>
                <a:cs typeface="Times New Roman"/>
              </a:rPr>
              <a:t>management. However</a:t>
            </a:r>
            <a:r>
              <a:rPr lang="en-US" altLang="ja-JP" dirty="0">
                <a:latin typeface="Times New Roman"/>
                <a:cs typeface="Times New Roman"/>
              </a:rPr>
              <a:t>, </a:t>
            </a:r>
            <a:r>
              <a:rPr lang="en-US" altLang="ja-JP" b="1" u="sng" dirty="0">
                <a:latin typeface="Times New Roman"/>
                <a:cs typeface="Times New Roman"/>
              </a:rPr>
              <a:t>no courses focuses on hospital management</a:t>
            </a:r>
            <a:r>
              <a:rPr lang="en-US" altLang="ja-JP" dirty="0">
                <a:latin typeface="Times New Roman"/>
                <a:cs typeface="Times New Roman"/>
              </a:rPr>
              <a:t> at regional </a:t>
            </a:r>
            <a:r>
              <a:rPr lang="en-US" altLang="ja-JP" dirty="0" smtClean="0">
                <a:latin typeface="Times New Roman"/>
                <a:cs typeface="Times New Roman"/>
              </a:rPr>
              <a:t>level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Situation of developing hospital operation plan were studied during the baseline survey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12/27 RRHs did not develop and submit CHOP in 2015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Previous year experiences and expenditures are not properly applied to develop CHOP (no evidence based)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Many RRHs are complained about complication of CHOP guideline</a:t>
            </a:r>
          </a:p>
          <a:p>
            <a:pPr marL="0" indent="0">
              <a:buNone/>
            </a:pPr>
            <a:endParaRPr lang="en-US" altLang="ja-JP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2200" dirty="0" smtClean="0">
                <a:latin typeface="Times New Roman"/>
                <a:cs typeface="Times New Roman"/>
              </a:rPr>
              <a:t>*CHOP: Comprehensive Hospital Operational Plan (for RRHs)</a:t>
            </a:r>
            <a:endParaRPr lang="en-US" altLang="ja-JP" sz="2200" dirty="0">
              <a:latin typeface="Times New Roman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1300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1353</Words>
  <Application>Microsoft Office PowerPoint</Application>
  <PresentationFormat>A4 Paper (210x297 mm)</PresentationFormat>
  <Paragraphs>267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ホワイト</vt:lpstr>
      <vt:lpstr>PowerPoint Presentation</vt:lpstr>
      <vt:lpstr>Regional Referral Hospital Management Project (RRHMP)</vt:lpstr>
      <vt:lpstr>Outline of RRHMP</vt:lpstr>
      <vt:lpstr>Project goal and purpose</vt:lpstr>
      <vt:lpstr>PowerPoint Presentation</vt:lpstr>
      <vt:lpstr>PowerPoint Presentation</vt:lpstr>
      <vt:lpstr>PowerPoint Presentation</vt:lpstr>
      <vt:lpstr>Findings from Baseline survey at RRHs</vt:lpstr>
      <vt:lpstr>Findings from Baseline survey at RRHs</vt:lpstr>
      <vt:lpstr>Findings from Baseline survey at RRHs</vt:lpstr>
      <vt:lpstr>OUTPUT 1:  Strengthen Basic Hospital Management</vt:lpstr>
      <vt:lpstr>OUTPUT 2: Strengthen Planning and Reporting at RRH</vt:lpstr>
      <vt:lpstr>OUTPUT 3:  Strengthen Monitoring and Evaluation at RRH</vt:lpstr>
      <vt:lpstr>OUTPUT 4: Strengthen Resource management &amp; Quality at RRH</vt:lpstr>
      <vt:lpstr>PowerPoint Presentation</vt:lpstr>
      <vt:lpstr>OUTPUT 5:  Strengthen Governance at RRH</vt:lpstr>
      <vt:lpstr>OUTPUT 6: Support BRN Commodity Management and sharing project experiences to other African countries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Referral Hospital Management Project</dc:title>
  <dc:creator>石島久裕</dc:creator>
  <cp:lastModifiedBy>Tamura misa</cp:lastModifiedBy>
  <cp:revision>42</cp:revision>
  <dcterms:created xsi:type="dcterms:W3CDTF">2016-03-16T12:46:13Z</dcterms:created>
  <dcterms:modified xsi:type="dcterms:W3CDTF">2016-05-26T08:28:39Z</dcterms:modified>
</cp:coreProperties>
</file>