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97" r:id="rId4"/>
    <p:sldId id="273" r:id="rId5"/>
    <p:sldId id="283" r:id="rId6"/>
    <p:sldId id="279" r:id="rId7"/>
    <p:sldId id="280" r:id="rId8"/>
    <p:sldId id="298" r:id="rId9"/>
    <p:sldId id="281" r:id="rId10"/>
    <p:sldId id="299" r:id="rId11"/>
    <p:sldId id="289" r:id="rId12"/>
    <p:sldId id="288" r:id="rId13"/>
    <p:sldId id="284" r:id="rId14"/>
    <p:sldId id="285" r:id="rId15"/>
    <p:sldId id="300" r:id="rId16"/>
    <p:sldId id="286" r:id="rId17"/>
    <p:sldId id="287" r:id="rId18"/>
    <p:sldId id="294" r:id="rId19"/>
    <p:sldId id="268" r:id="rId20"/>
    <p:sldId id="293" r:id="rId21"/>
    <p:sldId id="295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Ellen M Senkoro" initials="DMS" lastIdx="1" clrIdx="0">
    <p:extLst/>
  </p:cmAuthor>
  <p:cmAuthor id="2" name="Dr.Zuweina Kondo" initials="DK" lastIdx="1" clrIdx="1">
    <p:extLst/>
  </p:cmAuthor>
  <p:cmAuthor id="3" name="Peter Mbago" initials="PM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94B"/>
    <a:srgbClr val="F90D07"/>
    <a:srgbClr val="D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0E86-864F-49A1-8A56-8596D7C912CE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A1AC-E01D-4966-B890-89143F2A3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A1AC-E01D-4966-B890-89143F2A39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0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4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7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8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4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7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AAA6-8562-4EDA-B135-2AA8EC67C82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CD2E-3ABD-4ED0-8241-60BC2E80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430" y="429077"/>
            <a:ext cx="9674241" cy="5987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Innovatively reaching the underserved!</a:t>
            </a:r>
            <a:endParaRPr lang="en-U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3587" y="3825024"/>
            <a:ext cx="9144000" cy="1676765"/>
          </a:xfrm>
        </p:spPr>
        <p:txBody>
          <a:bodyPr>
            <a:noAutofit/>
          </a:bodyPr>
          <a:lstStyle/>
          <a:p>
            <a:endParaRPr lang="en-US" sz="2000" i="1" dirty="0" smtClean="0">
              <a:latin typeface="Bookman Old Style" panose="02050604050505020204" pitchFamily="18" charset="0"/>
            </a:endParaRPr>
          </a:p>
          <a:p>
            <a:r>
              <a:rPr lang="en-US" sz="2000" i="1" dirty="0" smtClean="0">
                <a:latin typeface="Bookman Old Style" panose="02050604050505020204" pitchFamily="18" charset="0"/>
              </a:rPr>
              <a:t>Presented at the DPG Health Meeting by </a:t>
            </a:r>
          </a:p>
          <a:p>
            <a:endParaRPr lang="en-US" sz="2000" i="1" dirty="0" smtClean="0">
              <a:latin typeface="Bookman Old Style" panose="02050604050505020204" pitchFamily="18" charset="0"/>
            </a:endParaRPr>
          </a:p>
          <a:p>
            <a:r>
              <a:rPr lang="en-US" sz="2000" i="1" dirty="0" smtClean="0">
                <a:latin typeface="Bookman Old Style" panose="02050604050505020204" pitchFamily="18" charset="0"/>
              </a:rPr>
              <a:t>Dr. Ellen </a:t>
            </a:r>
            <a:r>
              <a:rPr lang="en-US" sz="2000" i="1" dirty="0" err="1" smtClean="0">
                <a:latin typeface="Bookman Old Style" panose="02050604050505020204" pitchFamily="18" charset="0"/>
              </a:rPr>
              <a:t>Mkondya</a:t>
            </a:r>
            <a:r>
              <a:rPr lang="en-US" sz="2000" i="1" dirty="0" smtClean="0">
                <a:latin typeface="Bookman Old Style" panose="02050604050505020204" pitchFamily="18" charset="0"/>
              </a:rPr>
              <a:t>-Senkoro, CEO- BMAF</a:t>
            </a:r>
          </a:p>
          <a:p>
            <a:endParaRPr lang="en-US" sz="2000" i="1" dirty="0" smtClean="0">
              <a:latin typeface="Bookman Old Style" panose="02050604050505020204" pitchFamily="18" charset="0"/>
            </a:endParaRPr>
          </a:p>
          <a:p>
            <a:r>
              <a:rPr lang="en-US" sz="2000" i="1" dirty="0" smtClean="0">
                <a:latin typeface="Bookman Old Style" panose="02050604050505020204" pitchFamily="18" charset="0"/>
              </a:rPr>
              <a:t>4</a:t>
            </a:r>
            <a:r>
              <a:rPr lang="en-US" sz="2000" i="1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2000" i="1" dirty="0" smtClean="0">
                <a:latin typeface="Bookman Old Style" panose="02050604050505020204" pitchFamily="18" charset="0"/>
              </a:rPr>
              <a:t> March 2015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22" y="6174932"/>
            <a:ext cx="1080448" cy="644430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0" y="0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31831" y="-19185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9257" y="-19185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0338" y="1112566"/>
            <a:ext cx="3644721" cy="27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26" y="0"/>
            <a:ext cx="14387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67425" cy="6858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4421" y="-92300"/>
            <a:ext cx="257580" cy="6950299"/>
          </a:xfrm>
          <a:prstGeom prst="rect">
            <a:avLst/>
          </a:prstGeom>
          <a:solidFill>
            <a:srgbClr val="DE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D:\UNI_1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56210"/>
            <a:ext cx="4336893" cy="350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UNI_15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9" y="3308985"/>
            <a:ext cx="5176838" cy="3958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9" name="Picture 8" descr="C:\Users\Deogratius Rimoy\Desktop\Activities\Theaters Handing over in Rukwa June 2014\Handing Over theater Rukwa 19th June 2014\DV6A04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156210"/>
            <a:ext cx="3939264" cy="3694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9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 err="1" smtClean="0">
                <a:latin typeface="Bookman Old Style" panose="02050604050505020204" pitchFamily="18" charset="0"/>
              </a:rPr>
              <a:t>Mkapa</a:t>
            </a:r>
            <a:r>
              <a:rPr lang="en-GB" sz="2400" b="1" dirty="0" smtClean="0">
                <a:latin typeface="Bookman Old Style" panose="02050604050505020204" pitchFamily="18" charset="0"/>
              </a:rPr>
              <a:t> Fellows Programme II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6234" y="785610"/>
            <a:ext cx="9831353" cy="5112913"/>
          </a:xfrm>
        </p:spPr>
        <p:txBody>
          <a:bodyPr>
            <a:normAutofit/>
          </a:bodyPr>
          <a:lstStyle/>
          <a:p>
            <a:pPr algn="l"/>
            <a:endParaRPr lang="en-US" i="1" dirty="0" smtClean="0">
              <a:solidFill>
                <a:srgbClr val="FF0000"/>
              </a:solidFill>
            </a:endParaRPr>
          </a:p>
          <a:p>
            <a:pPr algn="l"/>
            <a:endParaRPr lang="en-US" i="1" dirty="0">
              <a:solidFill>
                <a:srgbClr val="000000"/>
              </a:solidFill>
            </a:endParaRPr>
          </a:p>
          <a:p>
            <a:pPr algn="l"/>
            <a:r>
              <a:rPr lang="en-US" i="1" dirty="0" smtClean="0">
                <a:solidFill>
                  <a:srgbClr val="000000"/>
                </a:solidFill>
              </a:rPr>
              <a:t>. </a:t>
            </a:r>
            <a:endParaRPr lang="en-US" i="1" dirty="0">
              <a:solidFill>
                <a:srgbClr val="000000"/>
              </a:solidFill>
            </a:endParaRPr>
          </a:p>
          <a:p>
            <a:pPr algn="l"/>
            <a:endParaRPr lang="en-US" i="1" dirty="0" smtClean="0">
              <a:solidFill>
                <a:srgbClr val="000000"/>
              </a:solidFill>
            </a:endParaRPr>
          </a:p>
          <a:p>
            <a:pPr algn="l"/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7" y="6101811"/>
            <a:ext cx="1203043" cy="717551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2873" y="785611"/>
            <a:ext cx="97530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/>
              <a:t>5 years : </a:t>
            </a:r>
            <a:r>
              <a:rPr lang="en-GB" sz="2400" dirty="0">
                <a:solidFill>
                  <a:srgbClr val="000000"/>
                </a:solidFill>
              </a:rPr>
              <a:t>2013 </a:t>
            </a:r>
            <a:r>
              <a:rPr lang="en-US" sz="2400" dirty="0">
                <a:solidFill>
                  <a:srgbClr val="000000"/>
                </a:solidFill>
              </a:rPr>
              <a:t>–</a:t>
            </a:r>
            <a:r>
              <a:rPr lang="en-GB" sz="2400" dirty="0">
                <a:solidFill>
                  <a:srgbClr val="000000"/>
                </a:solidFill>
              </a:rPr>
              <a:t> 2017 </a:t>
            </a:r>
            <a:r>
              <a:rPr lang="en-GB" sz="2400" dirty="0"/>
              <a:t>to reach 15 districts </a:t>
            </a:r>
            <a:r>
              <a:rPr lang="en-GB" sz="2400" dirty="0" smtClean="0"/>
              <a:t>from </a:t>
            </a:r>
            <a:r>
              <a:rPr lang="en-GB" sz="2400" dirty="0" err="1" smtClean="0"/>
              <a:t>Rukwa</a:t>
            </a:r>
            <a:r>
              <a:rPr lang="en-GB" sz="2400" dirty="0" smtClean="0"/>
              <a:t>, </a:t>
            </a:r>
            <a:r>
              <a:rPr lang="en-GB" sz="2400" dirty="0" err="1" smtClean="0"/>
              <a:t>Simiyu</a:t>
            </a:r>
            <a:r>
              <a:rPr lang="en-GB" sz="2400" dirty="0" smtClean="0"/>
              <a:t>, </a:t>
            </a:r>
            <a:r>
              <a:rPr lang="en-GB" sz="2400" dirty="0" err="1" smtClean="0"/>
              <a:t>Shinyanga</a:t>
            </a:r>
            <a:r>
              <a:rPr lang="en-GB" sz="2400" dirty="0" smtClean="0"/>
              <a:t>, </a:t>
            </a:r>
            <a:r>
              <a:rPr lang="en-GB" sz="2400" dirty="0" err="1" smtClean="0"/>
              <a:t>Kagera</a:t>
            </a:r>
            <a:r>
              <a:rPr lang="en-GB" sz="2400" dirty="0" smtClean="0"/>
              <a:t> and ZNZ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/>
              <a:t>Goal: </a:t>
            </a:r>
            <a:r>
              <a:rPr lang="en-GB" sz="2400" dirty="0">
                <a:solidFill>
                  <a:srgbClr val="000000"/>
                </a:solidFill>
              </a:rPr>
              <a:t>Contribute to the improved health systems for addressing HIV/AIDS and Maternal </a:t>
            </a:r>
            <a:r>
              <a:rPr lang="en-GB" sz="2400" dirty="0" err="1" smtClean="0">
                <a:solidFill>
                  <a:srgbClr val="000000"/>
                </a:solidFill>
              </a:rPr>
              <a:t>Newborn</a:t>
            </a:r>
            <a:r>
              <a:rPr lang="en-GB" sz="2400" dirty="0" smtClean="0">
                <a:solidFill>
                  <a:srgbClr val="000000"/>
                </a:solidFill>
              </a:rPr>
              <a:t> health challenges </a:t>
            </a:r>
            <a:r>
              <a:rPr lang="en-GB" sz="2400" dirty="0">
                <a:solidFill>
                  <a:srgbClr val="000000"/>
                </a:solidFill>
              </a:rPr>
              <a:t>in 15 districts of Tanzania by Dec 2017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Objectives</a:t>
            </a:r>
            <a:r>
              <a:rPr lang="en-US" sz="2400" dirty="0"/>
              <a:t>:</a:t>
            </a:r>
          </a:p>
          <a:p>
            <a:r>
              <a:rPr lang="en-US" sz="2400" dirty="0" err="1" smtClean="0"/>
              <a:t>i</a:t>
            </a:r>
            <a:r>
              <a:rPr lang="en-US" sz="2400" dirty="0"/>
              <a:t>) Scale up the CTC, PMTCT and </a:t>
            </a:r>
            <a:r>
              <a:rPr lang="en-US" sz="2400" dirty="0" err="1"/>
              <a:t>CEmOC</a:t>
            </a:r>
            <a:r>
              <a:rPr lang="en-US" sz="2400" dirty="0"/>
              <a:t> at Primary Health Care level</a:t>
            </a:r>
          </a:p>
          <a:p>
            <a:r>
              <a:rPr lang="en-US" sz="2400" dirty="0"/>
              <a:t>ii) Improve Human Resource Management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US" sz="2400" b="1" dirty="0"/>
          </a:p>
          <a:p>
            <a:r>
              <a:rPr lang="en-GB" sz="2400" b="1" dirty="0"/>
              <a:t>Selection </a:t>
            </a:r>
            <a:r>
              <a:rPr lang="en-GB" sz="2400" b="1" dirty="0" err="1"/>
              <a:t>critieria</a:t>
            </a:r>
            <a:r>
              <a:rPr lang="en-GB" sz="2400" b="1" dirty="0"/>
              <a:t> : </a:t>
            </a:r>
            <a:r>
              <a:rPr lang="en-GB" sz="2400" dirty="0"/>
              <a:t>Prevalence of HIV, HRH shortage, Poverty Index, Maternal deaths, </a:t>
            </a:r>
            <a:r>
              <a:rPr lang="en-GB" sz="2400" dirty="0" smtClean="0"/>
              <a:t>Presence/absence of Partners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34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:\Users\zuweina.kondo\AppData\Local\Microsoft\Windows\Temporary Internet Files\Content.Outlook\YPT1UZMQ\Picture 2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2"/>
          <a:stretch/>
        </p:blipFill>
        <p:spPr bwMode="auto">
          <a:xfrm>
            <a:off x="283335" y="244698"/>
            <a:ext cx="11578107" cy="6478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09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latin typeface="Bookman Old Style" panose="02050604050505020204" pitchFamily="18" charset="0"/>
              </a:rPr>
              <a:t>Institutional growth and sustainability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928" y="592428"/>
            <a:ext cx="9899659" cy="5728361"/>
          </a:xfrm>
        </p:spPr>
        <p:txBody>
          <a:bodyPr>
            <a:normAutofit lnSpcReduction="10000"/>
          </a:bodyPr>
          <a:lstStyle/>
          <a:p>
            <a:pPr lvl="1" algn="l">
              <a:buFont typeface="Wingdings" charset="2"/>
              <a:buChar char="²"/>
            </a:pPr>
            <a:endParaRPr lang="en-US" i="1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dirty="0" err="1" smtClean="0">
                <a:solidFill>
                  <a:srgbClr val="000000"/>
                </a:solidFill>
              </a:rPr>
              <a:t>Costed</a:t>
            </a:r>
            <a:r>
              <a:rPr lang="en-GB" dirty="0" smtClean="0">
                <a:solidFill>
                  <a:srgbClr val="000000"/>
                </a:solidFill>
              </a:rPr>
              <a:t> 5 years Strategic Plan into a </a:t>
            </a:r>
            <a:r>
              <a:rPr lang="en-GB" b="1" dirty="0" smtClean="0">
                <a:solidFill>
                  <a:srgbClr val="000000"/>
                </a:solidFill>
              </a:rPr>
              <a:t>Business Plan</a:t>
            </a:r>
            <a:r>
              <a:rPr lang="en-GB" dirty="0" smtClean="0">
                <a:solidFill>
                  <a:srgbClr val="000000"/>
                </a:solidFill>
              </a:rPr>
              <a:t> ( July 2013 – June 2018):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dirty="0" smtClean="0">
              <a:solidFill>
                <a:srgbClr val="0000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GB" sz="2400" dirty="0" smtClean="0"/>
              <a:t>Funding requirement: </a:t>
            </a:r>
            <a:r>
              <a:rPr lang="en-GB" sz="2400" dirty="0" err="1" smtClean="0"/>
              <a:t>Tshs</a:t>
            </a:r>
            <a:r>
              <a:rPr lang="en-GB" sz="2400" dirty="0" smtClean="0"/>
              <a:t> 138bn  ( inclusive of existing ongoing initiatives/projects)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GB" sz="2400" dirty="0" smtClean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GB" sz="2400" dirty="0" smtClean="0"/>
              <a:t>Funding gap </a:t>
            </a:r>
            <a:r>
              <a:rPr lang="en-GB" sz="2400" dirty="0" err="1" smtClean="0"/>
              <a:t>Tshs</a:t>
            </a:r>
            <a:r>
              <a:rPr lang="en-GB" sz="2400" dirty="0" smtClean="0"/>
              <a:t> 84bn ( 60% of the 5 years plan) – this includes the </a:t>
            </a:r>
            <a:r>
              <a:rPr lang="en-GB" sz="2400" dirty="0" err="1" smtClean="0"/>
              <a:t>Mkapa</a:t>
            </a:r>
            <a:r>
              <a:rPr lang="en-GB" sz="2400" dirty="0" smtClean="0"/>
              <a:t> Fellows Programme II funding gap. </a:t>
            </a:r>
          </a:p>
          <a:p>
            <a:pPr lvl="1" algn="l"/>
            <a:endParaRPr lang="en-GB" sz="2400" dirty="0">
              <a:solidFill>
                <a:srgbClr val="000000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endParaRPr lang="en-GB" sz="22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800" dirty="0" smtClean="0">
                <a:solidFill>
                  <a:srgbClr val="000000"/>
                </a:solidFill>
              </a:rPr>
              <a:t>The Funding gap is intended to: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Benefit </a:t>
            </a:r>
            <a:r>
              <a:rPr lang="en-GB" dirty="0" smtClean="0"/>
              <a:t>at least 2.4 people </a:t>
            </a:r>
            <a:r>
              <a:rPr lang="en-GB" dirty="0" smtClean="0">
                <a:solidFill>
                  <a:srgbClr val="000000"/>
                </a:solidFill>
              </a:rPr>
              <a:t>with better health services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Strengthen health service delivery on HIV and AIDS and MNCH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Reinforce </a:t>
            </a: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anagement , Policy and Advocacy on HRH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Support BMAF sustainable plans</a:t>
            </a:r>
          </a:p>
          <a:p>
            <a:pPr lvl="1" algn="l">
              <a:buFont typeface="Wingdings" charset="2"/>
              <a:buChar char="ü"/>
            </a:pPr>
            <a:endParaRPr lang="en-GB" i="1" dirty="0" smtClean="0">
              <a:solidFill>
                <a:srgbClr val="000000"/>
              </a:solidFill>
            </a:endParaRPr>
          </a:p>
          <a:p>
            <a:pPr lvl="1" algn="l">
              <a:buFont typeface="Wingdings" charset="2"/>
              <a:buChar char="ü"/>
            </a:pP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6163263"/>
            <a:ext cx="1100012" cy="656099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Bookman Old Style" panose="02050604050505020204" pitchFamily="18" charset="0"/>
              </a:rPr>
              <a:t>Institutional growth and sustainability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928" y="592428"/>
            <a:ext cx="9987956" cy="5594912"/>
          </a:xfrm>
        </p:spPr>
        <p:txBody>
          <a:bodyPr>
            <a:normAutofit fontScale="85000" lnSpcReduction="20000"/>
          </a:bodyPr>
          <a:lstStyle/>
          <a:p>
            <a:pPr lvl="1" algn="l">
              <a:buFont typeface="Wingdings" charset="2"/>
              <a:buChar char="²"/>
            </a:pPr>
            <a:endParaRPr lang="en-US" i="1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600" dirty="0">
                <a:solidFill>
                  <a:srgbClr val="000000"/>
                </a:solidFill>
              </a:rPr>
              <a:t>Business development strategy </a:t>
            </a:r>
            <a:r>
              <a:rPr lang="en-GB" sz="2600" dirty="0" smtClean="0">
                <a:solidFill>
                  <a:srgbClr val="000000"/>
                </a:solidFill>
              </a:rPr>
              <a:t>provides various </a:t>
            </a:r>
            <a:r>
              <a:rPr lang="en-GB" sz="2600" dirty="0">
                <a:solidFill>
                  <a:srgbClr val="000000"/>
                </a:solidFill>
              </a:rPr>
              <a:t>modalities for resource mobilization for the Business Plan: </a:t>
            </a:r>
          </a:p>
          <a:p>
            <a:pPr lvl="1" algn="l">
              <a:buFont typeface="Wingdings" charset="2"/>
              <a:buChar char="ü"/>
            </a:pPr>
            <a:r>
              <a:rPr lang="en-GB" sz="2600" i="1" dirty="0">
                <a:solidFill>
                  <a:srgbClr val="000000"/>
                </a:solidFill>
              </a:rPr>
              <a:t>Grants </a:t>
            </a:r>
            <a:r>
              <a:rPr lang="en-GB" sz="2600" i="1" dirty="0" smtClean="0">
                <a:solidFill>
                  <a:srgbClr val="000000"/>
                </a:solidFill>
              </a:rPr>
              <a:t>: solicited </a:t>
            </a:r>
            <a:r>
              <a:rPr lang="en-GB" sz="2600" i="1" dirty="0">
                <a:solidFill>
                  <a:srgbClr val="000000"/>
                </a:solidFill>
              </a:rPr>
              <a:t>and unsolicited</a:t>
            </a:r>
          </a:p>
          <a:p>
            <a:pPr lvl="1" algn="l">
              <a:buFont typeface="Wingdings" charset="2"/>
              <a:buChar char="ü"/>
            </a:pPr>
            <a:r>
              <a:rPr lang="en-GB" sz="2600" i="1" dirty="0">
                <a:solidFill>
                  <a:srgbClr val="000000"/>
                </a:solidFill>
              </a:rPr>
              <a:t>Corporates ( fundraising</a:t>
            </a:r>
            <a:r>
              <a:rPr lang="en-GB" sz="2600" i="1" dirty="0" smtClean="0">
                <a:solidFill>
                  <a:srgbClr val="000000"/>
                </a:solidFill>
              </a:rPr>
              <a:t>): </a:t>
            </a:r>
            <a:r>
              <a:rPr lang="en-GB" sz="2600" i="1" dirty="0">
                <a:solidFill>
                  <a:srgbClr val="000000"/>
                </a:solidFill>
              </a:rPr>
              <a:t>as CSR, bilateral agreement through development fund</a:t>
            </a:r>
          </a:p>
          <a:p>
            <a:pPr lvl="1" algn="l">
              <a:buFont typeface="Wingdings" charset="2"/>
              <a:buChar char="ü"/>
            </a:pPr>
            <a:r>
              <a:rPr lang="en-GB" sz="2600" i="1" dirty="0" smtClean="0">
                <a:solidFill>
                  <a:srgbClr val="000000"/>
                </a:solidFill>
              </a:rPr>
              <a:t>Consultancy: provision </a:t>
            </a:r>
            <a:r>
              <a:rPr lang="en-GB" sz="2600" i="1" dirty="0">
                <a:solidFill>
                  <a:srgbClr val="000000"/>
                </a:solidFill>
              </a:rPr>
              <a:t>of consultancy services by BMAF</a:t>
            </a:r>
          </a:p>
          <a:p>
            <a:pPr lvl="1" algn="l">
              <a:buFont typeface="Wingdings" charset="2"/>
              <a:buChar char="ü"/>
            </a:pPr>
            <a:r>
              <a:rPr lang="en-GB" sz="2600" i="1" dirty="0" smtClean="0">
                <a:solidFill>
                  <a:srgbClr val="000000"/>
                </a:solidFill>
              </a:rPr>
              <a:t>Investment: financials </a:t>
            </a:r>
            <a:r>
              <a:rPr lang="en-GB" sz="2600" i="1" dirty="0">
                <a:solidFill>
                  <a:srgbClr val="000000"/>
                </a:solidFill>
              </a:rPr>
              <a:t>including Endowment Fund and non-financial /property ( managed by a Special Purpose Vehicle)</a:t>
            </a:r>
          </a:p>
          <a:p>
            <a:pPr lvl="1" algn="l">
              <a:buFont typeface="Wingdings" charset="2"/>
              <a:buChar char="ü"/>
            </a:pPr>
            <a:r>
              <a:rPr lang="en-GB" sz="2600" i="1" dirty="0" smtClean="0">
                <a:solidFill>
                  <a:srgbClr val="000000"/>
                </a:solidFill>
              </a:rPr>
              <a:t>Government</a:t>
            </a:r>
          </a:p>
          <a:p>
            <a:pPr lvl="1" algn="l"/>
            <a:endParaRPr lang="en-GB" sz="26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600" dirty="0" smtClean="0"/>
              <a:t>An </a:t>
            </a:r>
            <a:r>
              <a:rPr lang="en-US" sz="2600" dirty="0"/>
              <a:t>average income of </a:t>
            </a:r>
            <a:r>
              <a:rPr lang="en-US" sz="2600" dirty="0" err="1"/>
              <a:t>Tshs</a:t>
            </a:r>
            <a:r>
              <a:rPr lang="en-US" sz="2600" dirty="0"/>
              <a:t>. 10bn </a:t>
            </a:r>
            <a:r>
              <a:rPr lang="en-US" sz="2600" dirty="0" smtClean="0"/>
              <a:t>per annum with an </a:t>
            </a:r>
            <a:r>
              <a:rPr lang="en-US" sz="2600" dirty="0"/>
              <a:t>average expenditure against budget- 65%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600" dirty="0"/>
              <a:t>Consecutively “clean’ audit </a:t>
            </a:r>
            <a:r>
              <a:rPr lang="en-US" sz="2600" dirty="0" smtClean="0"/>
              <a:t>reports since inception</a:t>
            </a:r>
          </a:p>
          <a:p>
            <a:pPr algn="l"/>
            <a:endParaRPr lang="en-US" sz="26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600" dirty="0" smtClean="0"/>
              <a:t>Staffing 40 ( 70% versus the required as per 2014 organizational structure)</a:t>
            </a:r>
            <a:endParaRPr lang="en-US" sz="2600" dirty="0"/>
          </a:p>
          <a:p>
            <a:pPr lvl="1" algn="l">
              <a:buFont typeface="Wingdings" charset="2"/>
              <a:buChar char="ü"/>
            </a:pPr>
            <a:endParaRPr lang="en-GB" sz="2600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83" y="6091705"/>
            <a:ext cx="1219988" cy="727658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SC_02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17" y="3368093"/>
            <a:ext cx="4698110" cy="2952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426" y="0"/>
            <a:ext cx="14387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67425" cy="6858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34421" y="-92300"/>
            <a:ext cx="257580" cy="6950299"/>
          </a:xfrm>
          <a:prstGeom prst="rect">
            <a:avLst/>
          </a:prstGeom>
          <a:solidFill>
            <a:srgbClr val="DE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9" name="Picture 2" descr="C:\Users\'User\AppData\Local\Microsoft\Windows\Burn\Burn\PICTURES FOR ANNUAL DINNER\STAKEHOLDERS MEETING 5-6 JUNE 2013 AT NSSF\BIMAF DAY 1\DSC_0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8" y="48813"/>
            <a:ext cx="5326846" cy="29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DSC005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2" y="141668"/>
            <a:ext cx="4456174" cy="2846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latin typeface="Bookman Old Style" panose="02050604050505020204" pitchFamily="18" charset="0"/>
              </a:rPr>
              <a:t>Challenges ( Opportunities for development)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928" y="785610"/>
            <a:ext cx="9899659" cy="5112913"/>
          </a:xfrm>
        </p:spPr>
        <p:txBody>
          <a:bodyPr>
            <a:normAutofit lnSpcReduction="10000"/>
          </a:bodyPr>
          <a:lstStyle/>
          <a:p>
            <a:pPr lvl="1" algn="l"/>
            <a:r>
              <a:rPr lang="en-US" sz="2400" b="1" u="sng" dirty="0" smtClean="0">
                <a:solidFill>
                  <a:srgbClr val="000000"/>
                </a:solidFill>
              </a:rPr>
              <a:t>Institutional ( BMAF) </a:t>
            </a:r>
          </a:p>
          <a:p>
            <a:pPr lvl="1" algn="l"/>
            <a:endParaRPr lang="en-US" sz="2400" b="1" u="sng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Project focused funding versus </a:t>
            </a:r>
            <a:r>
              <a:rPr lang="en-US" dirty="0" smtClean="0"/>
              <a:t>multi-year </a:t>
            </a:r>
            <a:r>
              <a:rPr lang="en-US" dirty="0"/>
              <a:t>funding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i="1" dirty="0" smtClean="0"/>
              <a:t>Initiation </a:t>
            </a:r>
            <a:r>
              <a:rPr lang="en-US" sz="2400" i="1" dirty="0"/>
              <a:t>of BMAF Basket fund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n-US" sz="2400" i="1" dirty="0"/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BMAF </a:t>
            </a:r>
            <a:r>
              <a:rPr lang="en-US" sz="2400" dirty="0" smtClean="0"/>
              <a:t>wide spread geographical coverage and being </a:t>
            </a:r>
            <a:r>
              <a:rPr lang="en-US" sz="2400" dirty="0"/>
              <a:t>an implementing agency </a:t>
            </a:r>
            <a:r>
              <a:rPr lang="en-US" sz="2400" dirty="0" smtClean="0"/>
              <a:t>versus operating as an ideal Foundation</a:t>
            </a:r>
          </a:p>
          <a:p>
            <a:pPr marL="800100" lvl="2" indent="-34290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i="1" dirty="0"/>
              <a:t>Regionalization of BMAF </a:t>
            </a:r>
            <a:r>
              <a:rPr lang="en-US" sz="2400" i="1" dirty="0" smtClean="0"/>
              <a:t>program ( 7 Regions of Iringa</a:t>
            </a:r>
            <a:r>
              <a:rPr lang="en-US" sz="2400" i="1" dirty="0"/>
              <a:t>, </a:t>
            </a:r>
            <a:r>
              <a:rPr lang="en-US" sz="2400" i="1" dirty="0" err="1"/>
              <a:t>Njombe</a:t>
            </a:r>
            <a:r>
              <a:rPr lang="en-US" sz="2400" i="1" dirty="0"/>
              <a:t>, </a:t>
            </a:r>
            <a:r>
              <a:rPr lang="en-US" sz="2400" i="1" dirty="0" err="1"/>
              <a:t>Simiyu</a:t>
            </a:r>
            <a:r>
              <a:rPr lang="en-US" sz="2400" i="1" dirty="0"/>
              <a:t>, </a:t>
            </a:r>
            <a:r>
              <a:rPr lang="en-US" sz="2400" i="1" dirty="0" err="1"/>
              <a:t>Rukwa,Mtwara</a:t>
            </a:r>
            <a:r>
              <a:rPr lang="en-US" sz="2400" i="1" dirty="0"/>
              <a:t>, </a:t>
            </a:r>
            <a:r>
              <a:rPr lang="en-US" sz="2400" i="1" dirty="0" err="1"/>
              <a:t>Lindi</a:t>
            </a:r>
            <a:r>
              <a:rPr lang="en-US" sz="2400" i="1" dirty="0"/>
              <a:t> and </a:t>
            </a:r>
            <a:r>
              <a:rPr lang="en-US" sz="2400" i="1" dirty="0" err="1" smtClean="0"/>
              <a:t>Shinyanga</a:t>
            </a:r>
            <a:r>
              <a:rPr lang="en-US" sz="2400" i="1" dirty="0" smtClean="0"/>
              <a:t>)</a:t>
            </a:r>
          </a:p>
          <a:p>
            <a:pPr marL="457200" lvl="2" algn="l">
              <a:spcBef>
                <a:spcPts val="1000"/>
              </a:spcBef>
            </a:pPr>
            <a:endParaRPr lang="en-US" sz="2400" i="1" dirty="0"/>
          </a:p>
          <a:p>
            <a:pPr marL="800100" lvl="2" indent="-34290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Gradual initiation of sub-granting to other implementers (local NGOs including Professional Associations, RHMT, CHMT, Zonal Resource </a:t>
            </a:r>
            <a:r>
              <a:rPr lang="en-US" sz="2400" i="1" dirty="0" err="1" smtClean="0"/>
              <a:t>Centres</a:t>
            </a:r>
            <a:r>
              <a:rPr lang="en-US" sz="2400" i="1" dirty="0" smtClean="0"/>
              <a:t>)</a:t>
            </a:r>
            <a:endParaRPr lang="en-US" sz="2400" i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 algn="l">
              <a:buFont typeface="Wingdings" charset="2"/>
              <a:buChar char="ü"/>
            </a:pP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83" y="6091705"/>
            <a:ext cx="1219988" cy="727658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latin typeface="Bookman Old Style" panose="02050604050505020204" pitchFamily="18" charset="0"/>
              </a:rPr>
              <a:t>Challenges ( Opportunities for development)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928" y="592428"/>
            <a:ext cx="9987956" cy="5548496"/>
          </a:xfrm>
        </p:spPr>
        <p:txBody>
          <a:bodyPr>
            <a:normAutofit/>
          </a:bodyPr>
          <a:lstStyle/>
          <a:p>
            <a:pPr lvl="1" algn="l"/>
            <a:r>
              <a:rPr lang="en-US" sz="2400" b="1" u="sng" dirty="0" smtClean="0">
                <a:solidFill>
                  <a:srgbClr val="000000"/>
                </a:solidFill>
              </a:rPr>
              <a:t>Programmatic</a:t>
            </a:r>
          </a:p>
          <a:p>
            <a:pPr lvl="1" algn="l"/>
            <a:endParaRPr lang="en-US" sz="2400" b="1" u="sng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Coordination challenges ( Inter-ministerial and Intra-ministerial) for both addressing the HRH and service delivery, particularly RMNCH.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i="1" dirty="0" smtClean="0"/>
              <a:t>Big Result Now concept is expected to address this challenge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1" algn="l"/>
            <a:endParaRPr lang="en-US" sz="24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Fragmented and Vertical support by donors on health programs, including competing environment for international and local Non- State Actors (NSAs)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i="1" dirty="0" smtClean="0"/>
              <a:t>Need for deliberate coordination by the Donors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i="1" dirty="0" smtClean="0"/>
              <a:t>Affirmative commitment by the </a:t>
            </a:r>
            <a:r>
              <a:rPr lang="en-US" sz="2400" i="1" dirty="0" err="1" smtClean="0"/>
              <a:t>Govt</a:t>
            </a:r>
            <a:r>
              <a:rPr lang="en-US" sz="2400" i="1" dirty="0" smtClean="0"/>
              <a:t> and DPs to support complementary efforts of the local NSAs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i="1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 algn="l">
              <a:buFont typeface="Wingdings" charset="2"/>
              <a:buChar char="ü"/>
            </a:pP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3" y="6201673"/>
            <a:ext cx="1035617" cy="617690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latin typeface="Bookman Old Style" panose="02050604050505020204" pitchFamily="18" charset="0"/>
              </a:rPr>
              <a:t>Challenges ( Opportunities for development)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928" y="592428"/>
            <a:ext cx="9987956" cy="5548496"/>
          </a:xfrm>
        </p:spPr>
        <p:txBody>
          <a:bodyPr>
            <a:normAutofit/>
          </a:bodyPr>
          <a:lstStyle/>
          <a:p>
            <a:pPr lvl="1" algn="l"/>
            <a:endParaRPr lang="en-US" sz="2400" b="1" u="sng" dirty="0" smtClean="0">
              <a:solidFill>
                <a:srgbClr val="000000"/>
              </a:solidFill>
            </a:endParaRPr>
          </a:p>
          <a:p>
            <a:pPr lvl="1" algn="l"/>
            <a:r>
              <a:rPr lang="en-US" sz="2400" b="1" u="sng" dirty="0" smtClean="0">
                <a:solidFill>
                  <a:srgbClr val="000000"/>
                </a:solidFill>
              </a:rPr>
              <a:t>Programmatic</a:t>
            </a:r>
          </a:p>
          <a:p>
            <a:pPr lvl="1" algn="l"/>
            <a:endParaRPr lang="en-US" sz="2400" b="1" u="sng" dirty="0">
              <a:solidFill>
                <a:srgbClr val="000000"/>
              </a:solidFill>
            </a:endParaRPr>
          </a:p>
          <a:p>
            <a:pPr lvl="1" algn="l"/>
            <a:endParaRPr lang="en-US" sz="24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Limited health sector funding creates steep competition for resources ( NSAs versus Government)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i="1" dirty="0" smtClean="0"/>
              <a:t>Public- Private/NSA partnership concept to be cross cutting approach in HSSP IV including BRN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i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i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Need for comprehensive intervention to make </a:t>
            </a:r>
            <a:r>
              <a:rPr lang="en-US" dirty="0" err="1" smtClean="0">
                <a:solidFill>
                  <a:prstClr val="black"/>
                </a:solidFill>
                <a:ea typeface="Calibri"/>
                <a:cs typeface="Times New Roman"/>
              </a:rPr>
              <a:t>CEmONC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 functional such as Blood transfusion, nurse </a:t>
            </a:r>
            <a:r>
              <a:rPr lang="en-US" dirty="0" err="1" smtClean="0">
                <a:solidFill>
                  <a:prstClr val="black"/>
                </a:solidFill>
                <a:ea typeface="Calibri"/>
                <a:cs typeface="Times New Roman"/>
              </a:rPr>
              <a:t>anaesthesia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 course, availability of skilled personnel, maintenance systems, CHWs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i="1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 algn="l">
              <a:buFont typeface="Wingdings" charset="2"/>
              <a:buChar char="ü"/>
            </a:pP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3" y="6201673"/>
            <a:ext cx="1035617" cy="617690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50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 smtClean="0"/>
              <a:t>BRN and BMAF INITIATIVES</a:t>
            </a:r>
            <a:endParaRPr lang="en-GB" sz="28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426" y="0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694770"/>
              </p:ext>
            </p:extLst>
          </p:nvPr>
        </p:nvGraphicFramePr>
        <p:xfrm>
          <a:off x="311303" y="425001"/>
          <a:ext cx="11644582" cy="6233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148"/>
                <a:gridCol w="1558258"/>
                <a:gridCol w="1163782"/>
                <a:gridCol w="1288473"/>
                <a:gridCol w="180109"/>
                <a:gridCol w="2216727"/>
                <a:gridCol w="3158836"/>
                <a:gridCol w="1634249"/>
              </a:tblGrid>
              <a:tr h="242264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</a:rPr>
                        <a:t>Regions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r>
                        <a:rPr lang="en-GB" sz="1800" b="1" u="none" strike="noStrike" dirty="0" smtClean="0">
                          <a:effectLst/>
                        </a:rPr>
                        <a:t>BRN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BMAF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56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RMNCH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Regionalized Area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Mkapa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Fellows Programme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Systems Project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u="none" strike="noStrike" dirty="0" err="1" smtClean="0">
                          <a:effectLst/>
                        </a:rPr>
                        <a:t>Kigoma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effectLst/>
                        </a:rPr>
                        <a:t> </a:t>
                      </a:r>
                      <a:r>
                        <a:rPr lang="en-GB" sz="1800" b="0" u="none" strike="noStrike" dirty="0" smtClean="0">
                          <a:effectLst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Geita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Mwanza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err="1" smtClean="0">
                          <a:effectLst/>
                        </a:rPr>
                        <a:t>Simiyu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X</a:t>
                      </a:r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94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Shinyanga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18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Kagera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</a:t>
                      </a:r>
                      <a:r>
                        <a:rPr lang="en-GB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Biharamulo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Rukwa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</a:t>
                      </a:r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Sumbawanga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R, </a:t>
                      </a:r>
                      <a:r>
                        <a:rPr lang="en-GB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Nkasi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&amp; </a:t>
                      </a:r>
                      <a:r>
                        <a:rPr lang="en-GB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Kalambo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Katavi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Iringa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Tabora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Singida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Njombe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Mtwara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ZNZ &amp; Pemba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520" y="0"/>
            <a:ext cx="9144000" cy="69545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195" y="695458"/>
            <a:ext cx="9549392" cy="599045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latin typeface="Bookman Old Style" panose="02050604050505020204" pitchFamily="18" charset="0"/>
              </a:rPr>
              <a:t>Who we are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GB" sz="2000" dirty="0" smtClean="0"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latin typeface="Bookman Old Style" panose="02050604050505020204" pitchFamily="18" charset="0"/>
              </a:rPr>
              <a:t>Our Key Result Areas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GB" sz="2000" dirty="0" smtClean="0"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latin typeface="Bookman Old Style" panose="02050604050505020204" pitchFamily="18" charset="0"/>
              </a:rPr>
              <a:t>Our milestones contributing to national goals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Institutional growth and sustainability</a:t>
            </a:r>
          </a:p>
          <a:p>
            <a:pPr algn="l">
              <a:lnSpc>
                <a:spcPct val="110000"/>
              </a:lnSpc>
              <a:defRPr/>
            </a:pPr>
            <a:endParaRPr lang="en-US" sz="2000" dirty="0" smtClean="0"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Challenges ( Opportunities for Development)</a:t>
            </a:r>
          </a:p>
          <a:p>
            <a:pPr marL="800100" lvl="1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Programmatic</a:t>
            </a:r>
          </a:p>
          <a:p>
            <a:pPr marL="800100" lvl="1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Institutionally</a:t>
            </a:r>
          </a:p>
          <a:p>
            <a:pPr lvl="1" algn="l">
              <a:lnSpc>
                <a:spcPct val="110000"/>
              </a:lnSpc>
              <a:defRPr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Way Forward and Conclusion</a:t>
            </a:r>
            <a:endParaRPr lang="en-GB" sz="2000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7" y="6240079"/>
            <a:ext cx="971223" cy="579283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0" y="0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31831" y="-19185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9257" y="-19185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520" y="0"/>
            <a:ext cx="9144000" cy="6954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latin typeface="Bookman Old Style" panose="02050604050505020204" pitchFamily="18" charset="0"/>
              </a:rPr>
              <a:t>Way </a:t>
            </a:r>
            <a:r>
              <a:rPr lang="en-US" sz="2800" b="1" dirty="0">
                <a:latin typeface="Bookman Old Style" panose="02050604050505020204" pitchFamily="18" charset="0"/>
              </a:rPr>
              <a:t>Forward and Conclusion</a:t>
            </a:r>
            <a:endParaRPr lang="en-GB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3587" y="695458"/>
            <a:ext cx="9144000" cy="5445466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Diversify </a:t>
            </a:r>
            <a:r>
              <a:rPr lang="en-US" dirty="0"/>
              <a:t>funding base </a:t>
            </a:r>
            <a:r>
              <a:rPr lang="en-US" dirty="0" smtClean="0"/>
              <a:t>for the Organization, including welcoming multi year funding partners ( BMAF Annual Donors meeting)</a:t>
            </a:r>
          </a:p>
          <a:p>
            <a:pPr algn="l"/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As BMAF transitions to operating as an ideal Foundation it aims to create “catalytic” and “innovative” programs in context of changing </a:t>
            </a:r>
            <a:r>
              <a:rPr lang="en-US" dirty="0" smtClean="0"/>
              <a:t>environment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Capitalize </a:t>
            </a:r>
            <a:r>
              <a:rPr lang="en-US" dirty="0"/>
              <a:t>on </a:t>
            </a:r>
            <a:r>
              <a:rPr lang="en-US" dirty="0" smtClean="0"/>
              <a:t>PPP in implementing BMAF Strategic Plan, the HSSPIV, National plans on HRH, One Plan on RMNCH, BRN etc.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Institutionalize BMAF lessons learnt and interventions into the Government systems ( for sustainability)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GB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7" y="6240079"/>
            <a:ext cx="971223" cy="579283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0" y="0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31831" y="-19185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9257" y="-19185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520" y="0"/>
            <a:ext cx="9144000" cy="6954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latin typeface="Bookman Old Style" panose="02050604050505020204" pitchFamily="18" charset="0"/>
              </a:rPr>
              <a:t>Way </a:t>
            </a:r>
            <a:r>
              <a:rPr lang="en-US" sz="2800" b="1" dirty="0">
                <a:latin typeface="Bookman Old Style" panose="02050604050505020204" pitchFamily="18" charset="0"/>
              </a:rPr>
              <a:t>Forward and Conclusion</a:t>
            </a:r>
            <a:endParaRPr lang="en-GB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520" y="692727"/>
            <a:ext cx="9442067" cy="5628062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Bookman Old Style" panose="02050604050505020204" pitchFamily="18" charset="0"/>
              </a:rPr>
              <a:t>What is unique of BMAF: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200" dirty="0" smtClean="0">
              <a:latin typeface="Bookman Old Style" panose="020506040505050202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ookman Old Style" panose="02050604050505020204" pitchFamily="18" charset="0"/>
              </a:rPr>
              <a:t>Virtuously indigenous institution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ookman Old Style" panose="02050604050505020204" pitchFamily="18" charset="0"/>
              </a:rPr>
              <a:t>Trusted partner </a:t>
            </a:r>
            <a:r>
              <a:rPr lang="en-US" sz="2200" dirty="0" smtClean="0">
                <a:latin typeface="Bookman Old Style" panose="02050604050505020204" pitchFamily="18" charset="0"/>
              </a:rPr>
              <a:t>of </a:t>
            </a:r>
            <a:r>
              <a:rPr lang="en-US" sz="2200" dirty="0" smtClean="0">
                <a:latin typeface="Bookman Old Style" panose="02050604050505020204" pitchFamily="18" charset="0"/>
              </a:rPr>
              <a:t>the </a:t>
            </a:r>
            <a:r>
              <a:rPr lang="en-US" sz="2200" dirty="0" smtClean="0">
                <a:latin typeface="Bookman Old Style" panose="02050604050505020204" pitchFamily="18" charset="0"/>
              </a:rPr>
              <a:t>Government of Tanzania</a:t>
            </a:r>
            <a:endParaRPr lang="en-US" sz="2200" dirty="0" smtClean="0">
              <a:latin typeface="Bookman Old Style" panose="020506040505050202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200" dirty="0">
                <a:latin typeface="Bookman Old Style" panose="02050604050505020204" pitchFamily="18" charset="0"/>
              </a:rPr>
              <a:t>Its Strategic Plan is in alignment to the national development strategies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ookman Old Style" panose="02050604050505020204" pitchFamily="18" charset="0"/>
              </a:rPr>
              <a:t>Good model for </a:t>
            </a:r>
            <a:r>
              <a:rPr lang="en-US" sz="2200" dirty="0" smtClean="0">
                <a:latin typeface="Bookman Old Style" panose="02050604050505020204" pitchFamily="18" charset="0"/>
              </a:rPr>
              <a:t>Public-Non </a:t>
            </a:r>
            <a:r>
              <a:rPr lang="en-US" sz="2200" dirty="0" smtClean="0">
                <a:latin typeface="Bookman Old Style" panose="02050604050505020204" pitchFamily="18" charset="0"/>
              </a:rPr>
              <a:t>State Actors-Private sector partnership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ookman Old Style" panose="02050604050505020204" pitchFamily="18" charset="0"/>
              </a:rPr>
              <a:t>Focused on evidence based and replicable interventions at the Central (upstream) and Local ( downstream) levels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ookman Old Style" panose="02050604050505020204" pitchFamily="18" charset="0"/>
              </a:rPr>
              <a:t>Sustainability streamlined in its </a:t>
            </a:r>
            <a:r>
              <a:rPr lang="en-US" sz="2200" dirty="0" err="1">
                <a:latin typeface="Bookman Old Style" panose="02050604050505020204" pitchFamily="18" charset="0"/>
              </a:rPr>
              <a:t>P</a:t>
            </a:r>
            <a:r>
              <a:rPr lang="en-US" sz="2200" dirty="0" err="1" smtClean="0">
                <a:latin typeface="Bookman Old Style" panose="02050604050505020204" pitchFamily="18" charset="0"/>
              </a:rPr>
              <a:t>rogrammes</a:t>
            </a:r>
            <a:r>
              <a:rPr lang="en-US" sz="2200" dirty="0" smtClean="0">
                <a:latin typeface="Bookman Old Style" panose="02050604050505020204" pitchFamily="18" charset="0"/>
              </a:rPr>
              <a:t> and Institutionally</a:t>
            </a:r>
          </a:p>
          <a:p>
            <a:pPr lvl="1" algn="l"/>
            <a:endParaRPr lang="en-US" sz="2200" dirty="0">
              <a:latin typeface="Bookman Old Style" panose="0205060405050502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Bookman Old Style" panose="02050604050505020204" pitchFamily="18" charset="0"/>
              </a:rPr>
              <a:t>Lets join our efforts in realizing better health outcomes among Tanzanians, particularly the underserved rural communities.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GB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7" y="6240079"/>
            <a:ext cx="971223" cy="579283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0" y="0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31831" y="-19185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9257" y="-19185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latin typeface="Bookman Old Style" panose="02050604050505020204" pitchFamily="18" charset="0"/>
              </a:rPr>
              <a:t>Voices from the Field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6234" y="785610"/>
            <a:ext cx="9831353" cy="5401731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i="1" dirty="0" smtClean="0">
              <a:solidFill>
                <a:srgbClr val="000000"/>
              </a:solidFill>
            </a:endParaRPr>
          </a:p>
          <a:p>
            <a:pPr algn="l"/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5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1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1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9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gave birth </a:t>
            </a:r>
            <a:r>
              <a:rPr lang="en-US" sz="9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9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because I </a:t>
            </a:r>
            <a:r>
              <a:rPr lang="en-US" sz="9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not sure to get service at the facility as there used to be only one Nurse. Unfortunately I lost two babies, but since  last year we have seen more Nurses  have come to work at the facility and I was able to get good services  and deliver this baby in safe hands” …… Agnes </a:t>
            </a:r>
            <a:r>
              <a:rPr lang="en-US" sz="9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Willson</a:t>
            </a:r>
            <a:r>
              <a:rPr lang="en-US" sz="9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21, </a:t>
            </a:r>
            <a:r>
              <a:rPr lang="en-US" sz="9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Kakonko</a:t>
            </a:r>
            <a:r>
              <a:rPr lang="en-US" sz="9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village , </a:t>
            </a:r>
            <a:r>
              <a:rPr lang="en-US" sz="9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Nyantakara</a:t>
            </a:r>
            <a:r>
              <a:rPr lang="en-US" sz="9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9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Biharamulo</a:t>
            </a:r>
            <a:r>
              <a:rPr lang="en-US" sz="9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600" i="1" dirty="0">
              <a:solidFill>
                <a:srgbClr val="FF0000"/>
              </a:solidFill>
            </a:endParaRPr>
          </a:p>
          <a:p>
            <a:pPr algn="l"/>
            <a:endParaRPr lang="en-US" sz="5100" i="1" dirty="0" smtClean="0">
              <a:solidFill>
                <a:srgbClr val="FF0000"/>
              </a:solidFill>
            </a:endParaRPr>
          </a:p>
          <a:p>
            <a:pPr algn="l"/>
            <a:endParaRPr lang="en-US" i="1" dirty="0">
              <a:solidFill>
                <a:srgbClr val="FF0000"/>
              </a:solidFill>
            </a:endParaRPr>
          </a:p>
          <a:p>
            <a:pPr algn="l"/>
            <a:endParaRPr lang="en-US" i="1" dirty="0" smtClean="0">
              <a:solidFill>
                <a:srgbClr val="FF0000"/>
              </a:solidFill>
            </a:endParaRPr>
          </a:p>
          <a:p>
            <a:pPr algn="l"/>
            <a:endParaRPr lang="en-US" i="1" dirty="0">
              <a:solidFill>
                <a:srgbClr val="000000"/>
              </a:solidFill>
            </a:endParaRPr>
          </a:p>
          <a:p>
            <a:pPr algn="l"/>
            <a:r>
              <a:rPr lang="en-US" i="1" dirty="0" smtClean="0">
                <a:solidFill>
                  <a:srgbClr val="000000"/>
                </a:solidFill>
              </a:rPr>
              <a:t>. </a:t>
            </a:r>
            <a:endParaRPr lang="en-US" i="1" dirty="0">
              <a:solidFill>
                <a:srgbClr val="000000"/>
              </a:solidFill>
            </a:endParaRPr>
          </a:p>
          <a:p>
            <a:pPr algn="l"/>
            <a:endParaRPr lang="en-US" i="1" dirty="0" smtClean="0">
              <a:solidFill>
                <a:srgbClr val="000000"/>
              </a:solidFill>
            </a:endParaRPr>
          </a:p>
          <a:p>
            <a:pPr algn="l"/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7" y="6101811"/>
            <a:ext cx="1203043" cy="717551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41" y="725876"/>
            <a:ext cx="5052662" cy="30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your attention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C:\Users\Administrator\Desktop\New folder\DV6A047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 b="8775"/>
          <a:stretch>
            <a:fillRect/>
          </a:stretch>
        </p:blipFill>
        <p:spPr bwMode="auto">
          <a:xfrm>
            <a:off x="1981200" y="1118514"/>
            <a:ext cx="8229600" cy="500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8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520" y="0"/>
            <a:ext cx="9144000" cy="69545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we are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195" y="695458"/>
            <a:ext cx="9549392" cy="5357401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GB" sz="2800" dirty="0"/>
              <a:t>Trust registered in 2006, founded by the Former President to complement the Government efforts in the fight against HIV/AIDS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GB" sz="2800" b="1" dirty="0"/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GB" sz="2800" b="1" dirty="0"/>
              <a:t>Vision - </a:t>
            </a:r>
            <a:r>
              <a:rPr lang="en-GB" sz="2800" dirty="0"/>
              <a:t>To be a hub in innovations of Health Service Delivery in Tanzania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GB" sz="2800" b="1" dirty="0"/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GB" sz="2800" b="1" dirty="0"/>
              <a:t>Mission - </a:t>
            </a:r>
            <a:r>
              <a:rPr lang="en-GB" sz="2800" dirty="0"/>
              <a:t>To facilitate the delivery of responsive health services, including HIV and AIDS, particularly in underserved areas through innovations in health systems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endParaRPr lang="en-GB" sz="2800" dirty="0"/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n-GB" sz="2800" dirty="0"/>
              <a:t>Governance body, Management and Staff : HQ offices a</a:t>
            </a:r>
            <a:r>
              <a:rPr lang="en-US" sz="2800" dirty="0" err="1"/>
              <a:t>nd</a:t>
            </a:r>
            <a:r>
              <a:rPr lang="en-GB" sz="2800" dirty="0"/>
              <a:t> 3 Field offices ( </a:t>
            </a:r>
            <a:r>
              <a:rPr lang="en-GB" sz="2800" dirty="0" err="1"/>
              <a:t>Mtwara</a:t>
            </a:r>
            <a:r>
              <a:rPr lang="en-GB" sz="2800" dirty="0"/>
              <a:t>, Iringa and Mwanza)</a:t>
            </a: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5" y="6186309"/>
            <a:ext cx="1061375" cy="633054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0" y="0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31831" y="-19185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9257" y="-19185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Result Areas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3587" y="785611"/>
            <a:ext cx="9144000" cy="49593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Its 2</a:t>
            </a:r>
            <a:r>
              <a:rPr lang="en-US" sz="2800" baseline="30000" dirty="0" smtClean="0">
                <a:latin typeface="Cambria" panose="02040503050406030204" pitchFamily="18" charset="0"/>
              </a:rPr>
              <a:t>nd</a:t>
            </a:r>
            <a:r>
              <a:rPr lang="en-US" sz="2800" dirty="0" smtClean="0">
                <a:latin typeface="Cambria" panose="02040503050406030204" pitchFamily="18" charset="0"/>
              </a:rPr>
              <a:t> Strategic Plan of 5 years  from 2013- 2018: </a:t>
            </a:r>
          </a:p>
          <a:p>
            <a:pPr algn="l"/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mbria" panose="02040503050406030204" pitchFamily="18" charset="0"/>
              </a:rPr>
              <a:t>KRA 1: Reinforced HIV and AIDS, MNH and other health conditions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mbria" panose="02040503050406030204" pitchFamily="18" charset="0"/>
              </a:rPr>
              <a:t>KRA 2: Evidence Based Solutions on Human Resource for Health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mbria" panose="02040503050406030204" pitchFamily="18" charset="0"/>
              </a:rPr>
              <a:t>KRA 3: Robust Management of IEC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mbria" panose="02040503050406030204" pitchFamily="18" charset="0"/>
              </a:rPr>
              <a:t>KRA 4: Sustainable Business model of BMAF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mbria" panose="02040503050406030204" pitchFamily="18" charset="0"/>
              </a:rPr>
              <a:t>KRA 5: BMAF Operational systems and Technical Leadership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1" y="6209353"/>
            <a:ext cx="1022739" cy="610009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0" y="0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31831" y="-19185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9257" y="-19185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4"/>
            <a:ext cx="9144000" cy="37513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Result Areas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3632" y="355950"/>
            <a:ext cx="9483955" cy="538899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Cambria" panose="02040503050406030204" pitchFamily="18" charset="0"/>
              </a:rPr>
              <a:t>Realization of BMAF’s Strategic Plan is through “Projects”</a:t>
            </a:r>
          </a:p>
          <a:p>
            <a:pPr algn="l"/>
            <a:endParaRPr lang="en-US" sz="2600" dirty="0" smtClean="0">
              <a:latin typeface="Cambria" panose="02040503050406030204" pitchFamily="18" charset="0"/>
            </a:endParaRPr>
          </a:p>
          <a:p>
            <a:pPr algn="l"/>
            <a:endParaRPr lang="en-US" sz="2600" dirty="0" smtClean="0">
              <a:latin typeface="Cambria" panose="02040503050406030204" pitchFamily="18" charset="0"/>
            </a:endParaRPr>
          </a:p>
          <a:p>
            <a:pPr algn="l"/>
            <a:endParaRPr lang="en-US" sz="2600" dirty="0">
              <a:latin typeface="Cambria" panose="02040503050406030204" pitchFamily="18" charset="0"/>
            </a:endParaRPr>
          </a:p>
          <a:p>
            <a:pPr algn="l"/>
            <a:endParaRPr lang="en-US" sz="2600" dirty="0" smtClean="0">
              <a:latin typeface="Cambria" panose="02040503050406030204" pitchFamily="18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03" y="5744943"/>
            <a:ext cx="1801368" cy="1074420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0" y="0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31831" y="-19185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9257" y="-19185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50100"/>
              </p:ext>
            </p:extLst>
          </p:nvPr>
        </p:nvGraphicFramePr>
        <p:xfrm>
          <a:off x="2243134" y="888642"/>
          <a:ext cx="9624453" cy="593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339"/>
                <a:gridCol w="2438400"/>
                <a:gridCol w="1773382"/>
                <a:gridCol w="2840181"/>
                <a:gridCol w="1241151"/>
              </a:tblGrid>
              <a:tr h="74447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Project Name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Duration/ Coverage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Funding agency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Budget</a:t>
                      </a:r>
                      <a:endParaRPr lang="en-GB" sz="1400" dirty="0"/>
                    </a:p>
                  </a:txBody>
                  <a:tcPr/>
                </a:tc>
              </a:tr>
              <a:tr h="729576">
                <a:tc rowSpan="4">
                  <a:txBody>
                    <a:bodyPr/>
                    <a:lstStyle/>
                    <a:p>
                      <a:r>
                        <a:rPr lang="en-GB" sz="1400" b="1" dirty="0" smtClean="0"/>
                        <a:t>HIV/AIDS</a:t>
                      </a:r>
                      <a:r>
                        <a:rPr lang="en-GB" sz="1400" b="1" baseline="0" dirty="0" smtClean="0"/>
                        <a:t> and RMNH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1.Mkapa Fellows Programme 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2005- 2010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33 districts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Norway </a:t>
                      </a:r>
                      <a:r>
                        <a:rPr lang="en-GB" sz="1400" dirty="0" err="1" smtClean="0"/>
                        <a:t>Govt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Clinton Health Access Initiative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 $</a:t>
                      </a:r>
                      <a:r>
                        <a:rPr lang="en-GB" sz="1400" baseline="0" dirty="0" smtClean="0"/>
                        <a:t> 2 m</a:t>
                      </a:r>
                      <a:endParaRPr lang="en-GB" sz="1400" dirty="0"/>
                    </a:p>
                  </a:txBody>
                  <a:tcPr/>
                </a:tc>
              </a:tr>
              <a:tr h="72957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B050"/>
                          </a:solidFill>
                        </a:rPr>
                        <a:t>2.Mkapa Fellows Programme II</a:t>
                      </a:r>
                      <a:endParaRPr lang="en-GB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B050"/>
                          </a:solidFill>
                        </a:rPr>
                        <a:t>2013- 2017</a:t>
                      </a:r>
                    </a:p>
                    <a:p>
                      <a:endParaRPr lang="en-GB" sz="1400" b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GB" sz="1400" b="0" dirty="0" smtClean="0">
                          <a:solidFill>
                            <a:srgbClr val="00B050"/>
                          </a:solidFill>
                        </a:rPr>
                        <a:t>15 districts</a:t>
                      </a:r>
                      <a:endParaRPr lang="en-GB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B050"/>
                          </a:solidFill>
                        </a:rPr>
                        <a:t>Irish Aid, &gt; 50 Corporates incl. </a:t>
                      </a:r>
                      <a:r>
                        <a:rPr lang="en-GB" sz="1400" b="0" dirty="0" err="1" smtClean="0">
                          <a:solidFill>
                            <a:srgbClr val="00B050"/>
                          </a:solidFill>
                        </a:rPr>
                        <a:t>Acasia</a:t>
                      </a:r>
                      <a:r>
                        <a:rPr lang="en-GB" sz="1400" b="0" baseline="0" dirty="0" smtClean="0">
                          <a:solidFill>
                            <a:srgbClr val="00B050"/>
                          </a:solidFill>
                        </a:rPr>
                        <a:t> (ABG), </a:t>
                      </a:r>
                      <a:r>
                        <a:rPr lang="en-GB" sz="1400" b="0" baseline="0" dirty="0" err="1" smtClean="0">
                          <a:solidFill>
                            <a:srgbClr val="00B050"/>
                          </a:solidFill>
                        </a:rPr>
                        <a:t>Govt</a:t>
                      </a:r>
                      <a:r>
                        <a:rPr lang="en-GB" sz="1400" b="0" baseline="0" dirty="0" smtClean="0">
                          <a:solidFill>
                            <a:srgbClr val="00B050"/>
                          </a:solidFill>
                        </a:rPr>
                        <a:t>/LGAs</a:t>
                      </a:r>
                      <a:endParaRPr lang="en-GB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B050"/>
                          </a:solidFill>
                        </a:rPr>
                        <a:t>US $ 10m</a:t>
                      </a:r>
                      <a:endParaRPr lang="en-GB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95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3. Emergenc</a:t>
                      </a:r>
                      <a:r>
                        <a:rPr lang="en-GB" sz="1400" baseline="0" dirty="0" smtClean="0"/>
                        <a:t>y Hiring Programme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2007 – 2010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19 districts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Global Fund to AIDS, TB &amp; Malaria – Round 3 and 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 $ 7m</a:t>
                      </a:r>
                      <a:endParaRPr lang="en-GB" sz="1400" dirty="0"/>
                    </a:p>
                  </a:txBody>
                  <a:tcPr/>
                </a:tc>
              </a:tr>
              <a:tr h="942369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 Saving Lives of Mothers &amp; </a:t>
                      </a:r>
                      <a:r>
                        <a:rPr lang="en-GB" sz="1400" dirty="0" err="1" smtClean="0"/>
                        <a:t>Newborns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2010- 2012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2 districts ( </a:t>
                      </a:r>
                      <a:r>
                        <a:rPr lang="en-GB" sz="1400" dirty="0" err="1" smtClean="0"/>
                        <a:t>Singida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World Lung Foundation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 $ 300,000</a:t>
                      </a:r>
                      <a:endParaRPr lang="en-GB" sz="1400" dirty="0"/>
                    </a:p>
                  </a:txBody>
                  <a:tcPr/>
                </a:tc>
              </a:tr>
              <a:tr h="758826">
                <a:tc rowSpan="3">
                  <a:txBody>
                    <a:bodyPr/>
                    <a:lstStyle/>
                    <a:p>
                      <a:r>
                        <a:rPr lang="en-GB" sz="1400" b="1" dirty="0" smtClean="0"/>
                        <a:t>Human</a:t>
                      </a:r>
                      <a:r>
                        <a:rPr lang="en-GB" sz="1400" b="1" baseline="0" dirty="0" smtClean="0"/>
                        <a:t> Resources for Health </a:t>
                      </a:r>
                      <a:r>
                        <a:rPr lang="en-GB" sz="1400" b="1" dirty="0" smtClean="0"/>
                        <a:t>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 Tanzania Human Resource Capacity Project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2009 – 2013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54 districts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USAID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 $ 4.9m</a:t>
                      </a:r>
                      <a:endParaRPr lang="en-GB" sz="1400" dirty="0"/>
                    </a:p>
                  </a:txBody>
                  <a:tcPr/>
                </a:tc>
              </a:tr>
              <a:tr h="758826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2. Health Systems Strengthening</a:t>
                      </a:r>
                      <a:r>
                        <a:rPr lang="en-GB" sz="1400" b="1" baseline="0" dirty="0" smtClean="0">
                          <a:solidFill>
                            <a:srgbClr val="4BA94B"/>
                          </a:solidFill>
                        </a:rPr>
                        <a:t> Project</a:t>
                      </a:r>
                      <a:endParaRPr lang="en-GB" sz="1400" b="1" dirty="0">
                        <a:solidFill>
                          <a:srgbClr val="4BA9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2011- 2016 </a:t>
                      </a:r>
                    </a:p>
                    <a:p>
                      <a:endParaRPr lang="en-GB" sz="1400" b="1" dirty="0" smtClean="0">
                        <a:solidFill>
                          <a:srgbClr val="4BA94B"/>
                        </a:solidFill>
                      </a:endParaRPr>
                    </a:p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70</a:t>
                      </a:r>
                      <a:r>
                        <a:rPr lang="en-GB" sz="1400" b="1" baseline="0" dirty="0" smtClean="0">
                          <a:solidFill>
                            <a:srgbClr val="4BA94B"/>
                          </a:solidFill>
                        </a:rPr>
                        <a:t> districts</a:t>
                      </a:r>
                      <a:endParaRPr lang="en-GB" sz="1400" b="1" dirty="0">
                        <a:solidFill>
                          <a:srgbClr val="4BA9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Global Fund to AIDS, TB</a:t>
                      </a:r>
                      <a:r>
                        <a:rPr lang="en-GB" sz="1400" b="1" baseline="0" dirty="0" smtClean="0">
                          <a:solidFill>
                            <a:srgbClr val="4BA94B"/>
                          </a:solidFill>
                        </a:rPr>
                        <a:t> &amp; Malaria  - Round 9</a:t>
                      </a:r>
                      <a:endParaRPr lang="en-GB" sz="1400" b="1" dirty="0">
                        <a:solidFill>
                          <a:srgbClr val="4BA9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US $ 50m</a:t>
                      </a:r>
                      <a:endParaRPr lang="en-GB" sz="1400" b="1" dirty="0">
                        <a:solidFill>
                          <a:srgbClr val="4BA94B"/>
                        </a:solidFill>
                      </a:endParaRPr>
                    </a:p>
                  </a:txBody>
                  <a:tcPr/>
                </a:tc>
              </a:tr>
              <a:tr h="537501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B050"/>
                          </a:solidFill>
                        </a:rPr>
                        <a:t>3. Advocacy on HRH Project</a:t>
                      </a:r>
                      <a:endParaRPr lang="en-GB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2015 - 2017</a:t>
                      </a:r>
                    </a:p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Central  level</a:t>
                      </a:r>
                      <a:endParaRPr lang="en-GB" sz="1400" b="1" dirty="0">
                        <a:solidFill>
                          <a:srgbClr val="4BA9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USAID ,</a:t>
                      </a:r>
                      <a:r>
                        <a:rPr lang="en-GB" sz="1400" b="1" baseline="0" dirty="0" smtClean="0">
                          <a:solidFill>
                            <a:srgbClr val="4BA94B"/>
                          </a:solidFill>
                        </a:rPr>
                        <a:t> Irish Aid</a:t>
                      </a:r>
                      <a:endParaRPr lang="en-GB" sz="1400" b="1" dirty="0">
                        <a:solidFill>
                          <a:srgbClr val="4BA9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4BA94B"/>
                          </a:solidFill>
                        </a:rPr>
                        <a:t>US $ 390,767</a:t>
                      </a:r>
                      <a:endParaRPr lang="en-GB" sz="1400" b="1" dirty="0">
                        <a:solidFill>
                          <a:srgbClr val="4BA94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Bookman Old Style" panose="02050604050505020204" pitchFamily="18" charset="0"/>
              </a:rPr>
              <a:t>Our milestones contributing to national goals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6234" y="785610"/>
            <a:ext cx="9919650" cy="5112913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/>
              <a:t>Reduction of National HRH shortage from </a:t>
            </a:r>
            <a:r>
              <a:rPr lang="en-US" b="1" i="1" dirty="0"/>
              <a:t>68% to 48% </a:t>
            </a:r>
            <a:r>
              <a:rPr lang="en-US" b="1" i="1" dirty="0" smtClean="0">
                <a:solidFill>
                  <a:srgbClr val="000000"/>
                </a:solidFill>
              </a:rPr>
              <a:t>and </a:t>
            </a:r>
            <a:r>
              <a:rPr lang="en-US" b="1" i="1" dirty="0">
                <a:solidFill>
                  <a:srgbClr val="000000"/>
                </a:solidFill>
              </a:rPr>
              <a:t>improved </a:t>
            </a:r>
            <a:r>
              <a:rPr lang="en-US" b="1" i="1" dirty="0" smtClean="0">
                <a:solidFill>
                  <a:srgbClr val="000000"/>
                </a:solidFill>
              </a:rPr>
              <a:t>HRH </a:t>
            </a:r>
            <a:r>
              <a:rPr lang="en-US" b="1" i="1" dirty="0">
                <a:solidFill>
                  <a:srgbClr val="000000"/>
                </a:solidFill>
              </a:rPr>
              <a:t>environment: </a:t>
            </a:r>
            <a:endParaRPr lang="en-US" sz="2000" b="1" i="1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i="1" dirty="0" smtClean="0"/>
              <a:t>1008  </a:t>
            </a:r>
            <a:r>
              <a:rPr lang="en-US" i="1" dirty="0"/>
              <a:t>Students grants for Allied Health </a:t>
            </a:r>
            <a:r>
              <a:rPr lang="en-US" i="1" dirty="0" smtClean="0"/>
              <a:t>Training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i="1" dirty="0" smtClean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i="1" dirty="0" smtClean="0"/>
              <a:t>More </a:t>
            </a:r>
            <a:r>
              <a:rPr lang="en-US" i="1" dirty="0"/>
              <a:t>than  </a:t>
            </a:r>
            <a:r>
              <a:rPr lang="en-US" i="1" dirty="0" smtClean="0"/>
              <a:t>1061 Health workers</a:t>
            </a:r>
            <a:r>
              <a:rPr lang="pl-PL" i="1" dirty="0" smtClean="0"/>
              <a:t> </a:t>
            </a:r>
            <a:r>
              <a:rPr lang="pl-PL" i="1" dirty="0"/>
              <a:t>recruited </a:t>
            </a:r>
            <a:endParaRPr lang="en-GB" i="1" dirty="0" smtClean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pl-PL" i="1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i="1" dirty="0" smtClean="0"/>
              <a:t>84% </a:t>
            </a:r>
            <a:r>
              <a:rPr lang="en-US" i="1" dirty="0"/>
              <a:t>retained in Public </a:t>
            </a:r>
            <a:r>
              <a:rPr lang="en-US" i="1" dirty="0" smtClean="0"/>
              <a:t>service employment system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i="1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i="1" dirty="0" smtClean="0"/>
              <a:t>Trained, coached and mentioned </a:t>
            </a:r>
            <a:r>
              <a:rPr lang="en-GB" i="1" dirty="0" smtClean="0"/>
              <a:t>1431 managers </a:t>
            </a:r>
            <a:r>
              <a:rPr lang="en-GB" i="1" dirty="0"/>
              <a:t>in leadership and </a:t>
            </a:r>
            <a:r>
              <a:rPr lang="en-GB" i="1" dirty="0" smtClean="0"/>
              <a:t>effective planning and </a:t>
            </a:r>
            <a:r>
              <a:rPr lang="en-GB" i="1" dirty="0" err="1" smtClean="0"/>
              <a:t>manag</a:t>
            </a:r>
            <a:r>
              <a:rPr lang="en-US" i="1" dirty="0" smtClean="0"/>
              <a:t>e</a:t>
            </a:r>
            <a:r>
              <a:rPr lang="en-GB" i="1" dirty="0" err="1"/>
              <a:t>m</a:t>
            </a:r>
            <a:r>
              <a:rPr lang="en-GB" i="1" dirty="0" err="1" smtClean="0"/>
              <a:t>ent</a:t>
            </a:r>
            <a:r>
              <a:rPr lang="en-GB" i="1" dirty="0" smtClean="0"/>
              <a:t> of Human Resource for Health.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GB" i="1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GB" i="1" dirty="0"/>
              <a:t> Enhanced HRH retention through </a:t>
            </a:r>
            <a:r>
              <a:rPr lang="en-US" i="1" dirty="0" smtClean="0"/>
              <a:t>construction </a:t>
            </a:r>
            <a:r>
              <a:rPr lang="en-US" i="1" dirty="0"/>
              <a:t>of 310 rural staff houses in 31 rural </a:t>
            </a:r>
            <a:r>
              <a:rPr lang="en-US" i="1" dirty="0" smtClean="0"/>
              <a:t>districts </a:t>
            </a:r>
            <a:r>
              <a:rPr lang="en-US" i="1" dirty="0" err="1" smtClean="0"/>
              <a:t>eg</a:t>
            </a:r>
            <a:r>
              <a:rPr lang="en-US" i="1" dirty="0" smtClean="0"/>
              <a:t>. reduced regional staff housing gap by 42% ( </a:t>
            </a:r>
            <a:r>
              <a:rPr lang="en-US" i="1" dirty="0" err="1" smtClean="0"/>
              <a:t>Singida</a:t>
            </a:r>
            <a:r>
              <a:rPr lang="en-US" i="1" dirty="0" smtClean="0"/>
              <a:t>) 20% ( </a:t>
            </a:r>
            <a:r>
              <a:rPr lang="en-US" i="1" dirty="0" err="1" smtClean="0"/>
              <a:t>Mtwara</a:t>
            </a:r>
            <a:r>
              <a:rPr lang="en-US" i="1" dirty="0" smtClean="0"/>
              <a:t>) and 32% ( </a:t>
            </a:r>
            <a:r>
              <a:rPr lang="en-US" i="1" dirty="0" err="1" smtClean="0"/>
              <a:t>Rukwa</a:t>
            </a:r>
            <a:r>
              <a:rPr lang="en-US" i="1" dirty="0" smtClean="0"/>
              <a:t>)</a:t>
            </a:r>
          </a:p>
          <a:p>
            <a:pPr algn="l"/>
            <a:endParaRPr lang="en-US" b="1" i="1" dirty="0" smtClean="0">
              <a:solidFill>
                <a:srgbClr val="000000"/>
              </a:solidFill>
            </a:endParaRPr>
          </a:p>
          <a:p>
            <a:pPr lvl="1" algn="l"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63" y="6320789"/>
            <a:ext cx="835907" cy="498574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Bookman Old Style" panose="02050604050505020204" pitchFamily="18" charset="0"/>
              </a:rPr>
              <a:t>Our milestones contributing to national goals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6234" y="785610"/>
            <a:ext cx="9831353" cy="54017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 smtClean="0"/>
              <a:t>Enhanced HRH Policy Environment: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000000"/>
                </a:solidFill>
              </a:rPr>
              <a:t>HRH Technical </a:t>
            </a:r>
            <a:r>
              <a:rPr lang="en-GB" i="1" dirty="0">
                <a:solidFill>
                  <a:srgbClr val="000000"/>
                </a:solidFill>
              </a:rPr>
              <a:t>W</a:t>
            </a:r>
            <a:r>
              <a:rPr lang="en-GB" i="1" dirty="0" smtClean="0">
                <a:solidFill>
                  <a:srgbClr val="000000"/>
                </a:solidFill>
              </a:rPr>
              <a:t>orking Group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i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000000"/>
                </a:solidFill>
              </a:rPr>
              <a:t>First National HRH Conference in 2013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i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000000"/>
                </a:solidFill>
              </a:rPr>
              <a:t>Scale up of Human Capital Management Information Systems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i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000000"/>
                </a:solidFill>
              </a:rPr>
              <a:t>The National Incentive and Pay Policy (2011)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i="1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000000"/>
                </a:solidFill>
              </a:rPr>
              <a:t> National HRH Staffing level revision of 1999 ( edition of 2013)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i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000000"/>
                </a:solidFill>
              </a:rPr>
              <a:t>National Orientation package for newly recruited health workers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i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000000"/>
                </a:solidFill>
              </a:rPr>
              <a:t>Revision of CCHP </a:t>
            </a:r>
            <a:r>
              <a:rPr lang="en-GB" i="1" dirty="0" smtClean="0"/>
              <a:t>guideline in 2011- </a:t>
            </a:r>
            <a:r>
              <a:rPr lang="en-GB" i="1" dirty="0" smtClean="0">
                <a:solidFill>
                  <a:srgbClr val="000000"/>
                </a:solidFill>
              </a:rPr>
              <a:t>Priority area on HRH reinforced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i="1" dirty="0" smtClean="0">
              <a:solidFill>
                <a:srgbClr val="000000"/>
              </a:solidFill>
            </a:endParaRPr>
          </a:p>
          <a:p>
            <a:pPr algn="l"/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63" y="6320789"/>
            <a:ext cx="835907" cy="498574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IMG_03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472810"/>
            <a:ext cx="4813952" cy="30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67425" cy="6858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426" y="0"/>
            <a:ext cx="14387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934421" y="-92300"/>
            <a:ext cx="257580" cy="6950299"/>
          </a:xfrm>
          <a:prstGeom prst="rect">
            <a:avLst/>
          </a:prstGeom>
          <a:solidFill>
            <a:srgbClr val="DE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3472809"/>
            <a:ext cx="5090159" cy="303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'User\AppData\Local\Microsoft\Windows\Burn\Burn\PICTURES FOR ANNUAL DINNER\HRH CONFERENCE SEPTEMBER 2013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62393"/>
            <a:ext cx="5354926" cy="31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8" descr="D:\IMG_0277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8865"/>
            <a:ext cx="4813953" cy="3463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8" y="-19185"/>
            <a:ext cx="9144000" cy="611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Bookman Old Style" panose="02050604050505020204" pitchFamily="18" charset="0"/>
              </a:rPr>
              <a:t>Our milestones contributing to national goals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6225" y="842132"/>
            <a:ext cx="9899659" cy="5285475"/>
          </a:xfrm>
        </p:spPr>
        <p:txBody>
          <a:bodyPr>
            <a:normAutofit fontScale="92500" lnSpcReduction="10000"/>
          </a:bodyPr>
          <a:lstStyle/>
          <a:p>
            <a:pPr lvl="1" algn="l">
              <a:buFont typeface="Wingdings" charset="2"/>
              <a:buChar char="²"/>
            </a:pPr>
            <a:endParaRPr lang="en-US" i="1" dirty="0">
              <a:solidFill>
                <a:srgbClr val="000000"/>
              </a:solidFill>
            </a:endParaRPr>
          </a:p>
          <a:p>
            <a:pPr algn="l"/>
            <a:r>
              <a:rPr lang="en-US" b="1" dirty="0" smtClean="0"/>
              <a:t>Increased national enrollment of HIV clients </a:t>
            </a:r>
            <a:endParaRPr lang="en-US" sz="2000" dirty="0"/>
          </a:p>
          <a:p>
            <a:pPr lvl="1" algn="l">
              <a:buFont typeface="Wingdings" charset="2"/>
              <a:buChar char="ü"/>
            </a:pPr>
            <a:r>
              <a:rPr lang="en-GB" sz="2400" dirty="0"/>
              <a:t>Trained, coached a</a:t>
            </a:r>
            <a:r>
              <a:rPr lang="en-US" sz="2400" dirty="0" err="1"/>
              <a:t>nd</a:t>
            </a:r>
            <a:r>
              <a:rPr lang="en-GB" sz="2400" dirty="0"/>
              <a:t> mentored more than 700 HWs on HIV/AIDS leading to 5 fold increase in clients enrolment and put on HIV </a:t>
            </a:r>
            <a:r>
              <a:rPr lang="en-GB" sz="2400" dirty="0" smtClean="0"/>
              <a:t>therapy within the districts of intervention</a:t>
            </a:r>
            <a:endParaRPr lang="en-GB" sz="2400" dirty="0"/>
          </a:p>
          <a:p>
            <a:pPr lvl="1" algn="l">
              <a:buFont typeface="Wingdings" charset="2"/>
              <a:buChar char="ü"/>
            </a:pPr>
            <a:endParaRPr lang="en-GB" sz="2400" dirty="0" smtClean="0"/>
          </a:p>
          <a:p>
            <a:pPr algn="l"/>
            <a:r>
              <a:rPr lang="en-GB" b="1" dirty="0" smtClean="0"/>
              <a:t>Contributing to the One Plan target of increasing </a:t>
            </a:r>
            <a:r>
              <a:rPr lang="en-GB" b="1" dirty="0" err="1" smtClean="0"/>
              <a:t>CEmONC</a:t>
            </a:r>
            <a:r>
              <a:rPr lang="en-GB" b="1" dirty="0" smtClean="0"/>
              <a:t> services (50% of health centres with </a:t>
            </a:r>
            <a:r>
              <a:rPr lang="en-GB" b="1" dirty="0" err="1" smtClean="0"/>
              <a:t>CEmONC</a:t>
            </a:r>
            <a:r>
              <a:rPr lang="en-GB" b="1" dirty="0" smtClean="0"/>
              <a:t> by 2015): </a:t>
            </a:r>
          </a:p>
          <a:p>
            <a:pPr algn="l"/>
            <a:endParaRPr lang="en-GB" b="1" dirty="0" smtClean="0"/>
          </a:p>
          <a:p>
            <a:pPr lvl="1" algn="l"/>
            <a:r>
              <a:rPr lang="en-GB" sz="2400" dirty="0" smtClean="0">
                <a:solidFill>
                  <a:srgbClr val="000000"/>
                </a:solidFill>
              </a:rPr>
              <a:t>Reinforced MNH care through:</a:t>
            </a:r>
          </a:p>
          <a:p>
            <a:pPr lvl="1" algn="l"/>
            <a:endParaRPr lang="en-GB" sz="2400" dirty="0" smtClean="0">
              <a:solidFill>
                <a:srgbClr val="000000"/>
              </a:solidFill>
            </a:endParaRPr>
          </a:p>
          <a:p>
            <a:pPr lvl="2" algn="l">
              <a:buFont typeface="Wingdings" charset="2"/>
              <a:buChar char="ü"/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Capacity development </a:t>
            </a:r>
            <a:r>
              <a:rPr lang="en-GB" sz="2400" dirty="0" smtClean="0">
                <a:solidFill>
                  <a:srgbClr val="000000"/>
                </a:solidFill>
              </a:rPr>
              <a:t>on </a:t>
            </a:r>
            <a:r>
              <a:rPr lang="en-GB" sz="2400" dirty="0" err="1" smtClean="0">
                <a:solidFill>
                  <a:srgbClr val="000000"/>
                </a:solidFill>
              </a:rPr>
              <a:t>CEmONC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to 35 health professionals </a:t>
            </a:r>
            <a:r>
              <a:rPr lang="en-GB" sz="2400" dirty="0" smtClean="0">
                <a:solidFill>
                  <a:srgbClr val="000000"/>
                </a:solidFill>
              </a:rPr>
              <a:t>with aim of saving </a:t>
            </a:r>
            <a:r>
              <a:rPr lang="en-GB" sz="2400" dirty="0">
                <a:solidFill>
                  <a:srgbClr val="000000"/>
                </a:solidFill>
              </a:rPr>
              <a:t>lives of </a:t>
            </a:r>
            <a:r>
              <a:rPr lang="en-GB" sz="2400" dirty="0" smtClean="0">
                <a:solidFill>
                  <a:srgbClr val="000000"/>
                </a:solidFill>
              </a:rPr>
              <a:t>pregnant </a:t>
            </a:r>
            <a:r>
              <a:rPr lang="en-GB" sz="2400" dirty="0">
                <a:solidFill>
                  <a:srgbClr val="000000"/>
                </a:solidFill>
              </a:rPr>
              <a:t>women 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2" algn="l"/>
            <a:endParaRPr lang="en-US" sz="2400" dirty="0">
              <a:solidFill>
                <a:srgbClr val="000000"/>
              </a:solidFill>
            </a:endParaRPr>
          </a:p>
          <a:p>
            <a:pPr lvl="2" algn="l">
              <a:buFont typeface="Wingdings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C</a:t>
            </a:r>
            <a:r>
              <a:rPr lang="en-GB" sz="2400" dirty="0" smtClean="0">
                <a:solidFill>
                  <a:srgbClr val="000000"/>
                </a:solidFill>
              </a:rPr>
              <a:t>onstruction </a:t>
            </a:r>
            <a:r>
              <a:rPr lang="en-GB" sz="2400" dirty="0">
                <a:solidFill>
                  <a:srgbClr val="000000"/>
                </a:solidFill>
              </a:rPr>
              <a:t>and renovation of 9 theatres at health centre </a:t>
            </a:r>
            <a:r>
              <a:rPr lang="en-GB" sz="2400" dirty="0" smtClean="0">
                <a:solidFill>
                  <a:srgbClr val="000000"/>
                </a:solidFill>
              </a:rPr>
              <a:t>levels</a:t>
            </a:r>
          </a:p>
          <a:p>
            <a:pPr lvl="1" algn="l">
              <a:buFont typeface="Wingdings" charset="2"/>
              <a:buChar char="ü"/>
            </a:pP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3" y="6071085"/>
            <a:ext cx="1254558" cy="748277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946203" y="6320789"/>
            <a:ext cx="4114800" cy="365125"/>
          </a:xfrm>
        </p:spPr>
        <p:txBody>
          <a:bodyPr/>
          <a:lstStyle/>
          <a:p>
            <a:r>
              <a:rPr lang="en-US" sz="1800" b="1" i="1" dirty="0" smtClean="0">
                <a:latin typeface="Cambria" panose="02040503050406030204" pitchFamily="18" charset="0"/>
              </a:rPr>
              <a:t>Bringing HOPE to rural Tanzanians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8592" r="15428" b="7793"/>
          <a:stretch/>
        </p:blipFill>
        <p:spPr>
          <a:xfrm>
            <a:off x="12879" y="45477"/>
            <a:ext cx="1931831" cy="12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2693597"/>
            <a:ext cx="1907928" cy="1268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" y="5522362"/>
            <a:ext cx="1906074" cy="1262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3840"/>
            <a:ext cx="1931830" cy="1449727"/>
          </a:xfrm>
          <a:prstGeom prst="rect">
            <a:avLst/>
          </a:prstGeom>
        </p:spPr>
      </p:pic>
      <p:pic>
        <p:nvPicPr>
          <p:cNvPr id="11" name="Picture 10" descr="C:\Users\User\Pictures\2014-03-28 12.16.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307339"/>
            <a:ext cx="1906074" cy="13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84433" y="6573"/>
            <a:ext cx="1674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7955" y="6573"/>
            <a:ext cx="143876" cy="6858000"/>
          </a:xfrm>
          <a:prstGeom prst="rect">
            <a:avLst/>
          </a:prstGeom>
          <a:solidFill>
            <a:srgbClr val="4BA9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55884" y="-19185"/>
            <a:ext cx="236115" cy="6884964"/>
          </a:xfrm>
          <a:prstGeom prst="rect">
            <a:avLst/>
          </a:prstGeom>
          <a:solidFill>
            <a:srgbClr val="F90D0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1607</Words>
  <Application>Microsoft Office PowerPoint</Application>
  <PresentationFormat>Widescreen</PresentationFormat>
  <Paragraphs>374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Office Theme</vt:lpstr>
      <vt:lpstr>Innovatively reaching the underserved!</vt:lpstr>
      <vt:lpstr>Outline</vt:lpstr>
      <vt:lpstr>Who we are </vt:lpstr>
      <vt:lpstr>Key Result Areas</vt:lpstr>
      <vt:lpstr>Key Result Areas</vt:lpstr>
      <vt:lpstr>Our milestones contributing to national goals</vt:lpstr>
      <vt:lpstr>Our milestones contributing to national goals</vt:lpstr>
      <vt:lpstr>PowerPoint Presentation</vt:lpstr>
      <vt:lpstr>Our milestones contributing to national goals</vt:lpstr>
      <vt:lpstr>PowerPoint Presentation</vt:lpstr>
      <vt:lpstr>Mkapa Fellows Programme II</vt:lpstr>
      <vt:lpstr>PowerPoint Presentation</vt:lpstr>
      <vt:lpstr>Institutional growth and sustainability</vt:lpstr>
      <vt:lpstr>Institutional growth and sustainability</vt:lpstr>
      <vt:lpstr>PowerPoint Presentation</vt:lpstr>
      <vt:lpstr>Challenges ( Opportunities for development)</vt:lpstr>
      <vt:lpstr>Challenges ( Opportunities for development)</vt:lpstr>
      <vt:lpstr>Challenges ( Opportunities for development)</vt:lpstr>
      <vt:lpstr>BRN and BMAF INITIATIVES</vt:lpstr>
      <vt:lpstr>Way Forward and Conclusion</vt:lpstr>
      <vt:lpstr>Way Forward and Conclusion</vt:lpstr>
      <vt:lpstr>Voices from the Field</vt:lpstr>
      <vt:lpstr>Thank you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Godfrey</dc:creator>
  <cp:lastModifiedBy>Dr.Ellen M Senkoro</cp:lastModifiedBy>
  <cp:revision>120</cp:revision>
  <dcterms:created xsi:type="dcterms:W3CDTF">2014-08-05T09:35:26Z</dcterms:created>
  <dcterms:modified xsi:type="dcterms:W3CDTF">2015-03-03T06:53:45Z</dcterms:modified>
</cp:coreProperties>
</file>