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415" r:id="rId3"/>
    <p:sldId id="379" r:id="rId4"/>
    <p:sldId id="416" r:id="rId5"/>
    <p:sldId id="417" r:id="rId6"/>
    <p:sldId id="418" r:id="rId7"/>
    <p:sldId id="419" r:id="rId8"/>
    <p:sldId id="422" r:id="rId9"/>
    <p:sldId id="421" r:id="rId1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1">
          <p15:clr>
            <a:srgbClr val="A4A3A4"/>
          </p15:clr>
        </p15:guide>
        <p15:guide id="2" pos="2865">
          <p15:clr>
            <a:srgbClr val="A4A3A4"/>
          </p15:clr>
        </p15:guide>
        <p15:guide id="3" pos="5718">
          <p15:clr>
            <a:srgbClr val="A4A3A4"/>
          </p15:clr>
        </p15:guide>
        <p15:guide id="4" pos="4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jaart Booyens" initials="TJB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9DBFE5"/>
    <a:srgbClr val="C2113A"/>
    <a:srgbClr val="C00000"/>
    <a:srgbClr val="FFFF00"/>
    <a:srgbClr val="003366"/>
    <a:srgbClr val="002A6C"/>
    <a:srgbClr val="E10040"/>
    <a:srgbClr val="6666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4434" autoAdjust="0"/>
  </p:normalViewPr>
  <p:slideViewPr>
    <p:cSldViewPr snapToGrid="0">
      <p:cViewPr varScale="1">
        <p:scale>
          <a:sx n="82" d="100"/>
          <a:sy n="82" d="100"/>
        </p:scale>
        <p:origin x="1156" y="48"/>
      </p:cViewPr>
      <p:guideLst>
        <p:guide orient="horz" pos="1131"/>
        <p:guide pos="2865"/>
        <p:guide pos="5718"/>
        <p:guide pos="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1495" cy="45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943" y="0"/>
            <a:ext cx="3031495" cy="45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3073"/>
            <a:ext cx="3031495" cy="45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943" y="8803073"/>
            <a:ext cx="3031495" cy="45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69734D2D-1B0F-4001-A984-8E77C02C0B3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3022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1495" cy="45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943" y="0"/>
            <a:ext cx="3031495" cy="45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2625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448" y="4401536"/>
            <a:ext cx="5153541" cy="417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3073"/>
            <a:ext cx="3031495" cy="45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943" y="8803073"/>
            <a:ext cx="3031495" cy="45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15127239-DF19-4CB7-BB0B-E14E585FFD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7824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50195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pic>
        <p:nvPicPr>
          <p:cNvPr id="7" name="Picture 2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455613" y="455613"/>
            <a:ext cx="3005137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2F3D9-E10B-4ADF-986F-C2C71FADD9B7}" type="slidenum">
              <a:rPr lang="en-US" altLang="en-US"/>
              <a:pPr>
                <a:defRPr/>
              </a:pPr>
              <a:t>‹#›</a:t>
            </a:fld>
            <a:r>
              <a:rPr lang="en-US" alt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8149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FF70C-2260-4F70-BA15-1AD668C8BA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45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E6121-8FA1-4947-B95B-EF0386DFD3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5509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wCFirm"/>
          <p:cNvSpPr txBox="1">
            <a:spLocks noChangeArrowheads="1"/>
          </p:cNvSpPr>
          <p:nvPr userDrawn="1"/>
        </p:nvSpPr>
        <p:spPr bwMode="auto">
          <a:xfrm>
            <a:off x="533400" y="6477000"/>
            <a:ext cx="2590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000" dirty="0" smtClean="0"/>
              <a:t>PwC | Enabling Strategic Innovation at Dignity</a:t>
            </a:r>
          </a:p>
        </p:txBody>
      </p: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673100" y="1469571"/>
            <a:ext cx="7913688" cy="946377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86600" y="6477000"/>
            <a:ext cx="1527175" cy="152400"/>
          </a:xfrm>
        </p:spPr>
        <p:txBody>
          <a:bodyPr lIns="0" tIns="0" rIns="0" bIns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309A540-D14B-40EF-AB73-836B74024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7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53200"/>
            <a:ext cx="1838325" cy="3047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26FAF-A821-4001-A7F2-F92125F19C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123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74416-DD03-4EE4-A1F5-9FA5FF4F03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770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71DA2-C83C-4F7A-895F-949D6FAEAC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575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439409"/>
            <a:ext cx="8100786" cy="454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2166484"/>
            <a:ext cx="38242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100" y="2917371"/>
            <a:ext cx="3824288" cy="3208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66484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6485"/>
            <a:ext cx="4041775" cy="3219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97B3E-47D8-45F2-93AE-B0CA2C607C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24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8DE07-BC8F-4A4C-A660-981BF1F1D8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022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3DBEC-8DE5-42DD-8AA9-0EE16072414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25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448708"/>
            <a:ext cx="3768271" cy="1162050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1795463"/>
            <a:ext cx="4138612" cy="4330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3100" y="2743200"/>
            <a:ext cx="3757386" cy="33503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B9320-5F73-439F-A97F-6C8C86C7C5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90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95463"/>
            <a:ext cx="5486400" cy="2932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8B601-6C4D-4EC6-BDBA-F0A4E86D30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475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159108E-F90B-43F5-8DD1-9287896BD7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dirty="0" smtClean="0">
              <a:solidFill>
                <a:srgbClr val="002A6C"/>
              </a:solidFill>
              <a:latin typeface="Times"/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227013" y="228600"/>
            <a:ext cx="24225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80" r:id="rId1"/>
    <p:sldLayoutId id="2147484870" r:id="rId2"/>
    <p:sldLayoutId id="2147484871" r:id="rId3"/>
    <p:sldLayoutId id="2147484872" r:id="rId4"/>
    <p:sldLayoutId id="2147484873" r:id="rId5"/>
    <p:sldLayoutId id="2147484874" r:id="rId6"/>
    <p:sldLayoutId id="2147484875" r:id="rId7"/>
    <p:sldLayoutId id="2147484876" r:id="rId8"/>
    <p:sldLayoutId id="2147484877" r:id="rId9"/>
    <p:sldLayoutId id="2147484878" r:id="rId10"/>
    <p:sldLayoutId id="2147484879" r:id="rId11"/>
    <p:sldLayoutId id="2147484882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rasi.mwencha@tz-ghsc.com" TargetMode="External"/><Relationship Id="rId2" Type="http://schemas.openxmlformats.org/officeDocument/2006/relationships/hyperlink" Target="mailto:Mavere.Tukai@tz-ghsc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Georgia" panose="02040502050405020303" pitchFamily="18" charset="0"/>
              </a:rPr>
              <a:t>Global Health Supply Chain</a:t>
            </a:r>
            <a:br>
              <a:rPr lang="en-US" altLang="en-US" dirty="0" smtClean="0">
                <a:latin typeface="Georgia" panose="02040502050405020303" pitchFamily="18" charset="0"/>
              </a:rPr>
            </a:br>
            <a:r>
              <a:rPr lang="en-US" altLang="en-US" dirty="0" smtClean="0">
                <a:latin typeface="Georgia" panose="02040502050405020303" pitchFamily="18" charset="0"/>
              </a:rPr>
              <a:t>Technical Assistance – Tanzania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latin typeface="Georgia" panose="02040502050405020303" pitchFamily="18" charset="0"/>
              </a:rPr>
              <a:t>GHSC – TA - TZ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723331" y="531580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kern="0" dirty="0" smtClean="0">
                <a:solidFill>
                  <a:schemeClr val="tx1"/>
                </a:solidFill>
              </a:rPr>
              <a:t>October 5, 2016</a:t>
            </a:r>
            <a:endParaRPr lang="en-US" altLang="en-US" sz="180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Georgia" panose="02040502050405020303" pitchFamily="18" charset="0"/>
              </a:rPr>
              <a:t>Newly awarded 3-year project by the USAID Tanzania</a:t>
            </a:r>
          </a:p>
          <a:p>
            <a:pPr marL="0" indent="0">
              <a:buNone/>
            </a:pPr>
            <a:endParaRPr lang="en-US" sz="2000" dirty="0" smtClean="0">
              <a:latin typeface="Georgia" panose="02040502050405020303" pitchFamily="18" charset="0"/>
            </a:endParaRPr>
          </a:p>
          <a:p>
            <a:r>
              <a:rPr lang="en-US" sz="2000" dirty="0" smtClean="0">
                <a:latin typeface="Georgia" panose="02040502050405020303" pitchFamily="18" charset="0"/>
              </a:rPr>
              <a:t>GHSC supports </a:t>
            </a:r>
            <a:r>
              <a:rPr lang="en-US" sz="2000" dirty="0" err="1">
                <a:latin typeface="Georgia" panose="02040502050405020303" pitchFamily="18" charset="0"/>
              </a:rPr>
              <a:t>MoHCDGEC</a:t>
            </a:r>
            <a:r>
              <a:rPr lang="en-US" sz="2000" dirty="0">
                <a:latin typeface="Georgia" panose="02040502050405020303" pitchFamily="18" charset="0"/>
              </a:rPr>
              <a:t> (PSU, </a:t>
            </a:r>
            <a:r>
              <a:rPr lang="en-US" sz="2000" dirty="0" smtClean="0">
                <a:latin typeface="Georgia" panose="02040502050405020303" pitchFamily="18" charset="0"/>
              </a:rPr>
              <a:t>MSD), PORALG and partners to </a:t>
            </a:r>
            <a:r>
              <a:rPr lang="en-US" sz="2000" dirty="0">
                <a:latin typeface="Georgia" panose="02040502050405020303" pitchFamily="18" charset="0"/>
              </a:rPr>
              <a:t>improve </a:t>
            </a:r>
            <a:r>
              <a:rPr lang="en-US" sz="2000" dirty="0" smtClean="0">
                <a:latin typeface="Georgia" panose="02040502050405020303" pitchFamily="18" charset="0"/>
              </a:rPr>
              <a:t>health commodities </a:t>
            </a:r>
            <a:r>
              <a:rPr lang="en-US" sz="2000" dirty="0">
                <a:latin typeface="Georgia" panose="02040502050405020303" pitchFamily="18" charset="0"/>
              </a:rPr>
              <a:t>availability through strengthening supply chain </a:t>
            </a:r>
            <a:r>
              <a:rPr lang="en-US" sz="2000" dirty="0" smtClean="0">
                <a:latin typeface="Georgia" panose="02040502050405020303" pitchFamily="18" charset="0"/>
              </a:rPr>
              <a:t>systems</a:t>
            </a:r>
          </a:p>
          <a:p>
            <a:pPr marL="0" indent="0">
              <a:buNone/>
            </a:pPr>
            <a:endParaRPr lang="en-US" sz="1600" dirty="0">
              <a:latin typeface="Georgia" panose="02040502050405020303" pitchFamily="18" charset="0"/>
            </a:endParaRPr>
          </a:p>
          <a:p>
            <a:r>
              <a:rPr lang="en-US" sz="2000" dirty="0" smtClean="0">
                <a:latin typeface="Georgia" panose="02040502050405020303" pitchFamily="18" charset="0"/>
              </a:rPr>
              <a:t>The project builds on successful USAID efforts through JSI projects SCMS and USAID|DELIVER</a:t>
            </a:r>
          </a:p>
          <a:p>
            <a:endParaRPr lang="en-US" sz="2000" dirty="0" smtClean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9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000" dirty="0"/>
              <a:t>Objective </a:t>
            </a:r>
            <a:r>
              <a:rPr lang="en-US" sz="2000" dirty="0" smtClean="0"/>
              <a:t>1:  </a:t>
            </a:r>
            <a:r>
              <a:rPr lang="en-US" sz="2000" dirty="0"/>
              <a:t>Strategic Planning: Provide Strategic Planning and </a:t>
            </a:r>
            <a:r>
              <a:rPr lang="en-US" sz="2000" dirty="0" smtClean="0"/>
              <a:t>Implementation Assistance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000" dirty="0"/>
              <a:t>Objective </a:t>
            </a:r>
            <a:r>
              <a:rPr lang="en-US" sz="2000" dirty="0" smtClean="0"/>
              <a:t>2:  </a:t>
            </a:r>
            <a:r>
              <a:rPr lang="en-US" sz="2000" dirty="0"/>
              <a:t>In-Country Logistics: Improve Delivery of Health Commodities to </a:t>
            </a:r>
            <a:r>
              <a:rPr lang="en-US" sz="2000" dirty="0" smtClean="0"/>
              <a:t>Service Sites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000" dirty="0"/>
              <a:t>Objective </a:t>
            </a:r>
            <a:r>
              <a:rPr lang="en-US" sz="2000" dirty="0" smtClean="0"/>
              <a:t>3:  </a:t>
            </a:r>
            <a:r>
              <a:rPr lang="en-US" sz="2000" dirty="0"/>
              <a:t>Capacity Building: Broaden stakeholders' understanding </a:t>
            </a:r>
            <a:r>
              <a:rPr lang="en-US" sz="2000" dirty="0" smtClean="0"/>
              <a:t>and engagement </a:t>
            </a:r>
            <a:r>
              <a:rPr lang="en-US" sz="2000" dirty="0"/>
              <a:t>of the supply chain system</a:t>
            </a:r>
            <a:r>
              <a:rPr lang="en-US" sz="2000" dirty="0" smtClean="0"/>
              <a:t>.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000" dirty="0"/>
              <a:t>Objective </a:t>
            </a:r>
            <a:r>
              <a:rPr lang="en-US" sz="2000" dirty="0" smtClean="0"/>
              <a:t>4:  </a:t>
            </a:r>
            <a:r>
              <a:rPr lang="en-US" sz="2000" dirty="0"/>
              <a:t>Enabling Environment: Strengthen Enabling Environments to </a:t>
            </a:r>
            <a:r>
              <a:rPr lang="en-US" sz="2000" dirty="0" smtClean="0"/>
              <a:t>Improve Supply </a:t>
            </a:r>
            <a:r>
              <a:rPr lang="en-US" sz="2000" dirty="0"/>
              <a:t>Chain Performance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304920"/>
            <a:ext cx="7772400" cy="609600"/>
          </a:xfrm>
        </p:spPr>
        <p:txBody>
          <a:bodyPr/>
          <a:lstStyle/>
          <a:p>
            <a:r>
              <a:rPr lang="en-US" dirty="0" smtClean="0"/>
              <a:t>Project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7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304920"/>
            <a:ext cx="7772400" cy="609600"/>
          </a:xfrm>
        </p:spPr>
        <p:txBody>
          <a:bodyPr/>
          <a:lstStyle/>
          <a:p>
            <a:r>
              <a:rPr lang="en-US" dirty="0" smtClean="0"/>
              <a:t>Objective 1: Strategic Planning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1500196" y="1871656"/>
            <a:ext cx="1883303" cy="4874835"/>
            <a:chOff x="2723712" y="1697385"/>
            <a:chExt cx="1008001" cy="5292000"/>
          </a:xfrm>
        </p:grpSpPr>
        <p:sp>
          <p:nvSpPr>
            <p:cNvPr id="55" name="Round Same Side Corner Rectangle 54"/>
            <p:cNvSpPr/>
            <p:nvPr/>
          </p:nvSpPr>
          <p:spPr bwMode="ltGray">
            <a:xfrm rot="16200000">
              <a:off x="581712" y="3839385"/>
              <a:ext cx="5292000" cy="1008000"/>
            </a:xfrm>
            <a:prstGeom prst="round2Same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56" name="Freeform 102"/>
            <p:cNvSpPr>
              <a:spLocks/>
            </p:cNvSpPr>
            <p:nvPr/>
          </p:nvSpPr>
          <p:spPr bwMode="auto">
            <a:xfrm rot="10800000">
              <a:off x="2996086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rgbClr val="C00000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496567" y="1871656"/>
            <a:ext cx="1883301" cy="4874561"/>
            <a:chOff x="3792230" y="1697385"/>
            <a:chExt cx="1008000" cy="5291703"/>
          </a:xfrm>
        </p:grpSpPr>
        <p:sp>
          <p:nvSpPr>
            <p:cNvPr id="51" name="Rectangle 50"/>
            <p:cNvSpPr/>
            <p:nvPr/>
          </p:nvSpPr>
          <p:spPr bwMode="ltGray">
            <a:xfrm>
              <a:off x="3792230" y="1697385"/>
              <a:ext cx="1008000" cy="5291703"/>
            </a:xfrm>
            <a:prstGeom prst="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52" name="Freeform 102"/>
            <p:cNvSpPr>
              <a:spLocks/>
            </p:cNvSpPr>
            <p:nvPr/>
          </p:nvSpPr>
          <p:spPr bwMode="auto">
            <a:xfrm rot="10800000">
              <a:off x="4064603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chemeClr val="accent6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492937" y="1871656"/>
            <a:ext cx="1883301" cy="4874561"/>
            <a:chOff x="4860748" y="1697385"/>
            <a:chExt cx="1008000" cy="5291703"/>
          </a:xfrm>
        </p:grpSpPr>
        <p:sp>
          <p:nvSpPr>
            <p:cNvPr id="47" name="Rectangle 46"/>
            <p:cNvSpPr/>
            <p:nvPr/>
          </p:nvSpPr>
          <p:spPr bwMode="ltGray">
            <a:xfrm>
              <a:off x="4860748" y="1697385"/>
              <a:ext cx="1008000" cy="5291703"/>
            </a:xfrm>
            <a:prstGeom prst="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48" name="Freeform 102"/>
            <p:cNvSpPr>
              <a:spLocks/>
            </p:cNvSpPr>
            <p:nvPr/>
          </p:nvSpPr>
          <p:spPr bwMode="auto">
            <a:xfrm rot="10800000">
              <a:off x="5133121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rgbClr val="C00000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2530829" y="2139341"/>
            <a:ext cx="775700" cy="93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1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Rectangle 66"/>
          <p:cNvSpPr>
            <a:spLocks noChangeArrowheads="1"/>
          </p:cNvSpPr>
          <p:nvPr/>
        </p:nvSpPr>
        <p:spPr bwMode="auto">
          <a:xfrm>
            <a:off x="4324679" y="2139341"/>
            <a:ext cx="991338" cy="93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9" name="Rectangle 71"/>
          <p:cNvSpPr>
            <a:spLocks noChangeArrowheads="1"/>
          </p:cNvSpPr>
          <p:nvPr/>
        </p:nvSpPr>
        <p:spPr bwMode="auto">
          <a:xfrm>
            <a:off x="6454224" y="2139341"/>
            <a:ext cx="898494" cy="8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3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726964" y="3667517"/>
            <a:ext cx="1508125" cy="255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/>
              <a:t>Assist leadership to operationalize strategic </a:t>
            </a:r>
            <a:r>
              <a:rPr lang="en-US" sz="1400" b="1" dirty="0" smtClean="0"/>
              <a:t>plans: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Operationalize BRN </a:t>
            </a:r>
            <a:r>
              <a:rPr lang="en-US" sz="1000" dirty="0"/>
              <a:t>and HSSP IV </a:t>
            </a:r>
            <a:r>
              <a:rPr lang="en-US" sz="1000" dirty="0" smtClean="0"/>
              <a:t>health supply chain </a:t>
            </a:r>
            <a:r>
              <a:rPr lang="en-US" sz="1000" dirty="0"/>
              <a:t>priorities</a:t>
            </a:r>
            <a:endParaRPr lang="en-US" sz="1000" dirty="0" smtClean="0"/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Assist </a:t>
            </a:r>
            <a:r>
              <a:rPr lang="en-US" sz="1000" dirty="0"/>
              <a:t>leadership </a:t>
            </a:r>
            <a:r>
              <a:rPr lang="en-US" sz="1000" dirty="0" smtClean="0"/>
              <a:t>to advocate </a:t>
            </a:r>
            <a:r>
              <a:rPr lang="en-US" sz="1000" dirty="0"/>
              <a:t>for government resources needed for successful implementation. </a:t>
            </a:r>
            <a:endParaRPr lang="en-US" sz="1000" dirty="0" smtClean="0"/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Work </a:t>
            </a:r>
            <a:r>
              <a:rPr lang="en-US" sz="1000" dirty="0"/>
              <a:t>to </a:t>
            </a:r>
            <a:r>
              <a:rPr lang="en-US" sz="1000" dirty="0" smtClean="0"/>
              <a:t>align MSD's </a:t>
            </a:r>
            <a:r>
              <a:rPr lang="en-US" sz="1000" dirty="0"/>
              <a:t>strategic plan approach </a:t>
            </a:r>
            <a:r>
              <a:rPr lang="en-US" sz="1000" dirty="0" smtClean="0"/>
              <a:t>with </a:t>
            </a:r>
            <a:r>
              <a:rPr lang="en-US" sz="1000" dirty="0"/>
              <a:t>national priorities</a:t>
            </a:r>
            <a:endParaRPr lang="en-GB" sz="1000" kern="0" dirty="0">
              <a:latin typeface="Georgia" pitchFamily="18" charset="0"/>
              <a:cs typeface="Arial" charset="0"/>
            </a:endParaRPr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3622440" y="3667517"/>
            <a:ext cx="1657411" cy="25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/>
              <a:t>Plan for transition from donor-funded </a:t>
            </a:r>
            <a:r>
              <a:rPr lang="en-US" sz="1400" b="1" dirty="0" smtClean="0"/>
              <a:t>support</a:t>
            </a:r>
            <a:r>
              <a:rPr lang="en-US" sz="1400" b="1" dirty="0"/>
              <a:t>:</a:t>
            </a:r>
            <a:endParaRPr lang="en-US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Aid </a:t>
            </a:r>
            <a:r>
              <a:rPr lang="en-US" sz="1000" dirty="0"/>
              <a:t>the MOHCDGEC, Ministry of </a:t>
            </a:r>
            <a:r>
              <a:rPr lang="en-US" sz="1000" dirty="0" smtClean="0"/>
              <a:t>Finance and </a:t>
            </a:r>
            <a:r>
              <a:rPr lang="en-US" sz="1000" dirty="0"/>
              <a:t>MSD to formulate a long-term strategy to transition away from donor-supported </a:t>
            </a:r>
            <a:r>
              <a:rPr lang="en-US" sz="1000" dirty="0" smtClean="0"/>
              <a:t>activities- including </a:t>
            </a:r>
            <a:r>
              <a:rPr lang="en-US" sz="1000" dirty="0"/>
              <a:t>the procurement, management and oversight of health commodities- to </a:t>
            </a:r>
            <a:r>
              <a:rPr lang="en-US" sz="1000" dirty="0" smtClean="0"/>
              <a:t>domestic resources</a:t>
            </a:r>
            <a:r>
              <a:rPr lang="en-US" sz="1000" dirty="0"/>
              <a:t>.</a:t>
            </a:r>
            <a:endParaRPr lang="en-GB" sz="1000" kern="0" dirty="0">
              <a:latin typeface="Georgia" pitchFamily="18" charset="0"/>
              <a:cs typeface="Arial" charset="0"/>
            </a:endParaRP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5634333" y="3667517"/>
            <a:ext cx="1595151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/>
              <a:t>Further clarify operating </a:t>
            </a:r>
            <a:r>
              <a:rPr lang="en-US" sz="1400" b="1" dirty="0" smtClean="0"/>
              <a:t>processes</a:t>
            </a:r>
            <a:r>
              <a:rPr lang="en-US" sz="1400" b="1" dirty="0"/>
              <a:t>:</a:t>
            </a:r>
            <a:endParaRPr lang="en-US" sz="1400" b="1" dirty="0" smtClean="0"/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Identify areas of the supply chain that require further modification to </a:t>
            </a:r>
            <a:r>
              <a:rPr lang="en-US" sz="1000" dirty="0" smtClean="0"/>
              <a:t>SOPs and </a:t>
            </a:r>
            <a:r>
              <a:rPr lang="en-US" sz="1000" dirty="0"/>
              <a:t>a method for communicating new processes</a:t>
            </a:r>
            <a:r>
              <a:rPr lang="en-US" sz="1000" dirty="0" smtClean="0"/>
              <a:t>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Identify cost-effective ways for communicating change that does not </a:t>
            </a:r>
            <a:r>
              <a:rPr lang="en-US" sz="1000" dirty="0" smtClean="0"/>
              <a:t>depend exclusively </a:t>
            </a:r>
            <a:r>
              <a:rPr lang="en-US" sz="1000" dirty="0"/>
              <a:t>on classroom-based training</a:t>
            </a:r>
            <a:endParaRPr lang="en-US" sz="10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GB" sz="1200" kern="0" dirty="0"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7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304920"/>
            <a:ext cx="7772400" cy="609600"/>
          </a:xfrm>
        </p:spPr>
        <p:txBody>
          <a:bodyPr/>
          <a:lstStyle/>
          <a:p>
            <a:r>
              <a:rPr lang="en-US" dirty="0" smtClean="0"/>
              <a:t>Objective 2: In-Country Logistics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757237" y="1871656"/>
            <a:ext cx="1883303" cy="4874835"/>
            <a:chOff x="2723712" y="1697385"/>
            <a:chExt cx="1008001" cy="5292000"/>
          </a:xfrm>
        </p:grpSpPr>
        <p:sp>
          <p:nvSpPr>
            <p:cNvPr id="55" name="Round Same Side Corner Rectangle 54"/>
            <p:cNvSpPr/>
            <p:nvPr/>
          </p:nvSpPr>
          <p:spPr bwMode="ltGray">
            <a:xfrm rot="16200000">
              <a:off x="581712" y="3839385"/>
              <a:ext cx="5292000" cy="1008000"/>
            </a:xfrm>
            <a:prstGeom prst="round2Same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56" name="Freeform 102"/>
            <p:cNvSpPr>
              <a:spLocks/>
            </p:cNvSpPr>
            <p:nvPr/>
          </p:nvSpPr>
          <p:spPr bwMode="auto">
            <a:xfrm rot="10800000">
              <a:off x="2996086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rgbClr val="C00000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753608" y="1871656"/>
            <a:ext cx="1883301" cy="4874561"/>
            <a:chOff x="3792230" y="1697385"/>
            <a:chExt cx="1008000" cy="5291703"/>
          </a:xfrm>
        </p:grpSpPr>
        <p:sp>
          <p:nvSpPr>
            <p:cNvPr id="51" name="Rectangle 50"/>
            <p:cNvSpPr/>
            <p:nvPr/>
          </p:nvSpPr>
          <p:spPr bwMode="ltGray">
            <a:xfrm>
              <a:off x="3792230" y="1697385"/>
              <a:ext cx="1008000" cy="5291703"/>
            </a:xfrm>
            <a:prstGeom prst="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52" name="Freeform 102"/>
            <p:cNvSpPr>
              <a:spLocks/>
            </p:cNvSpPr>
            <p:nvPr/>
          </p:nvSpPr>
          <p:spPr bwMode="auto">
            <a:xfrm rot="10800000">
              <a:off x="4064603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chemeClr val="accent6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49978" y="1871656"/>
            <a:ext cx="1883301" cy="4874561"/>
            <a:chOff x="4860748" y="1697385"/>
            <a:chExt cx="1008000" cy="5291703"/>
          </a:xfrm>
        </p:grpSpPr>
        <p:sp>
          <p:nvSpPr>
            <p:cNvPr id="47" name="Rectangle 46"/>
            <p:cNvSpPr/>
            <p:nvPr/>
          </p:nvSpPr>
          <p:spPr bwMode="ltGray">
            <a:xfrm>
              <a:off x="4860748" y="1697385"/>
              <a:ext cx="1008000" cy="5291703"/>
            </a:xfrm>
            <a:prstGeom prst="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48" name="Freeform 102"/>
            <p:cNvSpPr>
              <a:spLocks/>
            </p:cNvSpPr>
            <p:nvPr/>
          </p:nvSpPr>
          <p:spPr bwMode="auto">
            <a:xfrm rot="10800000">
              <a:off x="5133121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rgbClr val="C00000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46349" y="1871656"/>
            <a:ext cx="1883301" cy="4874561"/>
            <a:chOff x="5929266" y="1697385"/>
            <a:chExt cx="1008000" cy="5291703"/>
          </a:xfrm>
        </p:grpSpPr>
        <p:sp>
          <p:nvSpPr>
            <p:cNvPr id="43" name="Rectangle 42"/>
            <p:cNvSpPr/>
            <p:nvPr/>
          </p:nvSpPr>
          <p:spPr bwMode="ltGray">
            <a:xfrm>
              <a:off x="5929266" y="1697385"/>
              <a:ext cx="1008000" cy="5291703"/>
            </a:xfrm>
            <a:prstGeom prst="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44" name="Freeform 102"/>
            <p:cNvSpPr>
              <a:spLocks/>
            </p:cNvSpPr>
            <p:nvPr/>
          </p:nvSpPr>
          <p:spPr bwMode="auto">
            <a:xfrm rot="10800000">
              <a:off x="6201639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chemeClr val="accent6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1787870" y="2139341"/>
            <a:ext cx="775700" cy="93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1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Rectangle 66"/>
          <p:cNvSpPr>
            <a:spLocks noChangeArrowheads="1"/>
          </p:cNvSpPr>
          <p:nvPr/>
        </p:nvSpPr>
        <p:spPr bwMode="auto">
          <a:xfrm>
            <a:off x="3581720" y="2139341"/>
            <a:ext cx="991338" cy="93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9" name="Rectangle 71"/>
          <p:cNvSpPr>
            <a:spLocks noChangeArrowheads="1"/>
          </p:cNvSpPr>
          <p:nvPr/>
        </p:nvSpPr>
        <p:spPr bwMode="auto">
          <a:xfrm>
            <a:off x="5711265" y="2139341"/>
            <a:ext cx="898494" cy="8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3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" name="Rectangle 76"/>
          <p:cNvSpPr>
            <a:spLocks noChangeArrowheads="1"/>
          </p:cNvSpPr>
          <p:nvPr/>
        </p:nvSpPr>
        <p:spPr bwMode="auto">
          <a:xfrm>
            <a:off x="7655303" y="2139341"/>
            <a:ext cx="934433" cy="8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4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914401" y="3667517"/>
            <a:ext cx="1678166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/>
              <a:t>Strengthen the </a:t>
            </a:r>
            <a:r>
              <a:rPr lang="en-US" sz="1400" b="1" dirty="0" err="1" smtClean="0"/>
              <a:t>eLMIS</a:t>
            </a:r>
            <a:r>
              <a:rPr lang="en-US" sz="1400" b="1" dirty="0" smtClean="0"/>
              <a:t>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E</a:t>
            </a:r>
            <a:r>
              <a:rPr lang="en-US" sz="1000" dirty="0" smtClean="0"/>
              <a:t>stablish governance </a:t>
            </a:r>
            <a:r>
              <a:rPr lang="en-US" sz="1000" dirty="0"/>
              <a:t>platform </a:t>
            </a:r>
            <a:r>
              <a:rPr lang="en-US" sz="1000" dirty="0" smtClean="0"/>
              <a:t>to manage system changes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Engage with int’l </a:t>
            </a:r>
            <a:r>
              <a:rPr lang="en-US" sz="1000" dirty="0" err="1" smtClean="0"/>
              <a:t>OpenLMIS</a:t>
            </a:r>
            <a:r>
              <a:rPr lang="en-US" sz="1000" dirty="0" smtClean="0"/>
              <a:t> community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Strengthen capacity to </a:t>
            </a:r>
            <a:r>
              <a:rPr lang="en-US" sz="1000" dirty="0"/>
              <a:t>provide Tier 2 and </a:t>
            </a:r>
            <a:r>
              <a:rPr lang="en-US" sz="1000" dirty="0" smtClean="0"/>
              <a:t>Tier </a:t>
            </a:r>
            <a:r>
              <a:rPr lang="en-US" sz="1000" dirty="0"/>
              <a:t>3 </a:t>
            </a:r>
            <a:r>
              <a:rPr lang="en-US" sz="1000" dirty="0" smtClean="0"/>
              <a:t>support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Support the LMU M&amp;E </a:t>
            </a:r>
            <a:r>
              <a:rPr lang="en-US" sz="1000" dirty="0"/>
              <a:t>team in analyzing </a:t>
            </a:r>
            <a:r>
              <a:rPr lang="en-US" sz="1000" dirty="0" err="1" smtClean="0"/>
              <a:t>eLMIS</a:t>
            </a:r>
            <a:r>
              <a:rPr lang="en-US" sz="1000" dirty="0" smtClean="0"/>
              <a:t> </a:t>
            </a:r>
            <a:r>
              <a:rPr lang="en-US" sz="1000" dirty="0"/>
              <a:t>data and </a:t>
            </a:r>
            <a:r>
              <a:rPr lang="en-US" sz="1000" dirty="0" smtClean="0"/>
              <a:t>using data for </a:t>
            </a:r>
            <a:r>
              <a:rPr lang="en-US" sz="1000" dirty="0"/>
              <a:t>decision </a:t>
            </a:r>
            <a:r>
              <a:rPr lang="en-US" sz="1000" dirty="0" smtClean="0"/>
              <a:t>making.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Expand </a:t>
            </a:r>
            <a:r>
              <a:rPr lang="en-US" sz="1000" dirty="0" err="1" smtClean="0"/>
              <a:t>eLMIS</a:t>
            </a:r>
            <a:r>
              <a:rPr lang="en-US" sz="1000" dirty="0" smtClean="0"/>
              <a:t> use at district and facility level</a:t>
            </a:r>
            <a:endParaRPr lang="en-GB" sz="1000" kern="0" dirty="0">
              <a:latin typeface="Georgia" pitchFamily="18" charset="0"/>
              <a:cs typeface="Arial" charset="0"/>
            </a:endParaRPr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2879481" y="3667517"/>
            <a:ext cx="1657411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 smtClean="0"/>
              <a:t>Streamline quantification: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Build skills for </a:t>
            </a:r>
            <a:r>
              <a:rPr lang="en-US" sz="1000" dirty="0"/>
              <a:t>developing </a:t>
            </a:r>
            <a:r>
              <a:rPr lang="en-US" sz="1000" dirty="0" smtClean="0"/>
              <a:t>forecasting/quantification </a:t>
            </a:r>
            <a:r>
              <a:rPr lang="en-US" sz="1000" dirty="0"/>
              <a:t>plans, and leveraging </a:t>
            </a:r>
            <a:r>
              <a:rPr lang="en-US" sz="1000" dirty="0" err="1" smtClean="0"/>
              <a:t>eLMIS</a:t>
            </a:r>
            <a:r>
              <a:rPr lang="en-US" sz="1000" dirty="0" smtClean="0"/>
              <a:t> data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Urge LMU </a:t>
            </a:r>
            <a:r>
              <a:rPr lang="en-US" sz="1000" dirty="0"/>
              <a:t>and vertical programs to budget for quantification </a:t>
            </a:r>
            <a:r>
              <a:rPr lang="en-US" sz="1000" dirty="0" smtClean="0"/>
              <a:t>activities.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Establish plan </a:t>
            </a:r>
            <a:r>
              <a:rPr lang="en-US" sz="1000" dirty="0"/>
              <a:t>to </a:t>
            </a:r>
            <a:r>
              <a:rPr lang="en-US" sz="1000" dirty="0" smtClean="0"/>
              <a:t>involve stakeholders in exercises.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Verify that </a:t>
            </a:r>
            <a:r>
              <a:rPr lang="en-US" sz="1000" dirty="0" err="1" smtClean="0"/>
              <a:t>eLMIS</a:t>
            </a:r>
            <a:r>
              <a:rPr lang="en-US" sz="1000" dirty="0" smtClean="0"/>
              <a:t> </a:t>
            </a:r>
            <a:r>
              <a:rPr lang="en-US" sz="1000" dirty="0"/>
              <a:t>data is properly used </a:t>
            </a:r>
            <a:endParaRPr lang="en-US" sz="1000" dirty="0" smtClean="0"/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Oversee the </a:t>
            </a:r>
            <a:r>
              <a:rPr lang="en-US" sz="1000" dirty="0"/>
              <a:t>supply plan and </a:t>
            </a:r>
            <a:r>
              <a:rPr lang="en-US" sz="1000" dirty="0" smtClean="0"/>
              <a:t>adjust shipments </a:t>
            </a:r>
            <a:r>
              <a:rPr lang="en-US" sz="1000" dirty="0"/>
              <a:t>on a regular </a:t>
            </a:r>
            <a:r>
              <a:rPr lang="en-US" sz="1000" dirty="0" smtClean="0"/>
              <a:t>basis</a:t>
            </a:r>
            <a:endParaRPr lang="en-GB" sz="1000" kern="0" dirty="0">
              <a:latin typeface="Georgia" pitchFamily="18" charset="0"/>
              <a:cs typeface="Arial" charset="0"/>
            </a:endParaRP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4891374" y="3667517"/>
            <a:ext cx="1595151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 smtClean="0"/>
              <a:t>Institutionalize data use, improve data quality: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Encourage </a:t>
            </a:r>
            <a:r>
              <a:rPr lang="en-US" sz="1000" dirty="0"/>
              <a:t>stakeholders </a:t>
            </a:r>
            <a:r>
              <a:rPr lang="en-US" sz="1000" dirty="0" smtClean="0"/>
              <a:t>to </a:t>
            </a:r>
            <a:r>
              <a:rPr lang="en-US" sz="1000" dirty="0"/>
              <a:t>use </a:t>
            </a:r>
            <a:r>
              <a:rPr lang="en-US" sz="1000" dirty="0" err="1" smtClean="0"/>
              <a:t>eLMIS</a:t>
            </a:r>
            <a:r>
              <a:rPr lang="en-US" sz="1000" dirty="0" smtClean="0"/>
              <a:t> </a:t>
            </a:r>
            <a:r>
              <a:rPr lang="en-US" sz="1000" dirty="0"/>
              <a:t>system. </a:t>
            </a:r>
            <a:endParaRPr lang="en-US" sz="1000" dirty="0" smtClean="0"/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Assist the </a:t>
            </a:r>
            <a:r>
              <a:rPr lang="en-US" sz="1000" dirty="0"/>
              <a:t>LMU </a:t>
            </a:r>
            <a:r>
              <a:rPr lang="en-US" sz="1000" dirty="0" smtClean="0"/>
              <a:t>team to </a:t>
            </a:r>
            <a:r>
              <a:rPr lang="en-US" sz="1000" dirty="0"/>
              <a:t>verify that </a:t>
            </a:r>
            <a:r>
              <a:rPr lang="en-US" sz="1000" dirty="0" err="1"/>
              <a:t>eLMIS</a:t>
            </a:r>
            <a:r>
              <a:rPr lang="en-US" sz="1000" dirty="0"/>
              <a:t> and HMIS data are complete, timely </a:t>
            </a:r>
            <a:r>
              <a:rPr lang="en-US" sz="1000" dirty="0" smtClean="0"/>
              <a:t>and accurate</a:t>
            </a:r>
            <a:r>
              <a:rPr lang="en-US" sz="1000" dirty="0"/>
              <a:t>. </a:t>
            </a:r>
            <a:endParaRPr lang="en-US" sz="1000" dirty="0" smtClean="0"/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Support </a:t>
            </a:r>
            <a:r>
              <a:rPr lang="en-US" sz="1000" dirty="0"/>
              <a:t>the LMU headquarter M&amp;E team and MSD staff on </a:t>
            </a:r>
            <a:r>
              <a:rPr lang="en-US" sz="1000" dirty="0" smtClean="0"/>
              <a:t>the collection</a:t>
            </a:r>
            <a:r>
              <a:rPr lang="en-US" sz="1000" dirty="0"/>
              <a:t>, analysis and use of data to inform operations and business decisions</a:t>
            </a:r>
            <a:endParaRPr lang="en-GB" sz="1200" kern="0" dirty="0">
              <a:latin typeface="Georgia" pitchFamily="18" charset="0"/>
              <a:cs typeface="Arial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6886866" y="3691326"/>
            <a:ext cx="1595151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 smtClean="0"/>
              <a:t>Support operational expenses of LMU: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Provide Supply Chain Monitoring Advisors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Work </a:t>
            </a:r>
            <a:r>
              <a:rPr lang="en-US" sz="1000" dirty="0"/>
              <a:t>with the MOHSW to plan the mobilization of funds to support </a:t>
            </a:r>
            <a:r>
              <a:rPr lang="en-US" sz="1000" dirty="0" smtClean="0"/>
              <a:t>unit operations </a:t>
            </a:r>
            <a:r>
              <a:rPr lang="en-US" sz="1000" dirty="0"/>
              <a:t>and develop a long-term approach to providing these services</a:t>
            </a:r>
            <a:endParaRPr lang="en-GB" sz="1200" kern="0" dirty="0"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0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304920"/>
            <a:ext cx="7772400" cy="609600"/>
          </a:xfrm>
        </p:spPr>
        <p:txBody>
          <a:bodyPr/>
          <a:lstStyle/>
          <a:p>
            <a:r>
              <a:rPr lang="en-US" dirty="0" smtClean="0"/>
              <a:t>Objective 3: Capacity Building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285742" y="1871656"/>
            <a:ext cx="1735670" cy="4874835"/>
            <a:chOff x="2723712" y="1697385"/>
            <a:chExt cx="1008001" cy="5292000"/>
          </a:xfrm>
        </p:grpSpPr>
        <p:sp>
          <p:nvSpPr>
            <p:cNvPr id="55" name="Round Same Side Corner Rectangle 54"/>
            <p:cNvSpPr/>
            <p:nvPr/>
          </p:nvSpPr>
          <p:spPr bwMode="ltGray">
            <a:xfrm rot="16200000">
              <a:off x="581712" y="3839385"/>
              <a:ext cx="5292000" cy="1008000"/>
            </a:xfrm>
            <a:prstGeom prst="round2Same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56" name="Freeform 102"/>
            <p:cNvSpPr>
              <a:spLocks/>
            </p:cNvSpPr>
            <p:nvPr/>
          </p:nvSpPr>
          <p:spPr bwMode="auto">
            <a:xfrm rot="10800000">
              <a:off x="2996086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rgbClr val="C00000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078453" y="1871656"/>
            <a:ext cx="1735668" cy="4874561"/>
            <a:chOff x="3792230" y="1697385"/>
            <a:chExt cx="1008000" cy="5291703"/>
          </a:xfrm>
        </p:grpSpPr>
        <p:sp>
          <p:nvSpPr>
            <p:cNvPr id="51" name="Rectangle 50"/>
            <p:cNvSpPr/>
            <p:nvPr/>
          </p:nvSpPr>
          <p:spPr bwMode="ltGray">
            <a:xfrm>
              <a:off x="3792230" y="1697385"/>
              <a:ext cx="1008000" cy="5291703"/>
            </a:xfrm>
            <a:prstGeom prst="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52" name="Freeform 102"/>
            <p:cNvSpPr>
              <a:spLocks/>
            </p:cNvSpPr>
            <p:nvPr/>
          </p:nvSpPr>
          <p:spPr bwMode="auto">
            <a:xfrm rot="10800000">
              <a:off x="4064603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chemeClr val="accent6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871162" y="1871656"/>
            <a:ext cx="1577880" cy="4874561"/>
            <a:chOff x="4860748" y="1697385"/>
            <a:chExt cx="1008000" cy="5291703"/>
          </a:xfrm>
        </p:grpSpPr>
        <p:sp>
          <p:nvSpPr>
            <p:cNvPr id="47" name="Rectangle 46"/>
            <p:cNvSpPr/>
            <p:nvPr/>
          </p:nvSpPr>
          <p:spPr bwMode="ltGray">
            <a:xfrm>
              <a:off x="4860748" y="1697385"/>
              <a:ext cx="1008000" cy="5291703"/>
            </a:xfrm>
            <a:prstGeom prst="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48" name="Freeform 102"/>
            <p:cNvSpPr>
              <a:spLocks/>
            </p:cNvSpPr>
            <p:nvPr/>
          </p:nvSpPr>
          <p:spPr bwMode="auto">
            <a:xfrm rot="10800000">
              <a:off x="5133121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rgbClr val="C00000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506083" y="1871656"/>
            <a:ext cx="1735668" cy="4874561"/>
            <a:chOff x="5929266" y="1697385"/>
            <a:chExt cx="1008000" cy="5291703"/>
          </a:xfrm>
        </p:grpSpPr>
        <p:sp>
          <p:nvSpPr>
            <p:cNvPr id="43" name="Rectangle 42"/>
            <p:cNvSpPr/>
            <p:nvPr/>
          </p:nvSpPr>
          <p:spPr bwMode="ltGray">
            <a:xfrm>
              <a:off x="5929266" y="1697385"/>
              <a:ext cx="1008000" cy="5291703"/>
            </a:xfrm>
            <a:prstGeom prst="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44" name="Freeform 102"/>
            <p:cNvSpPr>
              <a:spLocks/>
            </p:cNvSpPr>
            <p:nvPr/>
          </p:nvSpPr>
          <p:spPr bwMode="auto">
            <a:xfrm rot="10800000">
              <a:off x="6201639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chemeClr val="accent6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1316374" y="2139341"/>
            <a:ext cx="775700" cy="93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1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Rectangle 66"/>
          <p:cNvSpPr>
            <a:spLocks noChangeArrowheads="1"/>
          </p:cNvSpPr>
          <p:nvPr/>
        </p:nvSpPr>
        <p:spPr bwMode="auto">
          <a:xfrm>
            <a:off x="2910192" y="2139341"/>
            <a:ext cx="991338" cy="93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9" name="Rectangle 71"/>
          <p:cNvSpPr>
            <a:spLocks noChangeArrowheads="1"/>
          </p:cNvSpPr>
          <p:nvPr/>
        </p:nvSpPr>
        <p:spPr bwMode="auto">
          <a:xfrm>
            <a:off x="4809116" y="2139341"/>
            <a:ext cx="816813" cy="8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3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" name="Rectangle 76"/>
          <p:cNvSpPr>
            <a:spLocks noChangeArrowheads="1"/>
          </p:cNvSpPr>
          <p:nvPr/>
        </p:nvSpPr>
        <p:spPr bwMode="auto">
          <a:xfrm>
            <a:off x="6326542" y="2139341"/>
            <a:ext cx="934433" cy="8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4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42905" y="3667517"/>
            <a:ext cx="1385893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 smtClean="0"/>
              <a:t>Mentor LMU leadership: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B</a:t>
            </a:r>
            <a:r>
              <a:rPr lang="en-US" sz="1000" dirty="0" smtClean="0"/>
              <a:t>uild </a:t>
            </a:r>
            <a:r>
              <a:rPr lang="en-US" sz="1000" dirty="0"/>
              <a:t>the capacity of the unit to advocate for its own resources and establish itself as </a:t>
            </a:r>
            <a:r>
              <a:rPr lang="en-US" sz="1000" dirty="0" smtClean="0"/>
              <a:t>the go-to </a:t>
            </a:r>
            <a:r>
              <a:rPr lang="en-US" sz="1000" dirty="0"/>
              <a:t>source for commodities information and advice</a:t>
            </a:r>
            <a:endParaRPr lang="en-GB" sz="1000" kern="0" dirty="0">
              <a:latin typeface="Georgia" pitchFamily="18" charset="0"/>
              <a:cs typeface="Arial" charset="0"/>
            </a:endParaRPr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2207954" y="3667517"/>
            <a:ext cx="14705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400" b="1" dirty="0"/>
              <a:t>Support </a:t>
            </a:r>
            <a:r>
              <a:rPr lang="en-US" sz="1400" b="1" dirty="0" smtClean="0"/>
              <a:t>RBF </a:t>
            </a:r>
            <a:r>
              <a:rPr lang="en-US" sz="1400" b="1" dirty="0"/>
              <a:t>Unit in the roll out of RBF </a:t>
            </a:r>
            <a:r>
              <a:rPr lang="en-US" sz="1400" b="1" dirty="0" smtClean="0"/>
              <a:t>in Tanzania</a:t>
            </a:r>
            <a:r>
              <a:rPr lang="en-US" sz="1400" b="1" dirty="0"/>
              <a:t>.</a:t>
            </a:r>
            <a:r>
              <a:rPr lang="en-US" sz="1400" b="1" dirty="0" smtClean="0"/>
              <a:t>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Provide periodic </a:t>
            </a:r>
            <a:r>
              <a:rPr lang="en-US" sz="1000" dirty="0"/>
              <a:t>technical assistance needs related to supply </a:t>
            </a:r>
            <a:r>
              <a:rPr lang="en-US" sz="1000" dirty="0" smtClean="0"/>
              <a:t>chain, as needed, to two RBF </a:t>
            </a:r>
            <a:r>
              <a:rPr lang="en-US" sz="1000" dirty="0" smtClean="0">
                <a:latin typeface="+mn-lt"/>
              </a:rPr>
              <a:t>regions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kern="0" dirty="0" smtClean="0">
                <a:latin typeface="+mn-lt"/>
                <a:cs typeface="Arial" charset="0"/>
              </a:rPr>
              <a:t>Coordinate with PS3 activity</a:t>
            </a:r>
            <a:endParaRPr lang="en-GB" sz="1000" kern="0" dirty="0">
              <a:latin typeface="+mn-lt"/>
              <a:cs typeface="Arial" charset="0"/>
            </a:endParaRP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4020890" y="3667517"/>
            <a:ext cx="1349623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400" b="1" dirty="0"/>
              <a:t>Assist </a:t>
            </a:r>
            <a:r>
              <a:rPr lang="en-US" sz="1400" b="1" dirty="0" smtClean="0"/>
              <a:t>GOT to </a:t>
            </a:r>
            <a:r>
              <a:rPr lang="en-US" sz="1400" b="1" dirty="0"/>
              <a:t>budget for health </a:t>
            </a:r>
            <a:r>
              <a:rPr lang="en-US" sz="1400" b="1" dirty="0" smtClean="0"/>
              <a:t>commodities: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/>
              <a:t>A</a:t>
            </a:r>
            <a:r>
              <a:rPr lang="en-US" sz="1000" dirty="0" smtClean="0"/>
              <a:t>ssist </a:t>
            </a:r>
            <a:r>
              <a:rPr lang="en-US" sz="1000" dirty="0"/>
              <a:t>the Department of Policy and Planning to articulate </a:t>
            </a:r>
            <a:r>
              <a:rPr lang="en-US" sz="1000" dirty="0" smtClean="0"/>
              <a:t>total commodities </a:t>
            </a:r>
            <a:r>
              <a:rPr lang="en-US" sz="1000" dirty="0"/>
              <a:t>budget needs in a compelling manner to the Ministry of </a:t>
            </a:r>
            <a:r>
              <a:rPr lang="en-US" sz="1000" dirty="0" smtClean="0"/>
              <a:t>Finance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Track commodity </a:t>
            </a:r>
            <a:r>
              <a:rPr lang="en-US" sz="1000" dirty="0"/>
              <a:t>budget requests, allocations and disbursements</a:t>
            </a:r>
            <a:endParaRPr lang="en-GB" sz="1200" kern="0" dirty="0">
              <a:latin typeface="Georgia" pitchFamily="18" charset="0"/>
              <a:cs typeface="Arial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5643837" y="3691326"/>
            <a:ext cx="146234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 smtClean="0"/>
              <a:t>Strengthen RHMTs and CHMTs: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Continue to </a:t>
            </a:r>
            <a:r>
              <a:rPr lang="en-US" sz="1000" dirty="0"/>
              <a:t>support RHMTs and CHMTs to proactively manage health commodities through the use </a:t>
            </a:r>
            <a:r>
              <a:rPr lang="en-US" sz="1000" dirty="0" smtClean="0"/>
              <a:t>of </a:t>
            </a:r>
            <a:r>
              <a:rPr lang="en-US" sz="1000" dirty="0" err="1" smtClean="0"/>
              <a:t>eLMIS</a:t>
            </a:r>
            <a:r>
              <a:rPr lang="en-US" sz="1000" dirty="0" smtClean="0"/>
              <a:t> </a:t>
            </a:r>
            <a:r>
              <a:rPr lang="en-US" sz="1000" dirty="0"/>
              <a:t>data. </a:t>
            </a:r>
            <a:endParaRPr lang="en-US" sz="1000" dirty="0" smtClean="0"/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Encourage </a:t>
            </a:r>
            <a:r>
              <a:rPr lang="en-US" sz="1000" dirty="0"/>
              <a:t>and build the capacity </a:t>
            </a:r>
            <a:r>
              <a:rPr lang="en-US" sz="1000" dirty="0" smtClean="0"/>
              <a:t>of to address </a:t>
            </a:r>
            <a:r>
              <a:rPr lang="en-US" sz="1000" dirty="0"/>
              <a:t>stock imbalances through the use of locally generated resources or stock transfers</a:t>
            </a:r>
            <a:endParaRPr lang="en-GB" sz="1200" kern="0" dirty="0">
              <a:latin typeface="Georgia" pitchFamily="18" charset="0"/>
              <a:cs typeface="Arial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298793" y="1866888"/>
            <a:ext cx="1735668" cy="4874561"/>
            <a:chOff x="5929266" y="1697385"/>
            <a:chExt cx="1008000" cy="5291703"/>
          </a:xfrm>
        </p:grpSpPr>
        <p:sp>
          <p:nvSpPr>
            <p:cNvPr id="24" name="Rectangle 23"/>
            <p:cNvSpPr/>
            <p:nvPr/>
          </p:nvSpPr>
          <p:spPr bwMode="ltGray">
            <a:xfrm>
              <a:off x="5929266" y="1697385"/>
              <a:ext cx="1008000" cy="5291703"/>
            </a:xfrm>
            <a:prstGeom prst="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5" name="Freeform 102"/>
            <p:cNvSpPr>
              <a:spLocks/>
            </p:cNvSpPr>
            <p:nvPr/>
          </p:nvSpPr>
          <p:spPr bwMode="auto">
            <a:xfrm rot="10800000">
              <a:off x="6201639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rgbClr val="C00000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6" name="Rectangle 76"/>
          <p:cNvSpPr>
            <a:spLocks noChangeArrowheads="1"/>
          </p:cNvSpPr>
          <p:nvPr/>
        </p:nvSpPr>
        <p:spPr bwMode="auto">
          <a:xfrm>
            <a:off x="8207746" y="2134573"/>
            <a:ext cx="42800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6000" b="1" i="1" dirty="0">
                <a:solidFill>
                  <a:srgbClr val="FFFFFF"/>
                </a:solidFill>
                <a:latin typeface="+mj-lt"/>
              </a:rPr>
              <a:t>5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7439309" y="3686558"/>
            <a:ext cx="1516623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 smtClean="0"/>
              <a:t>Develop a new approach to change management: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Explore </a:t>
            </a:r>
            <a:r>
              <a:rPr lang="en-US" sz="1000" dirty="0"/>
              <a:t>using local resources to implement change such </a:t>
            </a:r>
            <a:r>
              <a:rPr lang="en-US" sz="1000" dirty="0" smtClean="0"/>
              <a:t>as the </a:t>
            </a:r>
            <a:r>
              <a:rPr lang="en-US" sz="1000" dirty="0"/>
              <a:t>Zonal Health Resource Centers as training and capacity-building sources for </a:t>
            </a:r>
            <a:r>
              <a:rPr lang="en-US" sz="1000" dirty="0" smtClean="0"/>
              <a:t>pharmacists, the </a:t>
            </a:r>
            <a:r>
              <a:rPr lang="en-US" sz="1000" dirty="0"/>
              <a:t>LMU and MSD Zonal Stores</a:t>
            </a:r>
            <a:endParaRPr lang="en-GB" sz="1200" kern="0" dirty="0"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304920"/>
            <a:ext cx="7772400" cy="609600"/>
          </a:xfrm>
        </p:spPr>
        <p:txBody>
          <a:bodyPr/>
          <a:lstStyle/>
          <a:p>
            <a:r>
              <a:rPr lang="en-US" dirty="0" smtClean="0"/>
              <a:t>Objective 4: Enabling Environment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757237" y="1871656"/>
            <a:ext cx="1883303" cy="4874835"/>
            <a:chOff x="2723712" y="1697385"/>
            <a:chExt cx="1008001" cy="5292000"/>
          </a:xfrm>
        </p:grpSpPr>
        <p:sp>
          <p:nvSpPr>
            <p:cNvPr id="55" name="Round Same Side Corner Rectangle 54"/>
            <p:cNvSpPr/>
            <p:nvPr/>
          </p:nvSpPr>
          <p:spPr bwMode="ltGray">
            <a:xfrm rot="16200000">
              <a:off x="581712" y="3839385"/>
              <a:ext cx="5292000" cy="1008000"/>
            </a:xfrm>
            <a:prstGeom prst="round2Same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56" name="Freeform 102"/>
            <p:cNvSpPr>
              <a:spLocks/>
            </p:cNvSpPr>
            <p:nvPr/>
          </p:nvSpPr>
          <p:spPr bwMode="auto">
            <a:xfrm rot="10800000">
              <a:off x="2996086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rgbClr val="C00000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753608" y="1871656"/>
            <a:ext cx="1883301" cy="4874561"/>
            <a:chOff x="3792230" y="1697385"/>
            <a:chExt cx="1008000" cy="5291703"/>
          </a:xfrm>
        </p:grpSpPr>
        <p:sp>
          <p:nvSpPr>
            <p:cNvPr id="51" name="Rectangle 50"/>
            <p:cNvSpPr/>
            <p:nvPr/>
          </p:nvSpPr>
          <p:spPr bwMode="ltGray">
            <a:xfrm>
              <a:off x="3792230" y="1697385"/>
              <a:ext cx="1008000" cy="5291703"/>
            </a:xfrm>
            <a:prstGeom prst="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52" name="Freeform 102"/>
            <p:cNvSpPr>
              <a:spLocks/>
            </p:cNvSpPr>
            <p:nvPr/>
          </p:nvSpPr>
          <p:spPr bwMode="auto">
            <a:xfrm rot="10800000">
              <a:off x="4064603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chemeClr val="accent6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749978" y="1871656"/>
            <a:ext cx="1883301" cy="4874561"/>
            <a:chOff x="4860748" y="1697385"/>
            <a:chExt cx="1008000" cy="5291703"/>
          </a:xfrm>
        </p:grpSpPr>
        <p:sp>
          <p:nvSpPr>
            <p:cNvPr id="47" name="Rectangle 46"/>
            <p:cNvSpPr/>
            <p:nvPr/>
          </p:nvSpPr>
          <p:spPr bwMode="ltGray">
            <a:xfrm>
              <a:off x="4860748" y="1697385"/>
              <a:ext cx="1008000" cy="5291703"/>
            </a:xfrm>
            <a:prstGeom prst="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48" name="Freeform 102"/>
            <p:cNvSpPr>
              <a:spLocks/>
            </p:cNvSpPr>
            <p:nvPr/>
          </p:nvSpPr>
          <p:spPr bwMode="auto">
            <a:xfrm rot="10800000">
              <a:off x="5133121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rgbClr val="C00000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46349" y="1871656"/>
            <a:ext cx="1883301" cy="4874561"/>
            <a:chOff x="5929266" y="1697385"/>
            <a:chExt cx="1008000" cy="5291703"/>
          </a:xfrm>
        </p:grpSpPr>
        <p:sp>
          <p:nvSpPr>
            <p:cNvPr id="43" name="Rectangle 42"/>
            <p:cNvSpPr/>
            <p:nvPr/>
          </p:nvSpPr>
          <p:spPr bwMode="ltGray">
            <a:xfrm>
              <a:off x="5929266" y="1697385"/>
              <a:ext cx="1008000" cy="5291703"/>
            </a:xfrm>
            <a:prstGeom prst="rect">
              <a:avLst/>
            </a:prstGeom>
            <a:solidFill>
              <a:srgbClr val="D5D1C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err="1" smtClean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44" name="Freeform 102"/>
            <p:cNvSpPr>
              <a:spLocks/>
            </p:cNvSpPr>
            <p:nvPr/>
          </p:nvSpPr>
          <p:spPr bwMode="auto">
            <a:xfrm rot="10800000">
              <a:off x="6201639" y="1841762"/>
              <a:ext cx="735627" cy="1477008"/>
            </a:xfrm>
            <a:custGeom>
              <a:avLst/>
              <a:gdLst>
                <a:gd name="T0" fmla="*/ 0 w 1288"/>
                <a:gd name="T1" fmla="*/ 2564 h 2564"/>
                <a:gd name="T2" fmla="*/ 0 w 1288"/>
                <a:gd name="T3" fmla="*/ 0 h 2564"/>
                <a:gd name="T4" fmla="*/ 148 w 1288"/>
                <a:gd name="T5" fmla="*/ 8 h 2564"/>
                <a:gd name="T6" fmla="*/ 272 w 1288"/>
                <a:gd name="T7" fmla="*/ 24 h 2564"/>
                <a:gd name="T8" fmla="*/ 388 w 1288"/>
                <a:gd name="T9" fmla="*/ 60 h 2564"/>
                <a:gd name="T10" fmla="*/ 476 w 1288"/>
                <a:gd name="T11" fmla="*/ 88 h 2564"/>
                <a:gd name="T12" fmla="*/ 604 w 1288"/>
                <a:gd name="T13" fmla="*/ 148 h 2564"/>
                <a:gd name="T14" fmla="*/ 684 w 1288"/>
                <a:gd name="T15" fmla="*/ 192 h 2564"/>
                <a:gd name="T16" fmla="*/ 760 w 1288"/>
                <a:gd name="T17" fmla="*/ 244 h 2564"/>
                <a:gd name="T18" fmla="*/ 856 w 1288"/>
                <a:gd name="T19" fmla="*/ 320 h 2564"/>
                <a:gd name="T20" fmla="*/ 956 w 1288"/>
                <a:gd name="T21" fmla="*/ 424 h 2564"/>
                <a:gd name="T22" fmla="*/ 1016 w 1288"/>
                <a:gd name="T23" fmla="*/ 496 h 2564"/>
                <a:gd name="T24" fmla="*/ 1064 w 1288"/>
                <a:gd name="T25" fmla="*/ 560 h 2564"/>
                <a:gd name="T26" fmla="*/ 1108 w 1288"/>
                <a:gd name="T27" fmla="*/ 628 h 2564"/>
                <a:gd name="T28" fmla="*/ 1156 w 1288"/>
                <a:gd name="T29" fmla="*/ 720 h 2564"/>
                <a:gd name="T30" fmla="*/ 1208 w 1288"/>
                <a:gd name="T31" fmla="*/ 836 h 2564"/>
                <a:gd name="T32" fmla="*/ 1236 w 1288"/>
                <a:gd name="T33" fmla="*/ 916 h 2564"/>
                <a:gd name="T34" fmla="*/ 1260 w 1288"/>
                <a:gd name="T35" fmla="*/ 1028 h 2564"/>
                <a:gd name="T36" fmla="*/ 1280 w 1288"/>
                <a:gd name="T37" fmla="*/ 1148 h 2564"/>
                <a:gd name="T38" fmla="*/ 1288 w 1288"/>
                <a:gd name="T39" fmla="*/ 1252 h 2564"/>
                <a:gd name="T40" fmla="*/ 1284 w 1288"/>
                <a:gd name="T41" fmla="*/ 1344 h 2564"/>
                <a:gd name="T42" fmla="*/ 1268 w 1288"/>
                <a:gd name="T43" fmla="*/ 1512 h 2564"/>
                <a:gd name="T44" fmla="*/ 1244 w 1288"/>
                <a:gd name="T45" fmla="*/ 1624 h 2564"/>
                <a:gd name="T46" fmla="*/ 1208 w 1288"/>
                <a:gd name="T47" fmla="*/ 1728 h 2564"/>
                <a:gd name="T48" fmla="*/ 1160 w 1288"/>
                <a:gd name="T49" fmla="*/ 1836 h 2564"/>
                <a:gd name="T50" fmla="*/ 1088 w 1288"/>
                <a:gd name="T51" fmla="*/ 1968 h 2564"/>
                <a:gd name="T52" fmla="*/ 1008 w 1288"/>
                <a:gd name="T53" fmla="*/ 2075 h 2564"/>
                <a:gd name="T54" fmla="*/ 932 w 1288"/>
                <a:gd name="T55" fmla="*/ 2164 h 2564"/>
                <a:gd name="T56" fmla="*/ 876 w 1288"/>
                <a:gd name="T57" fmla="*/ 2216 h 2564"/>
                <a:gd name="T58" fmla="*/ 788 w 1288"/>
                <a:gd name="T59" fmla="*/ 2296 h 2564"/>
                <a:gd name="T60" fmla="*/ 672 w 1288"/>
                <a:gd name="T61" fmla="*/ 2372 h 2564"/>
                <a:gd name="T62" fmla="*/ 592 w 1288"/>
                <a:gd name="T63" fmla="*/ 2420 h 2564"/>
                <a:gd name="T64" fmla="*/ 492 w 1288"/>
                <a:gd name="T65" fmla="*/ 2464 h 2564"/>
                <a:gd name="T66" fmla="*/ 396 w 1288"/>
                <a:gd name="T67" fmla="*/ 2495 h 2564"/>
                <a:gd name="T68" fmla="*/ 284 w 1288"/>
                <a:gd name="T69" fmla="*/ 2528 h 2564"/>
                <a:gd name="T70" fmla="*/ 192 w 1288"/>
                <a:gd name="T71" fmla="*/ 2548 h 2564"/>
                <a:gd name="T72" fmla="*/ 56 w 1288"/>
                <a:gd name="T73" fmla="*/ 2560 h 2564"/>
                <a:gd name="T74" fmla="*/ 0 w 1288"/>
                <a:gd name="T75" fmla="*/ 2564 h 25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88"/>
                <a:gd name="T115" fmla="*/ 0 h 2564"/>
                <a:gd name="T116" fmla="*/ 1288 w 1288"/>
                <a:gd name="T117" fmla="*/ 2564 h 25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88" h="2564">
                  <a:moveTo>
                    <a:pt x="0" y="2564"/>
                  </a:moveTo>
                  <a:lnTo>
                    <a:pt x="0" y="0"/>
                  </a:lnTo>
                  <a:lnTo>
                    <a:pt x="148" y="8"/>
                  </a:lnTo>
                  <a:lnTo>
                    <a:pt x="272" y="24"/>
                  </a:lnTo>
                  <a:lnTo>
                    <a:pt x="388" y="60"/>
                  </a:lnTo>
                  <a:lnTo>
                    <a:pt x="476" y="88"/>
                  </a:lnTo>
                  <a:lnTo>
                    <a:pt x="604" y="148"/>
                  </a:lnTo>
                  <a:lnTo>
                    <a:pt x="684" y="192"/>
                  </a:lnTo>
                  <a:lnTo>
                    <a:pt x="760" y="244"/>
                  </a:lnTo>
                  <a:lnTo>
                    <a:pt x="856" y="320"/>
                  </a:lnTo>
                  <a:lnTo>
                    <a:pt x="956" y="424"/>
                  </a:lnTo>
                  <a:lnTo>
                    <a:pt x="1016" y="496"/>
                  </a:lnTo>
                  <a:lnTo>
                    <a:pt x="1064" y="560"/>
                  </a:lnTo>
                  <a:lnTo>
                    <a:pt x="1108" y="628"/>
                  </a:lnTo>
                  <a:lnTo>
                    <a:pt x="1156" y="720"/>
                  </a:lnTo>
                  <a:lnTo>
                    <a:pt x="1208" y="836"/>
                  </a:lnTo>
                  <a:lnTo>
                    <a:pt x="1236" y="916"/>
                  </a:lnTo>
                  <a:lnTo>
                    <a:pt x="1260" y="1028"/>
                  </a:lnTo>
                  <a:lnTo>
                    <a:pt x="1280" y="1148"/>
                  </a:lnTo>
                  <a:lnTo>
                    <a:pt x="1288" y="1252"/>
                  </a:lnTo>
                  <a:lnTo>
                    <a:pt x="1284" y="1344"/>
                  </a:lnTo>
                  <a:lnTo>
                    <a:pt x="1268" y="1512"/>
                  </a:lnTo>
                  <a:lnTo>
                    <a:pt x="1244" y="1624"/>
                  </a:lnTo>
                  <a:lnTo>
                    <a:pt x="1208" y="1728"/>
                  </a:lnTo>
                  <a:lnTo>
                    <a:pt x="1160" y="1836"/>
                  </a:lnTo>
                  <a:lnTo>
                    <a:pt x="1088" y="1968"/>
                  </a:lnTo>
                  <a:lnTo>
                    <a:pt x="1008" y="2075"/>
                  </a:lnTo>
                  <a:lnTo>
                    <a:pt x="932" y="2164"/>
                  </a:lnTo>
                  <a:lnTo>
                    <a:pt x="876" y="2216"/>
                  </a:lnTo>
                  <a:lnTo>
                    <a:pt x="788" y="2296"/>
                  </a:lnTo>
                  <a:lnTo>
                    <a:pt x="672" y="2372"/>
                  </a:lnTo>
                  <a:lnTo>
                    <a:pt x="592" y="2420"/>
                  </a:lnTo>
                  <a:lnTo>
                    <a:pt x="492" y="2464"/>
                  </a:lnTo>
                  <a:lnTo>
                    <a:pt x="396" y="2495"/>
                  </a:lnTo>
                  <a:lnTo>
                    <a:pt x="284" y="2528"/>
                  </a:lnTo>
                  <a:lnTo>
                    <a:pt x="192" y="2548"/>
                  </a:lnTo>
                  <a:lnTo>
                    <a:pt x="56" y="2560"/>
                  </a:lnTo>
                  <a:lnTo>
                    <a:pt x="0" y="2564"/>
                  </a:lnTo>
                  <a:close/>
                </a:path>
              </a:pathLst>
            </a:custGeom>
            <a:solidFill>
              <a:schemeClr val="accent6"/>
            </a:solidFill>
            <a:ln w="1588" cap="rnd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1787870" y="2139341"/>
            <a:ext cx="775700" cy="93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1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Rectangle 66"/>
          <p:cNvSpPr>
            <a:spLocks noChangeArrowheads="1"/>
          </p:cNvSpPr>
          <p:nvPr/>
        </p:nvSpPr>
        <p:spPr bwMode="auto">
          <a:xfrm>
            <a:off x="3581720" y="2139341"/>
            <a:ext cx="991338" cy="93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6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9" name="Rectangle 71"/>
          <p:cNvSpPr>
            <a:spLocks noChangeArrowheads="1"/>
          </p:cNvSpPr>
          <p:nvPr/>
        </p:nvSpPr>
        <p:spPr bwMode="auto">
          <a:xfrm>
            <a:off x="5711265" y="2139341"/>
            <a:ext cx="898494" cy="8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3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" name="Rectangle 76"/>
          <p:cNvSpPr>
            <a:spLocks noChangeArrowheads="1"/>
          </p:cNvSpPr>
          <p:nvPr/>
        </p:nvSpPr>
        <p:spPr bwMode="auto">
          <a:xfrm>
            <a:off x="7655303" y="2139341"/>
            <a:ext cx="934433" cy="8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cs typeface="Arial" pitchFamily="34" charset="0"/>
              </a:rPr>
              <a:t>4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914401" y="3667517"/>
            <a:ext cx="1678166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/>
              <a:t>Solidify the LMU's role in information sharing and oversight </a:t>
            </a:r>
            <a:r>
              <a:rPr lang="en-US" sz="1400" b="1" dirty="0" smtClean="0"/>
              <a:t>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Mentor the </a:t>
            </a:r>
            <a:r>
              <a:rPr lang="en-US" sz="1000" dirty="0"/>
              <a:t>LMU as they become experts in health supply chain </a:t>
            </a:r>
            <a:r>
              <a:rPr lang="en-US" sz="1000" dirty="0" smtClean="0"/>
              <a:t>management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Strengthen </a:t>
            </a:r>
            <a:r>
              <a:rPr lang="en-US" sz="1000" dirty="0"/>
              <a:t>their capacity to be a conduit of information and to use and </a:t>
            </a:r>
            <a:r>
              <a:rPr lang="en-US" sz="1000" dirty="0" smtClean="0"/>
              <a:t>synthesize available </a:t>
            </a:r>
            <a:r>
              <a:rPr lang="en-US" sz="1000" dirty="0"/>
              <a:t>data to advise key stakeholders on </a:t>
            </a:r>
            <a:r>
              <a:rPr lang="en-US" sz="1000" dirty="0" smtClean="0"/>
              <a:t>improving </a:t>
            </a:r>
            <a:r>
              <a:rPr lang="en-US" sz="1000" dirty="0"/>
              <a:t>the system. </a:t>
            </a:r>
            <a:endParaRPr lang="en-US" sz="1000" dirty="0" smtClean="0"/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Assist </a:t>
            </a:r>
            <a:r>
              <a:rPr lang="en-US" sz="1000" dirty="0"/>
              <a:t>the </a:t>
            </a:r>
            <a:r>
              <a:rPr lang="en-US" sz="1000" dirty="0" smtClean="0"/>
              <a:t>LMU to </a:t>
            </a:r>
            <a:r>
              <a:rPr lang="en-US" sz="1000" dirty="0"/>
              <a:t>be conveners and </a:t>
            </a:r>
            <a:r>
              <a:rPr lang="en-US" sz="1000" dirty="0" smtClean="0"/>
              <a:t>coordinators</a:t>
            </a:r>
            <a:endParaRPr lang="en-GB" sz="1000" kern="0" dirty="0">
              <a:latin typeface="Georgia" pitchFamily="18" charset="0"/>
              <a:cs typeface="Arial" charset="0"/>
            </a:endParaRPr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2879481" y="3667517"/>
            <a:ext cx="165741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/>
              <a:t>Expand the role </a:t>
            </a:r>
            <a:r>
              <a:rPr lang="en-US" sz="1400" b="1" dirty="0" smtClean="0"/>
              <a:t>of the </a:t>
            </a:r>
            <a:r>
              <a:rPr lang="en-US" sz="1400" b="1" dirty="0"/>
              <a:t>private </a:t>
            </a:r>
            <a:r>
              <a:rPr lang="en-US" sz="1400" b="1" dirty="0" smtClean="0"/>
              <a:t>sector: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Assess opportunities to increase competition and incent high quality performance among 3PLs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Clarify processes to </a:t>
            </a:r>
            <a:r>
              <a:rPr lang="en-US" sz="1000" dirty="0"/>
              <a:t>obtain product </a:t>
            </a:r>
            <a:r>
              <a:rPr lang="en-US" sz="1000" dirty="0" smtClean="0"/>
              <a:t>when MSD </a:t>
            </a:r>
            <a:r>
              <a:rPr lang="en-US" sz="1000" dirty="0"/>
              <a:t>stock is not </a:t>
            </a:r>
            <a:r>
              <a:rPr lang="en-US" sz="1000" dirty="0" smtClean="0"/>
              <a:t>available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Promote an environment friendly to increased number and volume </a:t>
            </a:r>
            <a:r>
              <a:rPr lang="en-US" sz="1000" dirty="0"/>
              <a:t>of wholesalers and </a:t>
            </a:r>
            <a:r>
              <a:rPr lang="en-US" sz="1000" dirty="0" smtClean="0"/>
              <a:t>resellers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Communicate to </a:t>
            </a:r>
            <a:r>
              <a:rPr lang="en-US" sz="1000" dirty="0"/>
              <a:t>patients and facilities </a:t>
            </a:r>
            <a:r>
              <a:rPr lang="en-US" sz="1000" dirty="0" smtClean="0"/>
              <a:t>how </a:t>
            </a:r>
            <a:r>
              <a:rPr lang="en-US" sz="1000" dirty="0"/>
              <a:t>to </a:t>
            </a:r>
            <a:r>
              <a:rPr lang="en-US" sz="1000" dirty="0" smtClean="0"/>
              <a:t>access and use private sector , </a:t>
            </a:r>
            <a:endParaRPr lang="en-GB" sz="1000" kern="0" dirty="0">
              <a:latin typeface="Georgia" pitchFamily="18" charset="0"/>
              <a:cs typeface="Arial" charset="0"/>
            </a:endParaRP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4891374" y="3667517"/>
            <a:ext cx="159515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/>
              <a:t>Establish a culture of collaboration and information </a:t>
            </a:r>
            <a:r>
              <a:rPr lang="en-US" sz="1400" b="1" dirty="0" smtClean="0"/>
              <a:t>sharing: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Increase awareness of system performance and </a:t>
            </a:r>
            <a:r>
              <a:rPr lang="en-US" sz="1000" dirty="0"/>
              <a:t>of </a:t>
            </a:r>
            <a:r>
              <a:rPr lang="en-US" sz="1000" dirty="0" smtClean="0"/>
              <a:t>upstream/downstream </a:t>
            </a:r>
            <a:r>
              <a:rPr lang="en-US" sz="1000" dirty="0"/>
              <a:t>movement of information and </a:t>
            </a:r>
            <a:r>
              <a:rPr lang="en-US" sz="1000" dirty="0" smtClean="0"/>
              <a:t>products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Identify other opportunities to establish a </a:t>
            </a:r>
            <a:r>
              <a:rPr lang="en-US" sz="1000" dirty="0"/>
              <a:t>culture of information </a:t>
            </a:r>
            <a:r>
              <a:rPr lang="en-US" sz="1000" dirty="0" smtClean="0"/>
              <a:t>sharing to promote supply </a:t>
            </a:r>
            <a:r>
              <a:rPr lang="en-US" sz="1000" dirty="0"/>
              <a:t>chain transparency</a:t>
            </a:r>
            <a:endParaRPr lang="en-GB" sz="1000" kern="0" dirty="0">
              <a:latin typeface="Georgia" pitchFamily="18" charset="0"/>
              <a:cs typeface="Arial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6886866" y="3691326"/>
            <a:ext cx="1595151" cy="210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798513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b="1" dirty="0" smtClean="0"/>
              <a:t>Strengthen governance and accountability: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Promote </a:t>
            </a:r>
            <a:r>
              <a:rPr lang="en-US" sz="1000" dirty="0"/>
              <a:t>the use of existing venues for civil society, such as the Council Governing Board </a:t>
            </a:r>
            <a:r>
              <a:rPr lang="en-US" sz="1000" dirty="0" smtClean="0"/>
              <a:t>or the </a:t>
            </a:r>
            <a:r>
              <a:rPr lang="en-US" sz="1000" dirty="0"/>
              <a:t>Facility Governing Committee and, as needed, establish additional processes for </a:t>
            </a:r>
            <a:r>
              <a:rPr lang="en-US" sz="1000" dirty="0" smtClean="0"/>
              <a:t>civil society </a:t>
            </a:r>
            <a:r>
              <a:rPr lang="en-US" sz="1000" dirty="0"/>
              <a:t>engagement</a:t>
            </a:r>
            <a:endParaRPr lang="en-GB" sz="1200" kern="0" dirty="0"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GHSC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583624"/>
          </a:xfrm>
        </p:spPr>
        <p:txBody>
          <a:bodyPr/>
          <a:lstStyle/>
          <a:p>
            <a:r>
              <a:rPr lang="en-US" dirty="0" smtClean="0"/>
              <a:t>Promotion and advocacy for more collaboration among IPs </a:t>
            </a:r>
          </a:p>
          <a:p>
            <a:r>
              <a:rPr lang="en-US" dirty="0" smtClean="0"/>
              <a:t>Agreed priorities and common approach to strengthen Tanzania health supply chain system </a:t>
            </a:r>
          </a:p>
          <a:p>
            <a:r>
              <a:rPr lang="en-US" smtClean="0"/>
              <a:t>Partners leveraging </a:t>
            </a:r>
            <a:r>
              <a:rPr lang="en-US" dirty="0" smtClean="0"/>
              <a:t>the GHSC mechanism to address supply chain challenges</a:t>
            </a:r>
          </a:p>
          <a:p>
            <a:r>
              <a:rPr lang="en-US" dirty="0" smtClean="0"/>
              <a:t>Establishment of a well planned supply chain annual symposium</a:t>
            </a:r>
          </a:p>
          <a:p>
            <a:r>
              <a:rPr lang="en-US" dirty="0" smtClean="0"/>
              <a:t>Elevation of the health supply chain agenda above and beyond MOHCDGEC</a:t>
            </a:r>
          </a:p>
          <a:p>
            <a:r>
              <a:rPr lang="en-US" dirty="0" err="1" smtClean="0"/>
              <a:t>GoT</a:t>
            </a:r>
            <a:r>
              <a:rPr lang="en-US" dirty="0" smtClean="0"/>
              <a:t> engagement, commitment and ownership of SC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652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447800"/>
            <a:ext cx="7909560" cy="609600"/>
          </a:xfrm>
        </p:spPr>
        <p:txBody>
          <a:bodyPr/>
          <a:lstStyle/>
          <a:p>
            <a:r>
              <a:rPr lang="en-US" sz="4000" dirty="0" smtClean="0"/>
              <a:t>Our contacts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2209800"/>
            <a:ext cx="7616952" cy="38862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Mavere Tukai – Chief of Party </a:t>
            </a:r>
          </a:p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Mavere.Tukai@tz-ghsc.com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Marasi</a:t>
            </a:r>
            <a:r>
              <a:rPr lang="en-US" b="1" dirty="0" smtClean="0"/>
              <a:t> </a:t>
            </a:r>
            <a:r>
              <a:rPr lang="en-US" b="1" dirty="0" err="1" smtClean="0"/>
              <a:t>Mwencha</a:t>
            </a:r>
            <a:r>
              <a:rPr lang="en-US" b="1" dirty="0" smtClean="0"/>
              <a:t> – Deputy Chief of Party</a:t>
            </a:r>
          </a:p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marasi.mwencha@tz-ghsc.com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0289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31565</TotalTime>
  <Words>908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Georgia</vt:lpstr>
      <vt:lpstr>Times</vt:lpstr>
      <vt:lpstr>Blank</vt:lpstr>
      <vt:lpstr>Global Health Supply Chain Technical Assistance – Tanzania</vt:lpstr>
      <vt:lpstr>Introduction</vt:lpstr>
      <vt:lpstr>Project Objectives</vt:lpstr>
      <vt:lpstr>Objective 1: Strategic Planning</vt:lpstr>
      <vt:lpstr>Objective 2: In-Country Logistics</vt:lpstr>
      <vt:lpstr>Objective 3: Capacity Building</vt:lpstr>
      <vt:lpstr>Objective 4: Enabling Environment</vt:lpstr>
      <vt:lpstr>GHSC expectations</vt:lpstr>
      <vt:lpstr>Our contacts</vt:lpstr>
    </vt:vector>
  </TitlesOfParts>
  <Company>JDG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Studio</dc:creator>
  <cp:lastModifiedBy>Mavere Tukai</cp:lastModifiedBy>
  <cp:revision>768</cp:revision>
  <cp:lastPrinted>2015-08-25T17:25:59Z</cp:lastPrinted>
  <dcterms:created xsi:type="dcterms:W3CDTF">2004-09-17T20:07:42Z</dcterms:created>
  <dcterms:modified xsi:type="dcterms:W3CDTF">2016-10-04T07:16:25Z</dcterms:modified>
</cp:coreProperties>
</file>