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95" r:id="rId2"/>
    <p:sldId id="331" r:id="rId3"/>
    <p:sldId id="333" r:id="rId4"/>
    <p:sldId id="332" r:id="rId5"/>
    <p:sldId id="334" r:id="rId6"/>
    <p:sldId id="335" r:id="rId7"/>
    <p:sldId id="27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wsky, Sara" initials="BS" lastIdx="16" clrIdx="0">
    <p:extLst>
      <p:ext uri="{19B8F6BF-5375-455C-9EA6-DF929625EA0E}">
        <p15:presenceInfo xmlns:p15="http://schemas.microsoft.com/office/powerpoint/2012/main" userId="S-1-5-21-2901558168-133924988-3395621233-84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A40"/>
    <a:srgbClr val="3263AE"/>
    <a:srgbClr val="D572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32" autoAdjust="0"/>
    <p:restoredTop sz="77076" autoAdjust="0"/>
  </p:normalViewPr>
  <p:slideViewPr>
    <p:cSldViewPr snapToGrid="0" snapToObjects="1">
      <p:cViewPr varScale="1">
        <p:scale>
          <a:sx n="67" d="100"/>
          <a:sy n="67" d="100"/>
        </p:scale>
        <p:origin x="854" y="48"/>
      </p:cViewPr>
      <p:guideLst/>
    </p:cSldViewPr>
  </p:slideViewPr>
  <p:notesTextViewPr>
    <p:cViewPr>
      <p:scale>
        <a:sx n="1" d="1"/>
        <a:sy n="1" d="1"/>
      </p:scale>
      <p:origin x="0" y="0"/>
    </p:cViewPr>
  </p:notesTextViewPr>
  <p:notesViewPr>
    <p:cSldViewPr snapToGrid="0" snapToObjects="1">
      <p:cViewPr varScale="1">
        <p:scale>
          <a:sx n="81" d="100"/>
          <a:sy n="81" d="100"/>
        </p:scale>
        <p:origin x="33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4052834299726236"/>
          <c:y val="5.5346924226279674E-2"/>
          <c:w val="0.75947165700273767"/>
          <c:h val="0.68211747373769394"/>
        </c:manualLayout>
      </c:layout>
      <c:barChart>
        <c:barDir val="col"/>
        <c:grouping val="stacked"/>
        <c:varyColors val="0"/>
        <c:ser>
          <c:idx val="0"/>
          <c:order val="0"/>
          <c:tx>
            <c:strRef>
              <c:f>PrelimData!$I$71</c:f>
              <c:strCache>
                <c:ptCount val="1"/>
                <c:pt idx="0">
                  <c:v>Curative services</c:v>
                </c:pt>
              </c:strCache>
            </c:strRef>
          </c:tx>
          <c:spPr>
            <a:solidFill>
              <a:srgbClr val="3263AE"/>
            </a:solidFill>
          </c:spPr>
          <c:invertIfNegative val="0"/>
          <c:dLbls>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PrelimData!$J$70:$K$70</c:f>
              <c:strCache>
                <c:ptCount val="2"/>
                <c:pt idx="0">
                  <c:v>FY 2015/16</c:v>
                </c:pt>
                <c:pt idx="1">
                  <c:v>FY 2016/17</c:v>
                </c:pt>
              </c:strCache>
            </c:strRef>
          </c:cat>
          <c:val>
            <c:numRef>
              <c:f>PrelimData!$J$71:$K$71</c:f>
              <c:numCache>
                <c:formatCode>#,##0.0</c:formatCode>
                <c:ptCount val="2"/>
                <c:pt idx="0">
                  <c:v>61.648000000000003</c:v>
                </c:pt>
                <c:pt idx="1">
                  <c:v>49.625999999999998</c:v>
                </c:pt>
              </c:numCache>
            </c:numRef>
          </c:val>
          <c:extLst>
            <c:ext xmlns:c16="http://schemas.microsoft.com/office/drawing/2014/chart" uri="{C3380CC4-5D6E-409C-BE32-E72D297353CC}">
              <c16:uniqueId val="{00000000-AE54-4F7C-A7BA-BF7BE2F4ED1A}"/>
            </c:ext>
          </c:extLst>
        </c:ser>
        <c:ser>
          <c:idx val="1"/>
          <c:order val="1"/>
          <c:tx>
            <c:strRef>
              <c:f>PrelimData!$I$72</c:f>
              <c:strCache>
                <c:ptCount val="1"/>
                <c:pt idx="0">
                  <c:v>Pharmaceutical services</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AE54-4F7C-A7BA-BF7BE2F4ED1A}"/>
                </c:ext>
              </c:extLst>
            </c:dLbl>
            <c:spPr>
              <a:noFill/>
              <a:ln>
                <a:noFill/>
              </a:ln>
              <a:effectLst/>
            </c:spPr>
            <c:txPr>
              <a:bodyPr wrap="square" lIns="38100" tIns="19050" rIns="38100" bIns="19050" anchor="ctr">
                <a:spAutoFit/>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PrelimData!$J$70:$K$70</c:f>
              <c:strCache>
                <c:ptCount val="2"/>
                <c:pt idx="0">
                  <c:v>FY 2015/16</c:v>
                </c:pt>
                <c:pt idx="1">
                  <c:v>FY 2016/17</c:v>
                </c:pt>
              </c:strCache>
            </c:strRef>
          </c:cat>
          <c:val>
            <c:numRef>
              <c:f>PrelimData!$J$72:$K$72</c:f>
              <c:numCache>
                <c:formatCode>#,##0.0</c:formatCode>
                <c:ptCount val="2"/>
                <c:pt idx="0">
                  <c:v>0</c:v>
                </c:pt>
                <c:pt idx="1">
                  <c:v>251.5</c:v>
                </c:pt>
              </c:numCache>
            </c:numRef>
          </c:val>
          <c:extLst>
            <c:ext xmlns:c16="http://schemas.microsoft.com/office/drawing/2014/chart" uri="{C3380CC4-5D6E-409C-BE32-E72D297353CC}">
              <c16:uniqueId val="{00000002-AE54-4F7C-A7BA-BF7BE2F4ED1A}"/>
            </c:ext>
          </c:extLst>
        </c:ser>
        <c:ser>
          <c:idx val="2"/>
          <c:order val="2"/>
          <c:tx>
            <c:strRef>
              <c:f>PrelimData!$I$73</c:f>
              <c:strCache>
                <c:ptCount val="1"/>
                <c:pt idx="0">
                  <c:v>Preventive services</c:v>
                </c:pt>
              </c:strCache>
            </c:strRef>
          </c:tx>
          <c:invertIfNegative val="0"/>
          <c:cat>
            <c:strRef>
              <c:f>PrelimData!$J$70:$K$70</c:f>
              <c:strCache>
                <c:ptCount val="2"/>
                <c:pt idx="0">
                  <c:v>FY 2015/16</c:v>
                </c:pt>
                <c:pt idx="1">
                  <c:v>FY 2016/17</c:v>
                </c:pt>
              </c:strCache>
            </c:strRef>
          </c:cat>
          <c:val>
            <c:numRef>
              <c:f>PrelimData!$J$73:$K$73</c:f>
              <c:numCache>
                <c:formatCode>#,##0.0</c:formatCode>
                <c:ptCount val="2"/>
                <c:pt idx="0">
                  <c:v>3.8</c:v>
                </c:pt>
                <c:pt idx="1">
                  <c:v>10.4</c:v>
                </c:pt>
              </c:numCache>
            </c:numRef>
          </c:val>
          <c:extLst>
            <c:ext xmlns:c16="http://schemas.microsoft.com/office/drawing/2014/chart" uri="{C3380CC4-5D6E-409C-BE32-E72D297353CC}">
              <c16:uniqueId val="{00000003-AE54-4F7C-A7BA-BF7BE2F4ED1A}"/>
            </c:ext>
          </c:extLst>
        </c:ser>
        <c:ser>
          <c:idx val="3"/>
          <c:order val="3"/>
          <c:tx>
            <c:strRef>
              <c:f>PrelimData!$I$74</c:f>
              <c:strCache>
                <c:ptCount val="1"/>
                <c:pt idx="0">
                  <c:v>Other</c:v>
                </c:pt>
              </c:strCache>
            </c:strRef>
          </c:tx>
          <c:invertIfNegative val="0"/>
          <c:cat>
            <c:strRef>
              <c:f>PrelimData!$J$70:$K$70</c:f>
              <c:strCache>
                <c:ptCount val="2"/>
                <c:pt idx="0">
                  <c:v>FY 2015/16</c:v>
                </c:pt>
                <c:pt idx="1">
                  <c:v>FY 2016/17</c:v>
                </c:pt>
              </c:strCache>
            </c:strRef>
          </c:cat>
          <c:val>
            <c:numRef>
              <c:f>PrelimData!$J$74:$K$74</c:f>
              <c:numCache>
                <c:formatCode>#,##0.0</c:formatCode>
                <c:ptCount val="2"/>
                <c:pt idx="0">
                  <c:v>2.4211999999999998</c:v>
                </c:pt>
                <c:pt idx="1">
                  <c:v>8.6085999999999991</c:v>
                </c:pt>
              </c:numCache>
            </c:numRef>
          </c:val>
          <c:extLst>
            <c:ext xmlns:c16="http://schemas.microsoft.com/office/drawing/2014/chart" uri="{C3380CC4-5D6E-409C-BE32-E72D297353CC}">
              <c16:uniqueId val="{00000004-AE54-4F7C-A7BA-BF7BE2F4ED1A}"/>
            </c:ext>
          </c:extLst>
        </c:ser>
        <c:dLbls>
          <c:showLegendKey val="0"/>
          <c:showVal val="0"/>
          <c:showCatName val="0"/>
          <c:showSerName val="0"/>
          <c:showPercent val="0"/>
          <c:showBubbleSize val="0"/>
        </c:dLbls>
        <c:gapWidth val="150"/>
        <c:overlap val="100"/>
        <c:axId val="467225640"/>
        <c:axId val="467226032"/>
      </c:barChart>
      <c:catAx>
        <c:axId val="467225640"/>
        <c:scaling>
          <c:orientation val="minMax"/>
        </c:scaling>
        <c:delete val="0"/>
        <c:axPos val="b"/>
        <c:numFmt formatCode="General" sourceLinked="1"/>
        <c:majorTickMark val="out"/>
        <c:minorTickMark val="none"/>
        <c:tickLblPos val="nextTo"/>
        <c:txPr>
          <a:bodyPr/>
          <a:lstStyle/>
          <a:p>
            <a:pPr>
              <a:defRPr sz="1400"/>
            </a:pPr>
            <a:endParaRPr lang="en-US"/>
          </a:p>
        </c:txPr>
        <c:crossAx val="467226032"/>
        <c:crosses val="autoZero"/>
        <c:auto val="1"/>
        <c:lblAlgn val="ctr"/>
        <c:lblOffset val="100"/>
        <c:noMultiLvlLbl val="0"/>
      </c:catAx>
      <c:valAx>
        <c:axId val="467226032"/>
        <c:scaling>
          <c:orientation val="minMax"/>
        </c:scaling>
        <c:delete val="0"/>
        <c:axPos val="l"/>
        <c:title>
          <c:tx>
            <c:rich>
              <a:bodyPr rot="-5400000" vert="horz"/>
              <a:lstStyle/>
              <a:p>
                <a:pPr>
                  <a:defRPr sz="1400" b="0"/>
                </a:pPr>
                <a:r>
                  <a:rPr lang="en-US" sz="1400" b="0" dirty="0"/>
                  <a:t>Nominal TZS Billions</a:t>
                </a:r>
              </a:p>
            </c:rich>
          </c:tx>
          <c:layout>
            <c:manualLayout>
              <c:xMode val="edge"/>
              <c:yMode val="edge"/>
              <c:x val="3.9466459366160535E-2"/>
              <c:y val="0.1701786853709096"/>
            </c:manualLayout>
          </c:layout>
          <c:overlay val="0"/>
        </c:title>
        <c:numFmt formatCode="#,##0" sourceLinked="0"/>
        <c:majorTickMark val="out"/>
        <c:minorTickMark val="none"/>
        <c:tickLblPos val="nextTo"/>
        <c:txPr>
          <a:bodyPr/>
          <a:lstStyle/>
          <a:p>
            <a:pPr>
              <a:defRPr sz="1400"/>
            </a:pPr>
            <a:endParaRPr lang="en-US"/>
          </a:p>
        </c:txPr>
        <c:crossAx val="467225640"/>
        <c:crosses val="autoZero"/>
        <c:crossBetween val="between"/>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Pt>
            <c:idx val="0"/>
            <c:bubble3D val="0"/>
            <c:spPr>
              <a:solidFill>
                <a:srgbClr val="3263AE"/>
              </a:solidFill>
            </c:spPr>
            <c:extLst>
              <c:ext xmlns:c16="http://schemas.microsoft.com/office/drawing/2014/chart" uri="{C3380CC4-5D6E-409C-BE32-E72D297353CC}">
                <c16:uniqueId val="{00000001-3AD9-45F9-8C20-B429A1914F65}"/>
              </c:ext>
            </c:extLst>
          </c:dPt>
          <c:dLbls>
            <c:dLbl>
              <c:idx val="0"/>
              <c:delete val="1"/>
              <c:extLst>
                <c:ext xmlns:c15="http://schemas.microsoft.com/office/drawing/2012/chart" uri="{CE6537A1-D6FC-4f65-9D91-7224C49458BB}"/>
                <c:ext xmlns:c16="http://schemas.microsoft.com/office/drawing/2014/chart" uri="{C3380CC4-5D6E-409C-BE32-E72D297353CC}">
                  <c16:uniqueId val="{00000001-3AD9-45F9-8C20-B429A1914F65}"/>
                </c:ext>
              </c:extLst>
            </c:dLbl>
            <c:dLbl>
              <c:idx val="1"/>
              <c:layout>
                <c:manualLayout>
                  <c:x val="-0.1758921104881172"/>
                  <c:y val="5.7440906699980275E-2"/>
                </c:manualLayout>
              </c:layout>
              <c:spPr>
                <a:noFill/>
                <a:ln>
                  <a:noFill/>
                </a:ln>
                <a:effectLst/>
              </c:spPr>
              <c:txPr>
                <a:bodyPr wrap="square" lIns="38100" tIns="19050" rIns="38100" bIns="19050" anchor="ctr">
                  <a:spAutoFit/>
                </a:bodyPr>
                <a:lstStyle/>
                <a:p>
                  <a:pPr>
                    <a:defRPr sz="1400" b="1">
                      <a:solidFill>
                        <a:schemeClr val="bg1"/>
                      </a:solidFill>
                      <a:latin typeface="Arial" panose="020B0604020202020204" pitchFamily="34" charset="0"/>
                      <a:cs typeface="Arial" panose="020B0604020202020204" pitchFamily="34" charset="0"/>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3AD9-45F9-8C20-B429A1914F65}"/>
                </c:ext>
              </c:extLst>
            </c:dLbl>
            <c:dLbl>
              <c:idx val="2"/>
              <c:delete val="1"/>
              <c:extLst>
                <c:ext xmlns:c15="http://schemas.microsoft.com/office/drawing/2012/chart" uri="{CE6537A1-D6FC-4f65-9D91-7224C49458BB}"/>
                <c:ext xmlns:c16="http://schemas.microsoft.com/office/drawing/2014/chart" uri="{C3380CC4-5D6E-409C-BE32-E72D297353CC}">
                  <c16:uniqueId val="{00000003-3AD9-45F9-8C20-B429A1914F65}"/>
                </c:ext>
              </c:extLst>
            </c:dLbl>
            <c:dLbl>
              <c:idx val="3"/>
              <c:delete val="1"/>
              <c:extLst>
                <c:ext xmlns:c15="http://schemas.microsoft.com/office/drawing/2012/chart" uri="{CE6537A1-D6FC-4f65-9D91-7224C49458BB}"/>
                <c:ext xmlns:c16="http://schemas.microsoft.com/office/drawing/2014/chart" uri="{C3380CC4-5D6E-409C-BE32-E72D297353CC}">
                  <c16:uniqueId val="{00000004-3AD9-45F9-8C20-B429A1914F65}"/>
                </c:ext>
              </c:extLst>
            </c:dLbl>
            <c:dLbl>
              <c:idx val="4"/>
              <c:delete val="1"/>
              <c:extLst>
                <c:ext xmlns:c15="http://schemas.microsoft.com/office/drawing/2012/chart" uri="{CE6537A1-D6FC-4f65-9D91-7224C49458BB}"/>
                <c:ext xmlns:c16="http://schemas.microsoft.com/office/drawing/2014/chart" uri="{C3380CC4-5D6E-409C-BE32-E72D297353CC}">
                  <c16:uniqueId val="{00000005-3AD9-45F9-8C20-B429A1914F65}"/>
                </c:ext>
              </c:extLst>
            </c:dLbl>
            <c:dLbl>
              <c:idx val="5"/>
              <c:delete val="1"/>
              <c:extLst>
                <c:ext xmlns:c15="http://schemas.microsoft.com/office/drawing/2012/chart" uri="{CE6537A1-D6FC-4f65-9D91-7224C49458BB}"/>
                <c:ext xmlns:c16="http://schemas.microsoft.com/office/drawing/2014/chart" uri="{C3380CC4-5D6E-409C-BE32-E72D297353CC}">
                  <c16:uniqueId val="{00000006-3AD9-45F9-8C20-B429A1914F65}"/>
                </c:ext>
              </c:extLst>
            </c:dLbl>
            <c:dLbl>
              <c:idx val="6"/>
              <c:delete val="1"/>
              <c:extLst>
                <c:ext xmlns:c15="http://schemas.microsoft.com/office/drawing/2012/chart" uri="{CE6537A1-D6FC-4f65-9D91-7224C49458BB}"/>
                <c:ext xmlns:c16="http://schemas.microsoft.com/office/drawing/2014/chart" uri="{C3380CC4-5D6E-409C-BE32-E72D297353CC}">
                  <c16:uniqueId val="{00000007-3AD9-45F9-8C20-B429A1914F65}"/>
                </c:ext>
              </c:extLst>
            </c:dLbl>
            <c:dLbl>
              <c:idx val="7"/>
              <c:delete val="1"/>
              <c:extLst>
                <c:ext xmlns:c15="http://schemas.microsoft.com/office/drawing/2012/chart" uri="{CE6537A1-D6FC-4f65-9D91-7224C49458BB}"/>
                <c:ext xmlns:c16="http://schemas.microsoft.com/office/drawing/2014/chart" uri="{C3380CC4-5D6E-409C-BE32-E72D297353CC}">
                  <c16:uniqueId val="{00000008-3AD9-45F9-8C20-B429A1914F65}"/>
                </c:ext>
              </c:extLst>
            </c:dLbl>
            <c:dLbl>
              <c:idx val="8"/>
              <c:layout>
                <c:manualLayout>
                  <c:x val="4.9384974799109499E-2"/>
                  <c:y val="-4.6978822787233088E-2"/>
                </c:manualLayout>
              </c:layout>
              <c:spPr>
                <a:noFill/>
                <a:ln>
                  <a:noFill/>
                </a:ln>
                <a:effectLst/>
              </c:spPr>
              <c:txPr>
                <a:bodyPr wrap="square" lIns="38100" tIns="19050" rIns="38100" bIns="19050" anchor="ctr">
                  <a:noAutofit/>
                </a:bodyPr>
                <a:lstStyle/>
                <a:p>
                  <a:pPr>
                    <a:defRPr sz="1400" b="1">
                      <a:latin typeface="Arial" panose="020B0604020202020204" pitchFamily="34" charset="0"/>
                      <a:cs typeface="Arial" panose="020B0604020202020204" pitchFamily="34" charset="0"/>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4843228957130673"/>
                      <c:h val="0.2870227299108834"/>
                    </c:manualLayout>
                  </c15:layout>
                </c:ext>
                <c:ext xmlns:c16="http://schemas.microsoft.com/office/drawing/2014/chart" uri="{C3380CC4-5D6E-409C-BE32-E72D297353CC}">
                  <c16:uniqueId val="{00000009-3AD9-45F9-8C20-B429A1914F65}"/>
                </c:ext>
              </c:extLst>
            </c:dLbl>
            <c:dLbl>
              <c:idx val="9"/>
              <c:layout>
                <c:manualLayout>
                  <c:x val="0.15792426560765666"/>
                  <c:y val="0.10216631900929349"/>
                </c:manualLayout>
              </c:layout>
              <c:spPr>
                <a:noFill/>
                <a:ln>
                  <a:noFill/>
                </a:ln>
                <a:effectLst/>
              </c:spPr>
              <c:txPr>
                <a:bodyPr wrap="square" lIns="38100" tIns="19050" rIns="38100" bIns="19050" anchor="ctr">
                  <a:noAutofit/>
                </a:bodyPr>
                <a:lstStyle/>
                <a:p>
                  <a:pPr>
                    <a:defRPr sz="1400" b="1">
                      <a:latin typeface="Arial" panose="020B0604020202020204" pitchFamily="34" charset="0"/>
                      <a:cs typeface="Arial" panose="020B0604020202020204" pitchFamily="34" charset="0"/>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7802529675940368"/>
                      <c:h val="0.21854083068448768"/>
                    </c:manualLayout>
                  </c15:layout>
                </c:ext>
                <c:ext xmlns:c16="http://schemas.microsoft.com/office/drawing/2014/chart" uri="{C3380CC4-5D6E-409C-BE32-E72D297353CC}">
                  <c16:uniqueId val="{0000000A-3AD9-45F9-8C20-B429A1914F65}"/>
                </c:ext>
              </c:extLst>
            </c:dLbl>
            <c:dLbl>
              <c:idx val="10"/>
              <c:delete val="1"/>
              <c:extLst>
                <c:ext xmlns:c15="http://schemas.microsoft.com/office/drawing/2012/chart" uri="{CE6537A1-D6FC-4f65-9D91-7224C49458BB}"/>
                <c:ext xmlns:c16="http://schemas.microsoft.com/office/drawing/2014/chart" uri="{C3380CC4-5D6E-409C-BE32-E72D297353CC}">
                  <c16:uniqueId val="{0000000B-3AD9-45F9-8C20-B429A1914F65}"/>
                </c:ext>
              </c:extLst>
            </c:dLbl>
            <c:spPr>
              <a:noFill/>
              <a:ln>
                <a:noFill/>
              </a:ln>
              <a:effectLst/>
            </c:spPr>
            <c:txPr>
              <a:bodyPr wrap="square" lIns="38100" tIns="19050" rIns="38100" bIns="19050" anchor="ctr">
                <a:spAutoFit/>
              </a:bodyPr>
              <a:lstStyle/>
              <a:p>
                <a:pPr>
                  <a:defRPr sz="1400" b="1">
                    <a:latin typeface="Arial" panose="020B0604020202020204" pitchFamily="34" charset="0"/>
                    <a:cs typeface="Arial" panose="020B0604020202020204"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PrelimData!$I$54:$I$64</c:f>
              <c:strCache>
                <c:ptCount val="11"/>
                <c:pt idx="0">
                  <c:v>Specialized institutes</c:v>
                </c:pt>
                <c:pt idx="1">
                  <c:v>Health facilities </c:v>
                </c:pt>
                <c:pt idx="2">
                  <c:v>Vaccines (domestic)</c:v>
                </c:pt>
                <c:pt idx="3">
                  <c:v>Public Facilities and Designated Hospitals </c:v>
                </c:pt>
                <c:pt idx="4">
                  <c:v>Dental Supplies</c:v>
                </c:pt>
                <c:pt idx="5">
                  <c:v>Lab Supplies</c:v>
                </c:pt>
                <c:pt idx="6">
                  <c:v>FP, ARVs, MNCH</c:v>
                </c:pt>
                <c:pt idx="7">
                  <c:v>Blood Safety</c:v>
                </c:pt>
                <c:pt idx="8">
                  <c:v>Clearing and forwarding of medical supplies and services </c:v>
                </c:pt>
                <c:pt idx="9">
                  <c:v>MSD debt</c:v>
                </c:pt>
                <c:pt idx="10">
                  <c:v>Medical supplies and services for MSD inluding beds</c:v>
                </c:pt>
              </c:strCache>
            </c:strRef>
          </c:cat>
          <c:val>
            <c:numRef>
              <c:f>PrelimData!$J$54:$J$64</c:f>
              <c:numCache>
                <c:formatCode>_(* #,##0.0_);_(* \(#,##0.0\);_(* "-"??_);_(@_)</c:formatCode>
                <c:ptCount val="11"/>
                <c:pt idx="0" formatCode="General">
                  <c:v>23.3</c:v>
                </c:pt>
                <c:pt idx="1">
                  <c:v>61.5</c:v>
                </c:pt>
                <c:pt idx="2">
                  <c:v>6</c:v>
                </c:pt>
                <c:pt idx="3" formatCode="_(* #,##0.00_);_(* \(#,##0.00\);_(* &quot;-&quot;??_);_(@_)">
                  <c:v>2.2200000000000002</c:v>
                </c:pt>
                <c:pt idx="4" formatCode="_(* #,##0.00_);_(* \(#,##0.00\);_(* &quot;-&quot;??_);_(@_)">
                  <c:v>1.36</c:v>
                </c:pt>
                <c:pt idx="5">
                  <c:v>5</c:v>
                </c:pt>
                <c:pt idx="6">
                  <c:v>18</c:v>
                </c:pt>
                <c:pt idx="7">
                  <c:v>10</c:v>
                </c:pt>
                <c:pt idx="8">
                  <c:v>35</c:v>
                </c:pt>
                <c:pt idx="9" formatCode="_(* #,##0.00_);_(* \(#,##0.00\);_(* &quot;-&quot;??_);_(@_)">
                  <c:v>85.12</c:v>
                </c:pt>
                <c:pt idx="10">
                  <c:v>4</c:v>
                </c:pt>
              </c:numCache>
            </c:numRef>
          </c:val>
          <c:extLst>
            <c:ext xmlns:c16="http://schemas.microsoft.com/office/drawing/2014/chart" uri="{C3380CC4-5D6E-409C-BE32-E72D297353CC}">
              <c16:uniqueId val="{0000000C-3AD9-45F9-8C20-B429A1914F65}"/>
            </c:ext>
          </c:extLst>
        </c:ser>
        <c:dLbls>
          <c:showLegendKey val="0"/>
          <c:showVal val="1"/>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'Disbursment 2016.17'!$B$1</c:f>
              <c:strCache>
                <c:ptCount val="1"/>
                <c:pt idx="0">
                  <c:v>Budget </c:v>
                </c:pt>
              </c:strCache>
            </c:strRef>
          </c:tx>
          <c:spPr>
            <a:solidFill>
              <a:schemeClr val="accent1"/>
            </a:solidFill>
            <a:ln>
              <a:noFill/>
            </a:ln>
            <a:effectLst/>
          </c:spPr>
          <c:invertIfNegative val="0"/>
          <c:cat>
            <c:strRef>
              <c:f>'Disbursment 2016.17'!$A$3:$A$10</c:f>
              <c:strCache>
                <c:ptCount val="8"/>
                <c:pt idx="0">
                  <c:v>PSM Clearing and Forwarding</c:v>
                </c:pt>
                <c:pt idx="1">
                  <c:v>MSD Debt</c:v>
                </c:pt>
                <c:pt idx="2">
                  <c:v>MNCH &amp; FP Commodities, ARVs, SP-Malaria</c:v>
                </c:pt>
                <c:pt idx="3">
                  <c:v>Medicine &amp; Equipment  for Specialized Hospitals</c:v>
                </c:pt>
                <c:pt idx="4">
                  <c:v>Procurement of Essential Medicines (Health Facility)</c:v>
                </c:pt>
                <c:pt idx="5">
                  <c:v>Vaccines</c:v>
                </c:pt>
                <c:pt idx="6">
                  <c:v>National Blood Transfusion</c:v>
                </c:pt>
                <c:pt idx="7">
                  <c:v>Medical Equipment for Health Facilities</c:v>
                </c:pt>
              </c:strCache>
            </c:strRef>
          </c:cat>
          <c:val>
            <c:numRef>
              <c:f>'Disbursment 2016.17'!$B$3:$B$10</c:f>
              <c:numCache>
                <c:formatCode>_(* #,##0_);_(* \(#,##0\);_(* "-"??_);_(@_)</c:formatCode>
                <c:ptCount val="8"/>
                <c:pt idx="0">
                  <c:v>35000000000</c:v>
                </c:pt>
                <c:pt idx="1">
                  <c:v>85120000000</c:v>
                </c:pt>
                <c:pt idx="2">
                  <c:v>18000000000</c:v>
                </c:pt>
                <c:pt idx="3">
                  <c:v>23300000000</c:v>
                </c:pt>
                <c:pt idx="4">
                  <c:v>70080000000</c:v>
                </c:pt>
                <c:pt idx="5">
                  <c:v>6000000000</c:v>
                </c:pt>
                <c:pt idx="6">
                  <c:v>10000000000</c:v>
                </c:pt>
                <c:pt idx="7">
                  <c:v>4000000000</c:v>
                </c:pt>
              </c:numCache>
            </c:numRef>
          </c:val>
          <c:extLst>
            <c:ext xmlns:c16="http://schemas.microsoft.com/office/drawing/2014/chart" uri="{C3380CC4-5D6E-409C-BE32-E72D297353CC}">
              <c16:uniqueId val="{00000000-3B8C-4ED2-B6BE-CFA02126B555}"/>
            </c:ext>
          </c:extLst>
        </c:ser>
        <c:ser>
          <c:idx val="1"/>
          <c:order val="1"/>
          <c:tx>
            <c:strRef>
              <c:f>'Disbursment 2016.17'!$C$1</c:f>
              <c:strCache>
                <c:ptCount val="1"/>
                <c:pt idx="0">
                  <c:v>Disbursed</c:v>
                </c:pt>
              </c:strCache>
            </c:strRef>
          </c:tx>
          <c:spPr>
            <a:solidFill>
              <a:schemeClr val="accent2"/>
            </a:solidFill>
            <a:ln>
              <a:noFill/>
            </a:ln>
            <a:effectLst/>
          </c:spPr>
          <c:invertIfNegative val="0"/>
          <c:dLbls>
            <c:dLbl>
              <c:idx val="0"/>
              <c:layout>
                <c:manualLayout>
                  <c:x val="1.0403662089055309E-2"/>
                  <c:y val="5.1282051282050814E-3"/>
                </c:manualLayout>
              </c:layout>
              <c:tx>
                <c:rich>
                  <a:bodyPr/>
                  <a:lstStyle/>
                  <a:p>
                    <a:r>
                      <a:rPr lang="en-US" dirty="0"/>
                      <a:t>20%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8C-4ED2-B6BE-CFA02126B555}"/>
                </c:ext>
              </c:extLst>
            </c:dLbl>
            <c:dLbl>
              <c:idx val="1"/>
              <c:layout>
                <c:manualLayout>
                  <c:x val="1.0403662089055309E-2"/>
                  <c:y val="5.1282051282051282E-3"/>
                </c:manualLayout>
              </c:layout>
              <c:tx>
                <c:rich>
                  <a:bodyPr/>
                  <a:lstStyle/>
                  <a:p>
                    <a:r>
                      <a:rPr lang="en-US" dirty="0"/>
                      <a:t>13%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8C-4ED2-B6BE-CFA02126B555}"/>
                </c:ext>
              </c:extLst>
            </c:dLbl>
            <c:dLbl>
              <c:idx val="2"/>
              <c:layout>
                <c:manualLayout>
                  <c:x val="1.0403662089055271E-2"/>
                  <c:y val="1.025641025641021E-2"/>
                </c:manualLayout>
              </c:layout>
              <c:tx>
                <c:rich>
                  <a:bodyPr/>
                  <a:lstStyle/>
                  <a:p>
                    <a:r>
                      <a:rPr lang="en-US" dirty="0"/>
                      <a:t>39%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8C-4ED2-B6BE-CFA02126B555}"/>
                </c:ext>
              </c:extLst>
            </c:dLbl>
            <c:dLbl>
              <c:idx val="3"/>
              <c:layout>
                <c:manualLayout>
                  <c:x val="1.2484394506866416E-2"/>
                  <c:y val="1.025641025641021E-2"/>
                </c:manualLayout>
              </c:layout>
              <c:tx>
                <c:rich>
                  <a:bodyPr/>
                  <a:lstStyle/>
                  <a:p>
                    <a:r>
                      <a:rPr lang="en-US" dirty="0"/>
                      <a:t>34%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B8C-4ED2-B6BE-CFA02126B555}"/>
                </c:ext>
              </c:extLst>
            </c:dLbl>
            <c:dLbl>
              <c:idx val="4"/>
              <c:tx>
                <c:rich>
                  <a:bodyPr/>
                  <a:lstStyle/>
                  <a:p>
                    <a:r>
                      <a:rPr lang="en-US" dirty="0"/>
                      <a:t>110%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B8C-4ED2-B6BE-CFA02126B555}"/>
                </c:ext>
              </c:extLst>
            </c:dLbl>
            <c:dLbl>
              <c:idx val="5"/>
              <c:tx>
                <c:rich>
                  <a:bodyPr/>
                  <a:lstStyle/>
                  <a:p>
                    <a:r>
                      <a:rPr lang="en-US" dirty="0"/>
                      <a:t>168%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B8C-4ED2-B6BE-CFA02126B555}"/>
                </c:ext>
              </c:extLst>
            </c:dLbl>
            <c:dLbl>
              <c:idx val="6"/>
              <c:tx>
                <c:rich>
                  <a:bodyPr/>
                  <a:lstStyle/>
                  <a:p>
                    <a:r>
                      <a:rPr lang="en-US" dirty="0"/>
                      <a:t>80%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B8C-4ED2-B6BE-CFA02126B555}"/>
                </c:ext>
              </c:extLst>
            </c:dLbl>
            <c:dLbl>
              <c:idx val="7"/>
              <c:tx>
                <c:rich>
                  <a:bodyPr/>
                  <a:lstStyle/>
                  <a:p>
                    <a:r>
                      <a:rPr lang="en-US" dirty="0"/>
                      <a:t>90%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B8C-4ED2-B6BE-CFA02126B555}"/>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'Disbursment 2016.17'!$A$3:$A$10</c:f>
              <c:strCache>
                <c:ptCount val="8"/>
                <c:pt idx="0">
                  <c:v>PSM Clearing and Forwarding</c:v>
                </c:pt>
                <c:pt idx="1">
                  <c:v>MSD Debt</c:v>
                </c:pt>
                <c:pt idx="2">
                  <c:v>MNCH &amp; FP Commodities, ARVs, SP-Malaria</c:v>
                </c:pt>
                <c:pt idx="3">
                  <c:v>Medicine &amp; Equipment  for Specialized Hospitals</c:v>
                </c:pt>
                <c:pt idx="4">
                  <c:v>Procurement of Essential Medicines (Health Facility)</c:v>
                </c:pt>
                <c:pt idx="5">
                  <c:v>Vaccines</c:v>
                </c:pt>
                <c:pt idx="6">
                  <c:v>National Blood Transfusion</c:v>
                </c:pt>
                <c:pt idx="7">
                  <c:v>Medical Equipment for Health Facilities</c:v>
                </c:pt>
              </c:strCache>
            </c:strRef>
          </c:cat>
          <c:val>
            <c:numRef>
              <c:f>'Disbursment 2016.17'!$C$3:$C$10</c:f>
              <c:numCache>
                <c:formatCode>_(* #,##0_);_(* \(#,##0\);_(* "-"??_);_(@_)</c:formatCode>
                <c:ptCount val="8"/>
                <c:pt idx="0">
                  <c:v>7080000000</c:v>
                </c:pt>
                <c:pt idx="1">
                  <c:v>11202306821.439999</c:v>
                </c:pt>
                <c:pt idx="2">
                  <c:v>7000000000</c:v>
                </c:pt>
                <c:pt idx="3">
                  <c:v>7900000000</c:v>
                </c:pt>
                <c:pt idx="4">
                  <c:v>77220000000</c:v>
                </c:pt>
                <c:pt idx="5">
                  <c:v>10104000000</c:v>
                </c:pt>
                <c:pt idx="6">
                  <c:v>8000000000</c:v>
                </c:pt>
                <c:pt idx="7">
                  <c:v>3580000000</c:v>
                </c:pt>
              </c:numCache>
            </c:numRef>
          </c:val>
          <c:extLst>
            <c:ext xmlns:c16="http://schemas.microsoft.com/office/drawing/2014/chart" uri="{C3380CC4-5D6E-409C-BE32-E72D297353CC}">
              <c16:uniqueId val="{00000009-3B8C-4ED2-B6BE-CFA02126B555}"/>
            </c:ext>
          </c:extLst>
        </c:ser>
        <c:dLbls>
          <c:showLegendKey val="0"/>
          <c:showVal val="0"/>
          <c:showCatName val="0"/>
          <c:showSerName val="0"/>
          <c:showPercent val="0"/>
          <c:showBubbleSize val="0"/>
        </c:dLbls>
        <c:gapWidth val="182"/>
        <c:axId val="467227600"/>
        <c:axId val="467227992"/>
      </c:barChart>
      <c:catAx>
        <c:axId val="46722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67227992"/>
        <c:crosses val="autoZero"/>
        <c:auto val="1"/>
        <c:lblAlgn val="ctr"/>
        <c:lblOffset val="100"/>
        <c:noMultiLvlLbl val="0"/>
      </c:catAx>
      <c:valAx>
        <c:axId val="467227992"/>
        <c:scaling>
          <c:orientation val="minMax"/>
        </c:scaling>
        <c:delete val="0"/>
        <c:axPos val="l"/>
        <c:majorGridlines>
          <c:spPr>
            <a:ln w="9525" cap="flat" cmpd="sng" algn="ctr">
              <a:no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67227600"/>
        <c:crosses val="autoZero"/>
        <c:crossBetween val="between"/>
        <c:dispUnits>
          <c:builtInUnit val="billions"/>
          <c:dispUnitsLbl>
            <c:layout>
              <c:manualLayout>
                <c:xMode val="edge"/>
                <c:yMode val="edge"/>
                <c:x val="0"/>
                <c:y val="0.33117851996129594"/>
              </c:manualLayout>
            </c:layout>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1"/>
                    <a:t>TZS</a:t>
                  </a:r>
                  <a:r>
                    <a:rPr lang="en-US" sz="1600" baseline="0"/>
                    <a:t> </a:t>
                  </a:r>
                  <a:r>
                    <a:rPr lang="en-US" sz="1600" b="1"/>
                    <a:t>Billions</a:t>
                  </a:r>
                </a:p>
              </c:rich>
            </c:tx>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0.35989622525993981"/>
          <c:y val="0.93685515955317888"/>
          <c:w val="0.28896838641546574"/>
          <c:h val="6.3144840446820935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'TACAIDs Budget'!$B$12</c:f>
              <c:strCache>
                <c:ptCount val="1"/>
                <c:pt idx="0">
                  <c:v>Budget</c:v>
                </c:pt>
              </c:strCache>
            </c:strRef>
          </c:tx>
          <c:spPr>
            <a:solidFill>
              <a:schemeClr val="accent1"/>
            </a:solidFill>
            <a:ln>
              <a:noFill/>
            </a:ln>
            <a:effectLst/>
          </c:spPr>
          <c:invertIfNegative val="0"/>
          <c:cat>
            <c:strRef>
              <c:f>'TACAIDs Budget'!$A$13:$A$17</c:f>
              <c:strCache>
                <c:ptCount val="5"/>
                <c:pt idx="0">
                  <c:v>2012/13</c:v>
                </c:pt>
                <c:pt idx="1">
                  <c:v>2013/14</c:v>
                </c:pt>
                <c:pt idx="2">
                  <c:v>2014/15</c:v>
                </c:pt>
                <c:pt idx="3">
                  <c:v>2015/16</c:v>
                </c:pt>
                <c:pt idx="4">
                  <c:v>2016/17</c:v>
                </c:pt>
              </c:strCache>
            </c:strRef>
          </c:cat>
          <c:val>
            <c:numRef>
              <c:f>'TACAIDs Budget'!$B$13:$B$17</c:f>
              <c:numCache>
                <c:formatCode>#,##0</c:formatCode>
                <c:ptCount val="5"/>
                <c:pt idx="0">
                  <c:v>18154018657</c:v>
                </c:pt>
                <c:pt idx="1">
                  <c:v>17903505000</c:v>
                </c:pt>
                <c:pt idx="2">
                  <c:v>10914821991</c:v>
                </c:pt>
                <c:pt idx="3">
                  <c:v>10747509500</c:v>
                </c:pt>
                <c:pt idx="4">
                  <c:v>10624568804.060001</c:v>
                </c:pt>
              </c:numCache>
            </c:numRef>
          </c:val>
          <c:extLst>
            <c:ext xmlns:c16="http://schemas.microsoft.com/office/drawing/2014/chart" uri="{C3380CC4-5D6E-409C-BE32-E72D297353CC}">
              <c16:uniqueId val="{00000000-2ABE-465B-BD5E-A5892F551F34}"/>
            </c:ext>
          </c:extLst>
        </c:ser>
        <c:ser>
          <c:idx val="1"/>
          <c:order val="1"/>
          <c:tx>
            <c:strRef>
              <c:f>'TACAIDs Budget'!$C$12</c:f>
              <c:strCache>
                <c:ptCount val="1"/>
                <c:pt idx="0">
                  <c:v>Expenditure</c:v>
                </c:pt>
              </c:strCache>
            </c:strRef>
          </c:tx>
          <c:spPr>
            <a:solidFill>
              <a:schemeClr val="accent2"/>
            </a:solidFill>
            <a:ln>
              <a:noFill/>
            </a:ln>
            <a:effectLst/>
          </c:spPr>
          <c:invertIfNegative val="0"/>
          <c:dLbls>
            <c:dLbl>
              <c:idx val="0"/>
              <c:layout>
                <c:manualLayout>
                  <c:x val="2.0964360587002098E-3"/>
                  <c:y val="6.6666666666666359E-3"/>
                </c:manualLayout>
              </c:layout>
              <c:tx>
                <c:rich>
                  <a:bodyPr/>
                  <a:lstStyle/>
                  <a:p>
                    <a:r>
                      <a:rPr lang="en-US" dirty="0"/>
                      <a:t>49%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ABE-465B-BD5E-A5892F551F34}"/>
                </c:ext>
              </c:extLst>
            </c:dLbl>
            <c:dLbl>
              <c:idx val="1"/>
              <c:layout>
                <c:manualLayout>
                  <c:x val="6.2893081761005521E-3"/>
                  <c:y val="-1.5277601289623993E-17"/>
                </c:manualLayout>
              </c:layout>
              <c:tx>
                <c:rich>
                  <a:bodyPr/>
                  <a:lstStyle/>
                  <a:p>
                    <a:r>
                      <a:rPr lang="en-US" dirty="0"/>
                      <a:t>75%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BE-465B-BD5E-A5892F551F34}"/>
                </c:ext>
              </c:extLst>
            </c:dLbl>
            <c:dLbl>
              <c:idx val="2"/>
              <c:layout>
                <c:manualLayout>
                  <c:x val="4.1928721174004958E-3"/>
                  <c:y val="-6.6666666666666671E-3"/>
                </c:manualLayout>
              </c:layout>
              <c:tx>
                <c:rich>
                  <a:bodyPr/>
                  <a:lstStyle/>
                  <a:p>
                    <a:r>
                      <a:rPr lang="en-US" dirty="0"/>
                      <a:t>58%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ABE-465B-BD5E-A5892F551F34}"/>
                </c:ext>
              </c:extLst>
            </c:dLbl>
            <c:dLbl>
              <c:idx val="3"/>
              <c:layout>
                <c:manualLayout>
                  <c:x val="8.385744234800839E-3"/>
                  <c:y val="0"/>
                </c:manualLayout>
              </c:layout>
              <c:tx>
                <c:rich>
                  <a:bodyPr/>
                  <a:lstStyle/>
                  <a:p>
                    <a:r>
                      <a:rPr lang="en-US" dirty="0"/>
                      <a:t>65%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ABE-465B-BD5E-A5892F551F34}"/>
                </c:ext>
              </c:extLst>
            </c:dLbl>
            <c:dLbl>
              <c:idx val="4"/>
              <c:layout>
                <c:manualLayout>
                  <c:x val="6.2893081761006293E-3"/>
                  <c:y val="0"/>
                </c:manualLayout>
              </c:layout>
              <c:tx>
                <c:rich>
                  <a:bodyPr/>
                  <a:lstStyle/>
                  <a:p>
                    <a:r>
                      <a:rPr lang="en-US" dirty="0"/>
                      <a:t>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ABE-465B-BD5E-A5892F551F3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'TACAIDs Budget'!$A$13:$A$17</c:f>
              <c:strCache>
                <c:ptCount val="5"/>
                <c:pt idx="0">
                  <c:v>2012/13</c:v>
                </c:pt>
                <c:pt idx="1">
                  <c:v>2013/14</c:v>
                </c:pt>
                <c:pt idx="2">
                  <c:v>2014/15</c:v>
                </c:pt>
                <c:pt idx="3">
                  <c:v>2015/16</c:v>
                </c:pt>
                <c:pt idx="4">
                  <c:v>2016/17</c:v>
                </c:pt>
              </c:strCache>
            </c:strRef>
          </c:cat>
          <c:val>
            <c:numRef>
              <c:f>'TACAIDs Budget'!$C$13:$C$17</c:f>
              <c:numCache>
                <c:formatCode>#,##0</c:formatCode>
                <c:ptCount val="5"/>
                <c:pt idx="0">
                  <c:v>8847605418.0600014</c:v>
                </c:pt>
                <c:pt idx="1">
                  <c:v>13389432568.799999</c:v>
                </c:pt>
                <c:pt idx="2">
                  <c:v>6362724057.6700001</c:v>
                </c:pt>
                <c:pt idx="3">
                  <c:v>6992673968.0699997</c:v>
                </c:pt>
                <c:pt idx="4">
                  <c:v>6992674268.8700008</c:v>
                </c:pt>
              </c:numCache>
            </c:numRef>
          </c:val>
          <c:extLst>
            <c:ext xmlns:c16="http://schemas.microsoft.com/office/drawing/2014/chart" uri="{C3380CC4-5D6E-409C-BE32-E72D297353CC}">
              <c16:uniqueId val="{00000006-2ABE-465B-BD5E-A5892F551F34}"/>
            </c:ext>
          </c:extLst>
        </c:ser>
        <c:dLbls>
          <c:showLegendKey val="0"/>
          <c:showVal val="0"/>
          <c:showCatName val="0"/>
          <c:showSerName val="0"/>
          <c:showPercent val="0"/>
          <c:showBubbleSize val="0"/>
        </c:dLbls>
        <c:gapWidth val="219"/>
        <c:overlap val="-27"/>
        <c:axId val="467178888"/>
        <c:axId val="467179280"/>
        <c:extLst>
          <c:ext xmlns:c15="http://schemas.microsoft.com/office/drawing/2012/chart" uri="{02D57815-91ED-43cb-92C2-25804820EDAC}">
            <c15:filteredBarSeries>
              <c15:ser>
                <c:idx val="2"/>
                <c:order val="2"/>
                <c:tx>
                  <c:strRef>
                    <c:extLst>
                      <c:ext uri="{02D57815-91ED-43cb-92C2-25804820EDAC}">
                        <c15:formulaRef>
                          <c15:sqref>'TACAIDs Budget'!$D$12</c15:sqref>
                        </c15:formulaRef>
                      </c:ext>
                    </c:extLst>
                    <c:strCache>
                      <c:ptCount val="1"/>
                      <c:pt idx="0">
                        <c:v>Execution</c:v>
                      </c:pt>
                    </c:strCache>
                  </c:strRef>
                </c:tx>
                <c:spPr>
                  <a:solidFill>
                    <a:schemeClr val="accent3"/>
                  </a:solidFill>
                  <a:ln>
                    <a:noFill/>
                  </a:ln>
                  <a:effectLst/>
                </c:spPr>
                <c:invertIfNegative val="0"/>
                <c:cat>
                  <c:strRef>
                    <c:extLst>
                      <c:ext uri="{02D57815-91ED-43cb-92C2-25804820EDAC}">
                        <c15:formulaRef>
                          <c15:sqref>'TACAIDs Budget'!$A$13:$A$17</c15:sqref>
                        </c15:formulaRef>
                      </c:ext>
                    </c:extLst>
                    <c:strCache>
                      <c:ptCount val="5"/>
                      <c:pt idx="0">
                        <c:v>2012/13</c:v>
                      </c:pt>
                      <c:pt idx="1">
                        <c:v>2013/14</c:v>
                      </c:pt>
                      <c:pt idx="2">
                        <c:v>2014/15</c:v>
                      </c:pt>
                      <c:pt idx="3">
                        <c:v>2015/16</c:v>
                      </c:pt>
                      <c:pt idx="4">
                        <c:v>2016/17</c:v>
                      </c:pt>
                    </c:strCache>
                  </c:strRef>
                </c:cat>
                <c:val>
                  <c:numRef>
                    <c:extLst>
                      <c:ext uri="{02D57815-91ED-43cb-92C2-25804820EDAC}">
                        <c15:formulaRef>
                          <c15:sqref>'TACAIDs Budget'!$D$13:$D$17</c15:sqref>
                        </c15:formulaRef>
                      </c:ext>
                    </c:extLst>
                    <c:numCache>
                      <c:formatCode>0%</c:formatCode>
                      <c:ptCount val="5"/>
                      <c:pt idx="0">
                        <c:v>0.48736346399250047</c:v>
                      </c:pt>
                      <c:pt idx="1">
                        <c:v>0.74786655287889159</c:v>
                      </c:pt>
                      <c:pt idx="2">
                        <c:v>0.58294345642251344</c:v>
                      </c:pt>
                      <c:pt idx="3">
                        <c:v>0.65063203415358695</c:v>
                      </c:pt>
                      <c:pt idx="4">
                        <c:v>0.65816075906985205</c:v>
                      </c:pt>
                    </c:numCache>
                  </c:numRef>
                </c:val>
                <c:extLst>
                  <c:ext xmlns:c16="http://schemas.microsoft.com/office/drawing/2014/chart" uri="{C3380CC4-5D6E-409C-BE32-E72D297353CC}">
                    <c16:uniqueId val="{00000007-2ABE-465B-BD5E-A5892F551F34}"/>
                  </c:ext>
                </c:extLst>
              </c15:ser>
            </c15:filteredBarSeries>
          </c:ext>
        </c:extLst>
      </c:barChart>
      <c:catAx>
        <c:axId val="467178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67179280"/>
        <c:crosses val="autoZero"/>
        <c:auto val="1"/>
        <c:lblAlgn val="ctr"/>
        <c:lblOffset val="100"/>
        <c:noMultiLvlLbl val="0"/>
      </c:catAx>
      <c:valAx>
        <c:axId val="467179280"/>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67178888"/>
        <c:crosses val="autoZero"/>
        <c:crossBetween val="between"/>
        <c:dispUnits>
          <c:builtInUnit val="billions"/>
          <c:dispUnitsLbl>
            <c:layout>
              <c:manualLayout>
                <c:xMode val="edge"/>
                <c:yMode val="edge"/>
                <c:x val="1.6103059581320451E-3"/>
                <c:y val="0.30241832525328172"/>
              </c:manualLayout>
            </c:layout>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baseline="0"/>
                    <a:t> TZS </a:t>
                  </a:r>
                  <a:r>
                    <a:rPr lang="en-US" sz="1800" b="1"/>
                    <a:t>Billions</a:t>
                  </a:r>
                </a:p>
              </c:rich>
            </c:tx>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0.27436799175476106"/>
          <c:y val="0.9044484870559365"/>
          <c:w val="0.44777143799054103"/>
          <c:h val="9.5276696057367202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Georgia Regular"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B1F9E5-9913-A044-860E-631615C218BC}" type="datetimeFigureOut">
              <a:rPr lang="en-US" smtClean="0">
                <a:latin typeface="Georgia Regular" charset="0"/>
              </a:rPr>
              <a:t>10/3/2017</a:t>
            </a:fld>
            <a:endParaRPr lang="en-US" dirty="0">
              <a:latin typeface="Georgia Regular"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Georgia Regular"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8591CD-4107-4447-A5D1-86CEDE60B389}" type="slidenum">
              <a:rPr lang="en-US" smtClean="0">
                <a:latin typeface="Georgia Regular" charset="0"/>
              </a:rPr>
              <a:t>‹#›</a:t>
            </a:fld>
            <a:endParaRPr lang="en-US" dirty="0">
              <a:latin typeface="Georgia Regular" charset="0"/>
            </a:endParaRPr>
          </a:p>
        </p:txBody>
      </p:sp>
    </p:spTree>
    <p:extLst>
      <p:ext uri="{BB962C8B-B14F-4D97-AF65-F5344CB8AC3E}">
        <p14:creationId xmlns:p14="http://schemas.microsoft.com/office/powerpoint/2010/main" val="1310366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Georgia Regular"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Georgia Regular" charset="0"/>
              </a:defRPr>
            </a:lvl1pPr>
          </a:lstStyle>
          <a:p>
            <a:fld id="{B205F37F-364A-D34C-B05A-1706C72D3D1C}" type="datetimeFigureOut">
              <a:rPr lang="en-US" smtClean="0"/>
              <a:pPr/>
              <a:t>10/3/2017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Georgia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Georgia Regular" charset="0"/>
              </a:defRPr>
            </a:lvl1pPr>
          </a:lstStyle>
          <a:p>
            <a:fld id="{FE0C8646-04CE-0C42-9748-8ED71F815C9F}" type="slidenum">
              <a:rPr lang="en-US" smtClean="0"/>
              <a:pPr/>
              <a:t>‹#›</a:t>
            </a:fld>
            <a:endParaRPr lang="en-US" dirty="0"/>
          </a:p>
        </p:txBody>
      </p:sp>
    </p:spTree>
    <p:extLst>
      <p:ext uri="{BB962C8B-B14F-4D97-AF65-F5344CB8AC3E}">
        <p14:creationId xmlns:p14="http://schemas.microsoft.com/office/powerpoint/2010/main" val="153368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Georgia Regular" charset="0"/>
        <a:ea typeface="+mn-ea"/>
        <a:cs typeface="+mn-cs"/>
      </a:defRPr>
    </a:lvl1pPr>
    <a:lvl2pPr marL="457200" algn="l" defTabSz="914400" rtl="0" eaLnBrk="1" latinLnBrk="0" hangingPunct="1">
      <a:defRPr sz="1200" b="0" i="0" kern="1200">
        <a:solidFill>
          <a:schemeClr val="tx1"/>
        </a:solidFill>
        <a:latin typeface="Georgia Regular" charset="0"/>
        <a:ea typeface="+mn-ea"/>
        <a:cs typeface="+mn-cs"/>
      </a:defRPr>
    </a:lvl2pPr>
    <a:lvl3pPr marL="914400" algn="l" defTabSz="914400" rtl="0" eaLnBrk="1" latinLnBrk="0" hangingPunct="1">
      <a:defRPr sz="1200" b="0" i="0" kern="1200">
        <a:solidFill>
          <a:schemeClr val="tx1"/>
        </a:solidFill>
        <a:latin typeface="Georgia Regular" charset="0"/>
        <a:ea typeface="+mn-ea"/>
        <a:cs typeface="+mn-cs"/>
      </a:defRPr>
    </a:lvl3pPr>
    <a:lvl4pPr marL="1371600" algn="l" defTabSz="914400" rtl="0" eaLnBrk="1" latinLnBrk="0" hangingPunct="1">
      <a:defRPr sz="1200" b="0" i="0" kern="1200">
        <a:solidFill>
          <a:schemeClr val="tx1"/>
        </a:solidFill>
        <a:latin typeface="Georgia Regular" charset="0"/>
        <a:ea typeface="+mn-ea"/>
        <a:cs typeface="+mn-cs"/>
      </a:defRPr>
    </a:lvl4pPr>
    <a:lvl5pPr marL="1828800" algn="l" defTabSz="914400" rtl="0" eaLnBrk="1" latinLnBrk="0" hangingPunct="1">
      <a:defRPr sz="1200" b="0" i="0" kern="1200">
        <a:solidFill>
          <a:schemeClr val="tx1"/>
        </a:solidFill>
        <a:latin typeface="Georgia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C8646-04CE-0C42-9748-8ED71F815C9F}" type="slidenum">
              <a:rPr lang="en-US" smtClean="0"/>
              <a:pPr/>
              <a:t>1</a:t>
            </a:fld>
            <a:endParaRPr lang="en-US" dirty="0"/>
          </a:p>
        </p:txBody>
      </p:sp>
    </p:spTree>
    <p:extLst>
      <p:ext uri="{BB962C8B-B14F-4D97-AF65-F5344CB8AC3E}">
        <p14:creationId xmlns:p14="http://schemas.microsoft.com/office/powerpoint/2010/main" val="213188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buFont typeface="Arial" panose="020B0604020202020204" pitchFamily="34" charset="0"/>
              <a:buChar char="•"/>
            </a:pPr>
            <a:r>
              <a:rPr lang="en-US" sz="1200" b="0" i="0" kern="1200" dirty="0">
                <a:solidFill>
                  <a:schemeClr val="tx1"/>
                </a:solidFill>
                <a:effectLst/>
                <a:latin typeface="Georgia Regular" charset="0"/>
                <a:ea typeface="+mn-ea"/>
                <a:cs typeface="+mn-cs"/>
              </a:rPr>
              <a:t>A specific point of  concern for health financing this past FY was the growing amount owed to Medical Stores Department (MSD) representing GOT’s share of the procurement and supply chain management (PSM) expense for donated commodities.</a:t>
            </a:r>
          </a:p>
          <a:p>
            <a:pPr marL="171450" indent="-171450" algn="just">
              <a:buFont typeface="Arial" panose="020B0604020202020204" pitchFamily="34" charset="0"/>
              <a:buChar char="•"/>
            </a:pPr>
            <a:r>
              <a:rPr lang="en-US" sz="1200" b="0" i="0" kern="1200" dirty="0">
                <a:solidFill>
                  <a:schemeClr val="tx1"/>
                </a:solidFill>
                <a:effectLst/>
                <a:latin typeface="Georgia Regular" charset="0"/>
                <a:ea typeface="+mn-ea"/>
                <a:cs typeface="+mn-cs"/>
              </a:rPr>
              <a:t>MSD is the established agency that has managed procurement and distribution of medicines, medical supplies, and laboratory supplies for the Ministry of Health, Community Development, Gender, Elderly, and Children (MOHCDGEC) in Tanzania since 1993</a:t>
            </a:r>
          </a:p>
          <a:p>
            <a:pPr marL="171450" indent="-171450" algn="just">
              <a:buFont typeface="Arial" panose="020B0604020202020204" pitchFamily="34" charset="0"/>
              <a:buChar char="•"/>
            </a:pPr>
            <a:r>
              <a:rPr lang="en-US" sz="1200" b="0" i="0" kern="1200" dirty="0">
                <a:solidFill>
                  <a:schemeClr val="tx1"/>
                </a:solidFill>
                <a:effectLst/>
                <a:latin typeface="Georgia Regular" charset="0"/>
                <a:ea typeface="+mn-ea"/>
                <a:cs typeface="+mn-cs"/>
              </a:rPr>
              <a:t>Included</a:t>
            </a:r>
            <a:r>
              <a:rPr lang="en-US" sz="1200" b="0" i="0" kern="1200" baseline="0" dirty="0">
                <a:solidFill>
                  <a:schemeClr val="tx1"/>
                </a:solidFill>
                <a:effectLst/>
                <a:latin typeface="Georgia Regular" charset="0"/>
                <a:ea typeface="+mn-ea"/>
                <a:cs typeface="+mn-cs"/>
              </a:rPr>
              <a:t> in this is a first time ever TZS 10 billion allocation for the purchase of ARVs</a:t>
            </a:r>
          </a:p>
          <a:p>
            <a:pPr marL="171450" indent="-171450" algn="just">
              <a:buFont typeface="Arial" panose="020B0604020202020204" pitchFamily="34" charset="0"/>
              <a:buChar char="•"/>
            </a:pPr>
            <a:r>
              <a:rPr lang="en-US" sz="1200" b="0" i="0" kern="1200" dirty="0">
                <a:solidFill>
                  <a:schemeClr val="tx1"/>
                </a:solidFill>
                <a:effectLst/>
                <a:latin typeface="Georgia Regular" charset="0"/>
                <a:ea typeface="+mn-ea"/>
                <a:cs typeface="+mn-cs"/>
              </a:rPr>
              <a:t>GOT supply chain responsibilities, which includes a standard contribution for HIV commodities based on MSD fees and expense ratios, equivalent to 5.6% of the cost of commodities purchased by GFATM and 11.6% of the cost of commodities purchased by PEPFAR. </a:t>
            </a:r>
            <a:endParaRPr lang="en-US" sz="1200" b="0" i="0" kern="1200" baseline="0" dirty="0">
              <a:solidFill>
                <a:schemeClr val="tx1"/>
              </a:solidFill>
              <a:effectLst/>
              <a:latin typeface="Georgia Regular" charset="0"/>
              <a:ea typeface="+mn-ea"/>
              <a:cs typeface="+mn-cs"/>
            </a:endParaRPr>
          </a:p>
          <a:p>
            <a:pPr marL="171450" indent="-171450">
              <a:buFont typeface="Arial" panose="020B0604020202020204" pitchFamily="34" charset="0"/>
              <a:buChar char="•"/>
            </a:pPr>
            <a:endParaRPr lang="en-US" sz="1200" b="0" i="0" kern="1200" dirty="0">
              <a:solidFill>
                <a:schemeClr val="tx1"/>
              </a:solidFill>
              <a:effectLst/>
              <a:latin typeface="Georgia Regular" charset="0"/>
              <a:ea typeface="+mn-ea"/>
              <a:cs typeface="+mn-cs"/>
            </a:endParaRPr>
          </a:p>
        </p:txBody>
      </p:sp>
      <p:sp>
        <p:nvSpPr>
          <p:cNvPr id="4" name="Slide Number Placeholder 3"/>
          <p:cNvSpPr>
            <a:spLocks noGrp="1"/>
          </p:cNvSpPr>
          <p:nvPr>
            <p:ph type="sldNum" sz="quarter" idx="10"/>
          </p:nvPr>
        </p:nvSpPr>
        <p:spPr/>
        <p:txBody>
          <a:bodyPr/>
          <a:lstStyle/>
          <a:p>
            <a:fld id="{FE0C8646-04CE-0C42-9748-8ED71F815C9F}" type="slidenum">
              <a:rPr lang="en-US" smtClean="0"/>
              <a:pPr/>
              <a:t>2</a:t>
            </a:fld>
            <a:endParaRPr lang="en-US" dirty="0"/>
          </a:p>
        </p:txBody>
      </p:sp>
    </p:spTree>
    <p:extLst>
      <p:ext uri="{BB962C8B-B14F-4D97-AF65-F5344CB8AC3E}">
        <p14:creationId xmlns:p14="http://schemas.microsoft.com/office/powerpoint/2010/main" val="2795847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Only TZS 11.2 billion disbursed for MSD debt</a:t>
            </a:r>
          </a:p>
          <a:p>
            <a:pPr marL="171450" indent="-171450">
              <a:buFont typeface="Arial" panose="020B0604020202020204" pitchFamily="34" charset="0"/>
              <a:buChar char="•"/>
            </a:pPr>
            <a:r>
              <a:rPr lang="en-US" dirty="0"/>
              <a:t>Only TZS 7.1</a:t>
            </a:r>
            <a:r>
              <a:rPr lang="en-US" baseline="0" dirty="0"/>
              <a:t> for ongoing PSM expenses</a:t>
            </a:r>
          </a:p>
          <a:p>
            <a:pPr marL="171450" indent="-171450">
              <a:buFont typeface="Arial" panose="020B0604020202020204" pitchFamily="34" charset="0"/>
              <a:buChar char="•"/>
            </a:pPr>
            <a:r>
              <a:rPr lang="en-US" baseline="0" dirty="0"/>
              <a:t>Nothing disbursed at all for purchase of ARVs</a:t>
            </a:r>
          </a:p>
          <a:p>
            <a:pPr marL="171450" indent="-171450">
              <a:buFont typeface="Arial" panose="020B0604020202020204" pitchFamily="34" charset="0"/>
              <a:buChar char="•"/>
            </a:pPr>
            <a:r>
              <a:rPr lang="en-US" baseline="0" dirty="0"/>
              <a:t>Overall disbursement rate of 53% for Pharmaceuticals budget line or TZS 132.1. Nominally this amount is quite high compared to previous years</a:t>
            </a:r>
          </a:p>
          <a:p>
            <a:pPr marL="171450" indent="-171450">
              <a:buFont typeface="Arial" panose="020B0604020202020204" pitchFamily="34" charset="0"/>
              <a:buChar char="•"/>
            </a:pPr>
            <a:r>
              <a:rPr lang="en-US" baseline="0" dirty="0"/>
              <a:t>MSD debt grew by estimated TZS 12 billion in FY 2016/17 to TZS 156 billion</a:t>
            </a:r>
            <a:endParaRPr lang="en-US" dirty="0"/>
          </a:p>
        </p:txBody>
      </p:sp>
      <p:sp>
        <p:nvSpPr>
          <p:cNvPr id="4" name="Slide Number Placeholder 3"/>
          <p:cNvSpPr>
            <a:spLocks noGrp="1"/>
          </p:cNvSpPr>
          <p:nvPr>
            <p:ph type="sldNum" sz="quarter" idx="10"/>
          </p:nvPr>
        </p:nvSpPr>
        <p:spPr/>
        <p:txBody>
          <a:bodyPr/>
          <a:lstStyle/>
          <a:p>
            <a:fld id="{FE0C8646-04CE-0C42-9748-8ED71F815C9F}" type="slidenum">
              <a:rPr lang="en-US" smtClean="0"/>
              <a:pPr/>
              <a:t>3</a:t>
            </a:fld>
            <a:endParaRPr lang="en-US" dirty="0"/>
          </a:p>
        </p:txBody>
      </p:sp>
    </p:spTree>
    <p:extLst>
      <p:ext uri="{BB962C8B-B14F-4D97-AF65-F5344CB8AC3E}">
        <p14:creationId xmlns:p14="http://schemas.microsoft.com/office/powerpoint/2010/main" val="2115849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Personal</a:t>
            </a:r>
            <a:r>
              <a:rPr lang="en-US" baseline="0" dirty="0"/>
              <a:t> emoluments, which account for 70% of TACAIDS recurrent budget is the only thing that gets disbursed consistently on time</a:t>
            </a:r>
          </a:p>
          <a:p>
            <a:pPr marL="171450" indent="-171450">
              <a:buFont typeface="Arial" panose="020B0604020202020204" pitchFamily="34" charset="0"/>
              <a:buChar char="•"/>
            </a:pPr>
            <a:r>
              <a:rPr lang="en-US" baseline="0" dirty="0"/>
              <a:t>NACP does not have a specific budget line, it is part of the Preventative Services budget, so not possible to track on-budget execution performance. NACP heavily on external funds to perform all of its functions.</a:t>
            </a:r>
            <a:endParaRPr lang="en-US" dirty="0"/>
          </a:p>
        </p:txBody>
      </p:sp>
      <p:sp>
        <p:nvSpPr>
          <p:cNvPr id="4" name="Slide Number Placeholder 3"/>
          <p:cNvSpPr>
            <a:spLocks noGrp="1"/>
          </p:cNvSpPr>
          <p:nvPr>
            <p:ph type="sldNum" sz="quarter" idx="10"/>
          </p:nvPr>
        </p:nvSpPr>
        <p:spPr/>
        <p:txBody>
          <a:bodyPr/>
          <a:lstStyle/>
          <a:p>
            <a:fld id="{FE0C8646-04CE-0C42-9748-8ED71F815C9F}" type="slidenum">
              <a:rPr lang="en-US" smtClean="0"/>
              <a:pPr/>
              <a:t>4</a:t>
            </a:fld>
            <a:endParaRPr lang="en-US" dirty="0"/>
          </a:p>
        </p:txBody>
      </p:sp>
    </p:spTree>
    <p:extLst>
      <p:ext uri="{BB962C8B-B14F-4D97-AF65-F5344CB8AC3E}">
        <p14:creationId xmlns:p14="http://schemas.microsoft.com/office/powerpoint/2010/main" val="2256097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Budget execution for MOHCDGEC</a:t>
            </a:r>
            <a:r>
              <a:rPr lang="en-US" baseline="0" dirty="0"/>
              <a:t> vote 52 was 57% for FY2016/17. Overall GOT budget execution rate as of March 2017 61% and for the financial year 2015/16  was 90%.</a:t>
            </a:r>
          </a:p>
          <a:p>
            <a:pPr marL="171450" indent="-171450">
              <a:buFont typeface="Arial" panose="020B0604020202020204" pitchFamily="34" charset="0"/>
              <a:buChar char="•"/>
            </a:pPr>
            <a:r>
              <a:rPr lang="en-US" baseline="0" dirty="0"/>
              <a:t>All respondents indicated that sufficient investment for the supply chain system should be prioritized.</a:t>
            </a:r>
          </a:p>
          <a:p>
            <a:pPr marL="171450" indent="-171450">
              <a:buFont typeface="Arial" panose="020B0604020202020204" pitchFamily="34" charset="0"/>
              <a:buChar char="•"/>
            </a:pPr>
            <a:r>
              <a:rPr lang="en-US" baseline="0" dirty="0"/>
              <a:t>In conclusion, improving budget execution is an important part of the DRM agenda because it increases the ability of MOHCDGEC to produce defensible budget requests.</a:t>
            </a:r>
            <a:endParaRPr lang="en-US" dirty="0"/>
          </a:p>
        </p:txBody>
      </p:sp>
      <p:sp>
        <p:nvSpPr>
          <p:cNvPr id="4" name="Slide Number Placeholder 3"/>
          <p:cNvSpPr>
            <a:spLocks noGrp="1"/>
          </p:cNvSpPr>
          <p:nvPr>
            <p:ph type="sldNum" sz="quarter" idx="10"/>
          </p:nvPr>
        </p:nvSpPr>
        <p:spPr/>
        <p:txBody>
          <a:bodyPr/>
          <a:lstStyle/>
          <a:p>
            <a:fld id="{FE0C8646-04CE-0C42-9748-8ED71F815C9F}" type="slidenum">
              <a:rPr lang="en-US" smtClean="0"/>
              <a:pPr/>
              <a:t>5</a:t>
            </a:fld>
            <a:endParaRPr lang="en-US" dirty="0"/>
          </a:p>
        </p:txBody>
      </p:sp>
    </p:spTree>
    <p:extLst>
      <p:ext uri="{BB962C8B-B14F-4D97-AF65-F5344CB8AC3E}">
        <p14:creationId xmlns:p14="http://schemas.microsoft.com/office/powerpoint/2010/main" val="624009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Budget execution for MOHCDGEC</a:t>
            </a:r>
            <a:r>
              <a:rPr lang="en-US" baseline="0" dirty="0"/>
              <a:t> vote 52 was 57% for FY2016/17. Overall GOT budget execution rate was 90%.</a:t>
            </a:r>
          </a:p>
          <a:p>
            <a:pPr marL="171450" indent="-171450">
              <a:buFont typeface="Arial" panose="020B0604020202020204" pitchFamily="34" charset="0"/>
              <a:buChar char="•"/>
            </a:pPr>
            <a:r>
              <a:rPr lang="en-US" baseline="0" dirty="0"/>
              <a:t>All respondents indicated that sufficient investment for the supply chain system should be prioritized.</a:t>
            </a:r>
          </a:p>
          <a:p>
            <a:pPr marL="171450" indent="-171450">
              <a:buFont typeface="Arial" panose="020B0604020202020204" pitchFamily="34" charset="0"/>
              <a:buChar char="•"/>
            </a:pPr>
            <a:r>
              <a:rPr lang="en-US" baseline="0" dirty="0"/>
              <a:t>In conclusion, improving budget execution is an important part of the DRM agenda because it increases the ability of MOHCDGEC to produce defensible budget requests.</a:t>
            </a:r>
            <a:endParaRPr lang="en-US" dirty="0"/>
          </a:p>
        </p:txBody>
      </p:sp>
      <p:sp>
        <p:nvSpPr>
          <p:cNvPr id="4" name="Slide Number Placeholder 3"/>
          <p:cNvSpPr>
            <a:spLocks noGrp="1"/>
          </p:cNvSpPr>
          <p:nvPr>
            <p:ph type="sldNum" sz="quarter" idx="10"/>
          </p:nvPr>
        </p:nvSpPr>
        <p:spPr/>
        <p:txBody>
          <a:bodyPr/>
          <a:lstStyle/>
          <a:p>
            <a:fld id="{FE0C8646-04CE-0C42-9748-8ED71F815C9F}" type="slidenum">
              <a:rPr lang="en-US" smtClean="0"/>
              <a:pPr/>
              <a:t>6</a:t>
            </a:fld>
            <a:endParaRPr lang="en-US" dirty="0"/>
          </a:p>
        </p:txBody>
      </p:sp>
    </p:spTree>
    <p:extLst>
      <p:ext uri="{BB962C8B-B14F-4D97-AF65-F5344CB8AC3E}">
        <p14:creationId xmlns:p14="http://schemas.microsoft.com/office/powerpoint/2010/main" val="1468575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C8646-04CE-0C42-9748-8ED71F815C9F}" type="slidenum">
              <a:rPr lang="en-US" smtClean="0"/>
              <a:pPr/>
              <a:t>7</a:t>
            </a:fld>
            <a:endParaRPr lang="en-US" dirty="0"/>
          </a:p>
        </p:txBody>
      </p:sp>
    </p:spTree>
    <p:extLst>
      <p:ext uri="{BB962C8B-B14F-4D97-AF65-F5344CB8AC3E}">
        <p14:creationId xmlns:p14="http://schemas.microsoft.com/office/powerpoint/2010/main" val="1487097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hoto Title">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31649"/>
            <a:ext cx="9144000" cy="992963"/>
          </a:xfrm>
          <a:solidFill>
            <a:schemeClr val="tx1">
              <a:alpha val="70000"/>
            </a:schemeClr>
          </a:solidFill>
        </p:spPr>
        <p:txBody>
          <a:bodyPr lIns="274320" rIns="274320" anchor="b" anchorCtr="0"/>
          <a:lstStyle>
            <a:lvl1pPr algn="l">
              <a:defRPr>
                <a:solidFill>
                  <a:schemeClr val="bg2"/>
                </a:solidFill>
              </a:defRPr>
            </a:lvl1pPr>
          </a:lstStyle>
          <a:p>
            <a:r>
              <a:rPr lang="en-US" dirty="0"/>
              <a:t>Click to edit Master title style</a:t>
            </a:r>
          </a:p>
        </p:txBody>
      </p:sp>
      <p:sp>
        <p:nvSpPr>
          <p:cNvPr id="3" name="Text Placeholder 2"/>
          <p:cNvSpPr>
            <a:spLocks noGrp="1"/>
          </p:cNvSpPr>
          <p:nvPr>
            <p:ph type="body" sz="quarter" idx="11" hasCustomPrompt="1"/>
          </p:nvPr>
        </p:nvSpPr>
        <p:spPr>
          <a:xfrm>
            <a:off x="0" y="4324612"/>
            <a:ext cx="9144000" cy="1257039"/>
          </a:xfrm>
          <a:solidFill>
            <a:schemeClr val="tx1">
              <a:alpha val="70000"/>
            </a:schemeClr>
          </a:solidFill>
        </p:spPr>
        <p:txBody>
          <a:bodyPr lIns="274320" tIns="274320" rIns="274320" anchor="t" anchorCtr="0">
            <a:normAutofit/>
          </a:bodyPr>
          <a:lstStyle>
            <a:lvl1pPr marL="0" indent="0">
              <a:buNone/>
              <a:defRPr sz="2400">
                <a:solidFill>
                  <a:schemeClr val="bg2"/>
                </a:solidFill>
              </a:defRPr>
            </a:lvl1pPr>
          </a:lstStyle>
          <a:p>
            <a:r>
              <a:rPr lang="en-US" dirty="0"/>
              <a:t>Click to edit Master subtitle style</a:t>
            </a:r>
          </a:p>
        </p:txBody>
      </p:sp>
      <p:sp>
        <p:nvSpPr>
          <p:cNvPr id="2" name="Date Placeholder 1"/>
          <p:cNvSpPr>
            <a:spLocks noGrp="1"/>
          </p:cNvSpPr>
          <p:nvPr>
            <p:ph type="dt" sz="half" idx="13"/>
          </p:nvPr>
        </p:nvSpPr>
        <p:spPr>
          <a:xfrm>
            <a:off x="6291072" y="293586"/>
            <a:ext cx="2852928" cy="362929"/>
          </a:xfrm>
          <a:solidFill>
            <a:schemeClr val="tx1">
              <a:alpha val="80000"/>
            </a:schemeClr>
          </a:solidFill>
        </p:spPr>
        <p:txBody>
          <a:bodyPr/>
          <a:lstStyle>
            <a:lvl1pPr>
              <a:defRPr>
                <a:solidFill>
                  <a:schemeClr val="bg2">
                    <a:alpha val="70000"/>
                  </a:schemeClr>
                </a:solidFill>
              </a:defRPr>
            </a:lvl1pPr>
          </a:lstStyle>
          <a:p>
            <a:fld id="{A9E55C46-7762-4F44-8C44-96C1652431CC}" type="datetime4">
              <a:rPr lang="en-US" smtClean="0"/>
              <a:pPr/>
              <a:t>October 3, 2017</a:t>
            </a:fld>
            <a:endParaRPr lang="en-US" dirty="0"/>
          </a:p>
        </p:txBody>
      </p:sp>
      <p:pic>
        <p:nvPicPr>
          <p:cNvPr id="14" name="Picture 13" descr="Horizontal-usaid-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0217" y="5992529"/>
            <a:ext cx="1487302" cy="453936"/>
          </a:xfrm>
          <a:prstGeom prst="rect">
            <a:avLst/>
          </a:prstGeom>
        </p:spPr>
      </p:pic>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15812" y="5992529"/>
            <a:ext cx="1147972" cy="453936"/>
          </a:xfrm>
          <a:prstGeom prst="rect">
            <a:avLst/>
          </a:prstGeom>
        </p:spPr>
      </p:pic>
    </p:spTree>
    <p:extLst>
      <p:ext uri="{BB962C8B-B14F-4D97-AF65-F5344CB8AC3E}">
        <p14:creationId xmlns:p14="http://schemas.microsoft.com/office/powerpoint/2010/main" val="93984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ange B Titl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96073" y="-3692"/>
            <a:ext cx="2447926" cy="2845813"/>
          </a:xfrm>
          <a:prstGeom prst="rect">
            <a:avLst/>
          </a:prstGeom>
        </p:spPr>
      </p:pic>
      <p:sp>
        <p:nvSpPr>
          <p:cNvPr id="2" name="Title 1"/>
          <p:cNvSpPr>
            <a:spLocks noGrp="1"/>
          </p:cNvSpPr>
          <p:nvPr>
            <p:ph type="title" hasCustomPrompt="1"/>
          </p:nvPr>
        </p:nvSpPr>
        <p:spPr>
          <a:xfrm>
            <a:off x="0" y="2826495"/>
            <a:ext cx="9144000" cy="1560154"/>
          </a:xfrm>
          <a:solidFill>
            <a:schemeClr val="accent1"/>
          </a:solidFill>
        </p:spPr>
        <p:txBody>
          <a:bodyPr lIns="274320" rIns="274320" anchor="b" anchorCtr="0"/>
          <a:lstStyle>
            <a:lvl1pPr>
              <a:defRPr>
                <a:solidFill>
                  <a:schemeClr val="bg2"/>
                </a:solidFill>
              </a:defRPr>
            </a:lvl1pPr>
          </a:lstStyle>
          <a:p>
            <a:r>
              <a:rPr lang="en-US" dirty="0"/>
              <a:t>Click to add section title</a:t>
            </a:r>
          </a:p>
        </p:txBody>
      </p:sp>
      <p:sp>
        <p:nvSpPr>
          <p:cNvPr id="3" name="Subtitle 2"/>
          <p:cNvSpPr>
            <a:spLocks noGrp="1"/>
          </p:cNvSpPr>
          <p:nvPr>
            <p:ph type="subTitle" idx="1" hasCustomPrompt="1"/>
          </p:nvPr>
        </p:nvSpPr>
        <p:spPr>
          <a:xfrm>
            <a:off x="2" y="4386649"/>
            <a:ext cx="9143998" cy="1194344"/>
          </a:xfrm>
          <a:solidFill>
            <a:schemeClr val="accent1"/>
          </a:solidFill>
        </p:spPr>
        <p:txBody>
          <a:bodyPr lIns="274320" tIns="274320" rIns="274320"/>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quote</a:t>
            </a:r>
          </a:p>
        </p:txBody>
      </p:sp>
      <p:sp>
        <p:nvSpPr>
          <p:cNvPr id="10" name="Slide Number Placeholder 11"/>
          <p:cNvSpPr>
            <a:spLocks noGrp="1"/>
          </p:cNvSpPr>
          <p:nvPr>
            <p:ph type="sldNum" sz="quarter" idx="11"/>
          </p:nvPr>
        </p:nvSpPr>
        <p:spPr>
          <a:xfrm>
            <a:off x="8180172" y="6495070"/>
            <a:ext cx="963827" cy="362930"/>
          </a:xfrm>
          <a:prstGeom prst="rect">
            <a:avLst/>
          </a:prstGeom>
        </p:spPr>
        <p:txBody>
          <a:bodyPr/>
          <a:lstStyle/>
          <a:p>
            <a:fld id="{00DB2D1B-442C-D640-B645-FF55D99A1E4A}" type="slidenum">
              <a:rPr lang="en-US" smtClean="0"/>
              <a:pPr/>
              <a:t>‹#›</a:t>
            </a:fld>
            <a:endParaRPr lang="en-US" dirty="0"/>
          </a:p>
        </p:txBody>
      </p:sp>
    </p:spTree>
    <p:extLst>
      <p:ext uri="{BB962C8B-B14F-4D97-AF65-F5344CB8AC3E}">
        <p14:creationId xmlns:p14="http://schemas.microsoft.com/office/powerpoint/2010/main" val="236643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ey B 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96073" y="-3692"/>
            <a:ext cx="2447926" cy="2845813"/>
          </a:xfrm>
          <a:prstGeom prst="rect">
            <a:avLst/>
          </a:prstGeom>
        </p:spPr>
      </p:pic>
      <p:sp>
        <p:nvSpPr>
          <p:cNvPr id="2" name="Title 1"/>
          <p:cNvSpPr>
            <a:spLocks noGrp="1"/>
          </p:cNvSpPr>
          <p:nvPr>
            <p:ph type="title" hasCustomPrompt="1"/>
          </p:nvPr>
        </p:nvSpPr>
        <p:spPr>
          <a:xfrm>
            <a:off x="0" y="2826495"/>
            <a:ext cx="9144000" cy="1560154"/>
          </a:xfrm>
          <a:solidFill>
            <a:schemeClr val="tx1"/>
          </a:solidFill>
        </p:spPr>
        <p:txBody>
          <a:bodyPr lIns="274320" rIns="274320" anchor="b" anchorCtr="0"/>
          <a:lstStyle>
            <a:lvl1pPr>
              <a:defRPr>
                <a:solidFill>
                  <a:schemeClr val="bg2"/>
                </a:solidFill>
              </a:defRPr>
            </a:lvl1pPr>
          </a:lstStyle>
          <a:p>
            <a:r>
              <a:rPr lang="en-US" dirty="0"/>
              <a:t>Click to add section title</a:t>
            </a:r>
          </a:p>
        </p:txBody>
      </p:sp>
      <p:sp>
        <p:nvSpPr>
          <p:cNvPr id="3" name="Subtitle 2"/>
          <p:cNvSpPr>
            <a:spLocks noGrp="1"/>
          </p:cNvSpPr>
          <p:nvPr>
            <p:ph type="subTitle" idx="1" hasCustomPrompt="1"/>
          </p:nvPr>
        </p:nvSpPr>
        <p:spPr>
          <a:xfrm>
            <a:off x="2" y="4386649"/>
            <a:ext cx="9143998" cy="1194344"/>
          </a:xfrm>
          <a:solidFill>
            <a:schemeClr val="tx1"/>
          </a:solidFill>
        </p:spPr>
        <p:txBody>
          <a:bodyPr lIns="274320" tIns="274320" rIns="274320"/>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quote</a:t>
            </a:r>
          </a:p>
        </p:txBody>
      </p:sp>
      <p:sp>
        <p:nvSpPr>
          <p:cNvPr id="10" name="Slide Number Placeholder 11"/>
          <p:cNvSpPr txBox="1">
            <a:spLocks/>
          </p:cNvSpPr>
          <p:nvPr userDrawn="1"/>
        </p:nvSpPr>
        <p:spPr>
          <a:xfrm>
            <a:off x="8180172" y="6495070"/>
            <a:ext cx="963827" cy="36293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pPr/>
              <a:t>‹#›</a:t>
            </a:fld>
            <a:endParaRPr lang="en-US" dirty="0"/>
          </a:p>
        </p:txBody>
      </p:sp>
    </p:spTree>
    <p:extLst>
      <p:ext uri="{BB962C8B-B14F-4D97-AF65-F5344CB8AC3E}">
        <p14:creationId xmlns:p14="http://schemas.microsoft.com/office/powerpoint/2010/main" val="2765391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ft Blue">
    <p:spTree>
      <p:nvGrpSpPr>
        <p:cNvPr id="1" name=""/>
        <p:cNvGrpSpPr/>
        <p:nvPr/>
      </p:nvGrpSpPr>
      <p:grpSpPr>
        <a:xfrm>
          <a:off x="0" y="0"/>
          <a:ext cx="0" cy="0"/>
          <a:chOff x="0" y="0"/>
          <a:chExt cx="0" cy="0"/>
        </a:xfrm>
      </p:grpSpPr>
      <p:sp>
        <p:nvSpPr>
          <p:cNvPr id="15" name="TextBox 14"/>
          <p:cNvSpPr txBox="1"/>
          <p:nvPr userDrawn="1"/>
        </p:nvSpPr>
        <p:spPr>
          <a:xfrm>
            <a:off x="5334000" y="0"/>
            <a:ext cx="3810000" cy="6858000"/>
          </a:xfrm>
          <a:prstGeom prst="rect">
            <a:avLst/>
          </a:prstGeom>
          <a:solidFill>
            <a:schemeClr val="tx2"/>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7" name="Text Placeholder 2"/>
          <p:cNvSpPr>
            <a:spLocks noGrp="1"/>
          </p:cNvSpPr>
          <p:nvPr>
            <p:ph type="body" sz="quarter" idx="11" hasCustomPrompt="1"/>
          </p:nvPr>
        </p:nvSpPr>
        <p:spPr>
          <a:xfrm>
            <a:off x="5603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1" i="1" baseline="0">
                <a:solidFill>
                  <a:schemeClr val="bg2"/>
                </a:solidFill>
                <a:latin typeface="Arial" panose="020B0604020202020204" pitchFamily="34" charset="0"/>
                <a:ea typeface="Eras Demi ITC" panose="020B08050305040208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5" name="Slide Number Placeholder 4"/>
          <p:cNvSpPr>
            <a:spLocks noGrp="1"/>
          </p:cNvSpPr>
          <p:nvPr>
            <p:ph type="sldNum" sz="quarter" idx="14"/>
          </p:nvPr>
        </p:nvSpPr>
        <p:spPr>
          <a:xfrm>
            <a:off x="7952898" y="6246991"/>
            <a:ext cx="960120" cy="362930"/>
          </a:xfrm>
          <a:prstGeom prst="rect">
            <a:avLst/>
          </a:prstGeom>
        </p:spPr>
        <p:txBody>
          <a:bodyPr lIns="274320" rIns="91440"/>
          <a:lstStyle>
            <a:lvl1pPr algn="l">
              <a:defRPr>
                <a:solidFill>
                  <a:schemeClr val="bg1"/>
                </a:solidFill>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Tree>
    <p:extLst>
      <p:ext uri="{BB962C8B-B14F-4D97-AF65-F5344CB8AC3E}">
        <p14:creationId xmlns:p14="http://schemas.microsoft.com/office/powerpoint/2010/main" val="1254202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ft Orange">
    <p:spTree>
      <p:nvGrpSpPr>
        <p:cNvPr id="1" name=""/>
        <p:cNvGrpSpPr/>
        <p:nvPr/>
      </p:nvGrpSpPr>
      <p:grpSpPr>
        <a:xfrm>
          <a:off x="0" y="0"/>
          <a:ext cx="0" cy="0"/>
          <a:chOff x="0" y="0"/>
          <a:chExt cx="0" cy="0"/>
        </a:xfrm>
      </p:grpSpPr>
      <p:sp>
        <p:nvSpPr>
          <p:cNvPr id="7" name="TextBox 6"/>
          <p:cNvSpPr txBox="1"/>
          <p:nvPr userDrawn="1"/>
        </p:nvSpPr>
        <p:spPr>
          <a:xfrm>
            <a:off x="5334000" y="0"/>
            <a:ext cx="3810000" cy="6858000"/>
          </a:xfrm>
          <a:prstGeom prst="rect">
            <a:avLst/>
          </a:prstGeom>
          <a:solidFill>
            <a:schemeClr val="accent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9" name="Slide Number Placeholder 4"/>
          <p:cNvSpPr>
            <a:spLocks noGrp="1"/>
          </p:cNvSpPr>
          <p:nvPr>
            <p:ph type="sldNum" sz="quarter" idx="14"/>
          </p:nvPr>
        </p:nvSpPr>
        <p:spPr>
          <a:xfrm>
            <a:off x="7952898" y="6246991"/>
            <a:ext cx="960120" cy="362930"/>
          </a:xfrm>
          <a:prstGeom prst="rect">
            <a:avLst/>
          </a:prstGeom>
        </p:spPr>
        <p:txBody>
          <a:bodyPr lIns="274320" rIns="91440"/>
          <a:lstStyle>
            <a:lvl1pPr algn="l">
              <a:defRPr>
                <a:solidFill>
                  <a:schemeClr val="bg1"/>
                </a:solidFill>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
        <p:nvSpPr>
          <p:cNvPr id="10" name="Text Placeholder 2"/>
          <p:cNvSpPr>
            <a:spLocks noGrp="1"/>
          </p:cNvSpPr>
          <p:nvPr>
            <p:ph type="body" sz="quarter" idx="11" hasCustomPrompt="1"/>
          </p:nvPr>
        </p:nvSpPr>
        <p:spPr>
          <a:xfrm>
            <a:off x="5603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Tree>
    <p:extLst>
      <p:ext uri="{BB962C8B-B14F-4D97-AF65-F5344CB8AC3E}">
        <p14:creationId xmlns:p14="http://schemas.microsoft.com/office/powerpoint/2010/main" val="1987453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ft Grey">
    <p:spTree>
      <p:nvGrpSpPr>
        <p:cNvPr id="1" name=""/>
        <p:cNvGrpSpPr/>
        <p:nvPr/>
      </p:nvGrpSpPr>
      <p:grpSpPr>
        <a:xfrm>
          <a:off x="0" y="0"/>
          <a:ext cx="0" cy="0"/>
          <a:chOff x="0" y="0"/>
          <a:chExt cx="0" cy="0"/>
        </a:xfrm>
      </p:grpSpPr>
      <p:sp>
        <p:nvSpPr>
          <p:cNvPr id="8" name="TextBox 7"/>
          <p:cNvSpPr txBox="1"/>
          <p:nvPr userDrawn="1"/>
        </p:nvSpPr>
        <p:spPr>
          <a:xfrm>
            <a:off x="5334000" y="0"/>
            <a:ext cx="3810000" cy="6858000"/>
          </a:xfrm>
          <a:prstGeom prst="rect">
            <a:avLst/>
          </a:prstGeom>
          <a:solidFill>
            <a:schemeClr val="tx1"/>
          </a:solidFill>
        </p:spPr>
        <p:txBody>
          <a:bodyPr wrap="square" lIns="365760" rIns="365760" rtlCol="0" anchor="t"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6" name="Slide Number Placeholder 4"/>
          <p:cNvSpPr>
            <a:spLocks noGrp="1"/>
          </p:cNvSpPr>
          <p:nvPr>
            <p:ph type="sldNum" sz="quarter" idx="14"/>
          </p:nvPr>
        </p:nvSpPr>
        <p:spPr>
          <a:xfrm>
            <a:off x="7952898" y="6246991"/>
            <a:ext cx="960120" cy="362930"/>
          </a:xfrm>
          <a:prstGeom prst="rect">
            <a:avLst/>
          </a:prstGeom>
        </p:spPr>
        <p:txBody>
          <a:bodyPr lIns="274320" rIns="91440"/>
          <a:lstStyle>
            <a:lvl1pPr algn="l">
              <a:defRPr>
                <a:solidFill>
                  <a:schemeClr val="bg1"/>
                </a:solidFill>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
        <p:nvSpPr>
          <p:cNvPr id="10" name="Text Placeholder 2"/>
          <p:cNvSpPr>
            <a:spLocks noGrp="1"/>
          </p:cNvSpPr>
          <p:nvPr>
            <p:ph type="body" sz="quarter" idx="11" hasCustomPrompt="1"/>
          </p:nvPr>
        </p:nvSpPr>
        <p:spPr>
          <a:xfrm>
            <a:off x="5603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Tree>
    <p:extLst>
      <p:ext uri="{BB962C8B-B14F-4D97-AF65-F5344CB8AC3E}">
        <p14:creationId xmlns:p14="http://schemas.microsoft.com/office/powerpoint/2010/main" val="1170976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ight Blue">
    <p:spTree>
      <p:nvGrpSpPr>
        <p:cNvPr id="1" name=""/>
        <p:cNvGrpSpPr/>
        <p:nvPr/>
      </p:nvGrpSpPr>
      <p:grpSpPr>
        <a:xfrm>
          <a:off x="0" y="0"/>
          <a:ext cx="0" cy="0"/>
          <a:chOff x="0" y="0"/>
          <a:chExt cx="0" cy="0"/>
        </a:xfrm>
      </p:grpSpPr>
      <p:sp>
        <p:nvSpPr>
          <p:cNvPr id="8" name="TextBox 7"/>
          <p:cNvSpPr txBox="1"/>
          <p:nvPr userDrawn="1"/>
        </p:nvSpPr>
        <p:spPr>
          <a:xfrm>
            <a:off x="0" y="0"/>
            <a:ext cx="3810000" cy="6858000"/>
          </a:xfrm>
          <a:prstGeom prst="rect">
            <a:avLst/>
          </a:prstGeom>
          <a:solidFill>
            <a:schemeClr val="tx2"/>
          </a:solidFill>
        </p:spPr>
        <p:txBody>
          <a:bodyPr wrap="square" lIns="365760" rIns="365760" rtlCol="0" anchor="t"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9" name="Text Placeholder 2"/>
          <p:cNvSpPr>
            <a:spLocks noGrp="1"/>
          </p:cNvSpPr>
          <p:nvPr>
            <p:ph type="body" sz="quarter" idx="11" hasCustomPrompt="1"/>
          </p:nvPr>
        </p:nvSpPr>
        <p:spPr>
          <a:xfrm>
            <a:off x="269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11" name="Slide Number Placeholder 4"/>
          <p:cNvSpPr txBox="1">
            <a:spLocks/>
          </p:cNvSpPr>
          <p:nvPr userDrawn="1"/>
        </p:nvSpPr>
        <p:spPr>
          <a:xfrm>
            <a:off x="269631" y="6397982"/>
            <a:ext cx="960120" cy="362930"/>
          </a:xfrm>
          <a:prstGeom prst="rect">
            <a:avLst/>
          </a:prstGeom>
        </p:spPr>
        <p:txBody>
          <a:bodyPr lIns="274320" rIns="91440"/>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810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ight Orange">
    <p:spTree>
      <p:nvGrpSpPr>
        <p:cNvPr id="1" name=""/>
        <p:cNvGrpSpPr/>
        <p:nvPr/>
      </p:nvGrpSpPr>
      <p:grpSpPr>
        <a:xfrm>
          <a:off x="0" y="0"/>
          <a:ext cx="0" cy="0"/>
          <a:chOff x="0" y="0"/>
          <a:chExt cx="0" cy="0"/>
        </a:xfrm>
      </p:grpSpPr>
      <p:sp>
        <p:nvSpPr>
          <p:cNvPr id="8" name="TextBox 7"/>
          <p:cNvSpPr txBox="1"/>
          <p:nvPr userDrawn="1"/>
        </p:nvSpPr>
        <p:spPr>
          <a:xfrm>
            <a:off x="0" y="0"/>
            <a:ext cx="3810000" cy="6858000"/>
          </a:xfrm>
          <a:prstGeom prst="rect">
            <a:avLst/>
          </a:prstGeom>
          <a:solidFill>
            <a:schemeClr val="accent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6" name="Text Placeholder 2"/>
          <p:cNvSpPr>
            <a:spLocks noGrp="1"/>
          </p:cNvSpPr>
          <p:nvPr>
            <p:ph type="body" sz="quarter" idx="11" hasCustomPrompt="1"/>
          </p:nvPr>
        </p:nvSpPr>
        <p:spPr>
          <a:xfrm>
            <a:off x="269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10" name="Slide Number Placeholder 4"/>
          <p:cNvSpPr txBox="1">
            <a:spLocks/>
          </p:cNvSpPr>
          <p:nvPr userDrawn="1"/>
        </p:nvSpPr>
        <p:spPr>
          <a:xfrm>
            <a:off x="269631" y="6397982"/>
            <a:ext cx="960120" cy="362930"/>
          </a:xfrm>
          <a:prstGeom prst="rect">
            <a:avLst/>
          </a:prstGeom>
        </p:spPr>
        <p:txBody>
          <a:bodyPr lIns="274320" rIns="91440"/>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208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ight Grey">
    <p:spTree>
      <p:nvGrpSpPr>
        <p:cNvPr id="1" name=""/>
        <p:cNvGrpSpPr/>
        <p:nvPr/>
      </p:nvGrpSpPr>
      <p:grpSpPr>
        <a:xfrm>
          <a:off x="0" y="0"/>
          <a:ext cx="0" cy="0"/>
          <a:chOff x="0" y="0"/>
          <a:chExt cx="0" cy="0"/>
        </a:xfrm>
      </p:grpSpPr>
      <p:sp>
        <p:nvSpPr>
          <p:cNvPr id="8" name="TextBox 7"/>
          <p:cNvSpPr txBox="1"/>
          <p:nvPr userDrawn="1"/>
        </p:nvSpPr>
        <p:spPr>
          <a:xfrm>
            <a:off x="0" y="0"/>
            <a:ext cx="3810000" cy="6858000"/>
          </a:xfrm>
          <a:prstGeom prst="rect">
            <a:avLst/>
          </a:prstGeom>
          <a:solidFill>
            <a:schemeClr val="tx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6" name="Text Placeholder 2"/>
          <p:cNvSpPr>
            <a:spLocks noGrp="1"/>
          </p:cNvSpPr>
          <p:nvPr>
            <p:ph type="body" sz="quarter" idx="11" hasCustomPrompt="1"/>
          </p:nvPr>
        </p:nvSpPr>
        <p:spPr>
          <a:xfrm>
            <a:off x="269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10" name="Slide Number Placeholder 4"/>
          <p:cNvSpPr txBox="1">
            <a:spLocks/>
          </p:cNvSpPr>
          <p:nvPr userDrawn="1"/>
        </p:nvSpPr>
        <p:spPr>
          <a:xfrm>
            <a:off x="269631" y="6397982"/>
            <a:ext cx="960120" cy="362930"/>
          </a:xfrm>
          <a:prstGeom prst="rect">
            <a:avLst/>
          </a:prstGeom>
        </p:spPr>
        <p:txBody>
          <a:bodyPr lIns="274320" rIns="91440"/>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1762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p Blue">
    <p:spTree>
      <p:nvGrpSpPr>
        <p:cNvPr id="1" name=""/>
        <p:cNvGrpSpPr/>
        <p:nvPr/>
      </p:nvGrpSpPr>
      <p:grpSpPr>
        <a:xfrm>
          <a:off x="0" y="0"/>
          <a:ext cx="0" cy="0"/>
          <a:chOff x="0" y="0"/>
          <a:chExt cx="0" cy="0"/>
        </a:xfrm>
      </p:grpSpPr>
      <p:sp>
        <p:nvSpPr>
          <p:cNvPr id="15" name="TextBox 14"/>
          <p:cNvSpPr txBox="1"/>
          <p:nvPr userDrawn="1"/>
        </p:nvSpPr>
        <p:spPr>
          <a:xfrm>
            <a:off x="0" y="5570015"/>
            <a:ext cx="9144000" cy="1287985"/>
          </a:xfrm>
          <a:prstGeom prst="rect">
            <a:avLst/>
          </a:prstGeom>
          <a:solidFill>
            <a:schemeClr val="tx2"/>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11" name="Text Placeholder 2"/>
          <p:cNvSpPr>
            <a:spLocks noGrp="1"/>
          </p:cNvSpPr>
          <p:nvPr>
            <p:ph type="body" sz="quarter" idx="11" hasCustomPrompt="1"/>
          </p:nvPr>
        </p:nvSpPr>
        <p:spPr>
          <a:xfrm>
            <a:off x="262636" y="5721178"/>
            <a:ext cx="7805600" cy="955519"/>
          </a:xfrm>
        </p:spPr>
        <p:txBody>
          <a:bodyPr anchor="ctr"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a:solidFill>
                  <a:schemeClr val="bg2"/>
                </a:solidFill>
                <a:latin typeface="Georgia Regular" charset="0"/>
                <a:ea typeface="Georgia Regular" charset="0"/>
                <a:cs typeface="Georgia Regular"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3" name="Slide Number Placeholder 2"/>
          <p:cNvSpPr>
            <a:spLocks noGrp="1"/>
          </p:cNvSpPr>
          <p:nvPr>
            <p:ph type="sldNum" sz="quarter" idx="13"/>
          </p:nvPr>
        </p:nvSpPr>
        <p:spPr>
          <a:xfrm>
            <a:off x="8180172" y="6313767"/>
            <a:ext cx="963827" cy="362930"/>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Tree>
    <p:extLst>
      <p:ext uri="{BB962C8B-B14F-4D97-AF65-F5344CB8AC3E}">
        <p14:creationId xmlns:p14="http://schemas.microsoft.com/office/powerpoint/2010/main" val="1006845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p Orange">
    <p:spTree>
      <p:nvGrpSpPr>
        <p:cNvPr id="1" name=""/>
        <p:cNvGrpSpPr/>
        <p:nvPr/>
      </p:nvGrpSpPr>
      <p:grpSpPr>
        <a:xfrm>
          <a:off x="0" y="0"/>
          <a:ext cx="0" cy="0"/>
          <a:chOff x="0" y="0"/>
          <a:chExt cx="0" cy="0"/>
        </a:xfrm>
      </p:grpSpPr>
      <p:sp>
        <p:nvSpPr>
          <p:cNvPr id="11" name="TextBox 10"/>
          <p:cNvSpPr txBox="1"/>
          <p:nvPr userDrawn="1"/>
        </p:nvSpPr>
        <p:spPr>
          <a:xfrm>
            <a:off x="0" y="5570015"/>
            <a:ext cx="9144000" cy="1287985"/>
          </a:xfrm>
          <a:prstGeom prst="rect">
            <a:avLst/>
          </a:prstGeom>
          <a:solidFill>
            <a:schemeClr val="accent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7" name="Text Placeholder 2"/>
          <p:cNvSpPr>
            <a:spLocks noGrp="1"/>
          </p:cNvSpPr>
          <p:nvPr>
            <p:ph type="body" sz="quarter" idx="11" hasCustomPrompt="1"/>
          </p:nvPr>
        </p:nvSpPr>
        <p:spPr>
          <a:xfrm>
            <a:off x="262636" y="5721178"/>
            <a:ext cx="7805600" cy="955519"/>
          </a:xfrm>
        </p:spPr>
        <p:txBody>
          <a:bodyPr anchor="ctr"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a:solidFill>
                  <a:schemeClr val="bg2"/>
                </a:solidFill>
                <a:latin typeface="Georgia Regular" charset="0"/>
                <a:ea typeface="Georgia Regular" charset="0"/>
                <a:cs typeface="Georgia Regular"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8" name="Slide Number Placeholder 2"/>
          <p:cNvSpPr txBox="1">
            <a:spLocks/>
          </p:cNvSpPr>
          <p:nvPr userDrawn="1"/>
        </p:nvSpPr>
        <p:spPr>
          <a:xfrm>
            <a:off x="8180172" y="6313767"/>
            <a:ext cx="963827" cy="362930"/>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823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Titl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55809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14"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6"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2"/>
          </p:nvPr>
        </p:nvSpPr>
        <p:spPr>
          <a:xfrm>
            <a:off x="6303264" y="293586"/>
            <a:ext cx="2840736" cy="362930"/>
          </a:xfrm>
        </p:spPr>
        <p:txBody>
          <a:bodyPr/>
          <a:lstStyle/>
          <a:p>
            <a:fld id="{A9E55C46-7762-4F44-8C44-96C1652431CC}" type="datetime4">
              <a:rPr lang="en-US" smtClean="0"/>
              <a:pPr/>
              <a:t>October 3, 2017</a:t>
            </a:fld>
            <a:endParaRPr lang="en-US" dirty="0"/>
          </a:p>
        </p:txBody>
      </p:sp>
      <p:pic>
        <p:nvPicPr>
          <p:cNvPr id="10" name="Picture 9" descr="Horizontal-usaid-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0217" y="5992529"/>
            <a:ext cx="1487302" cy="453936"/>
          </a:xfrm>
          <a:prstGeom prst="rect">
            <a:avLst/>
          </a:prstGeom>
        </p:spPr>
      </p:pic>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15812" y="5992529"/>
            <a:ext cx="1147972" cy="453936"/>
          </a:xfrm>
          <a:prstGeom prst="rect">
            <a:avLst/>
          </a:prstGeom>
        </p:spPr>
      </p:pic>
    </p:spTree>
    <p:extLst>
      <p:ext uri="{BB962C8B-B14F-4D97-AF65-F5344CB8AC3E}">
        <p14:creationId xmlns:p14="http://schemas.microsoft.com/office/powerpoint/2010/main" val="429746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op Grey">
    <p:spTree>
      <p:nvGrpSpPr>
        <p:cNvPr id="1" name=""/>
        <p:cNvGrpSpPr/>
        <p:nvPr/>
      </p:nvGrpSpPr>
      <p:grpSpPr>
        <a:xfrm>
          <a:off x="0" y="0"/>
          <a:ext cx="0" cy="0"/>
          <a:chOff x="0" y="0"/>
          <a:chExt cx="0" cy="0"/>
        </a:xfrm>
      </p:grpSpPr>
      <p:sp>
        <p:nvSpPr>
          <p:cNvPr id="11" name="TextBox 10"/>
          <p:cNvSpPr txBox="1"/>
          <p:nvPr userDrawn="1"/>
        </p:nvSpPr>
        <p:spPr>
          <a:xfrm>
            <a:off x="0" y="5570015"/>
            <a:ext cx="9144000" cy="1287985"/>
          </a:xfrm>
          <a:prstGeom prst="rect">
            <a:avLst/>
          </a:prstGeom>
          <a:solidFill>
            <a:schemeClr val="tx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7" name="Text Placeholder 2"/>
          <p:cNvSpPr>
            <a:spLocks noGrp="1"/>
          </p:cNvSpPr>
          <p:nvPr>
            <p:ph type="body" sz="quarter" idx="11" hasCustomPrompt="1"/>
          </p:nvPr>
        </p:nvSpPr>
        <p:spPr>
          <a:xfrm>
            <a:off x="262636" y="5721178"/>
            <a:ext cx="7805600" cy="955519"/>
          </a:xfrm>
        </p:spPr>
        <p:txBody>
          <a:bodyPr anchor="ctr"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a:solidFill>
                  <a:schemeClr val="bg2"/>
                </a:solidFill>
                <a:latin typeface="Georgia Regular" charset="0"/>
                <a:ea typeface="Georgia Regular" charset="0"/>
                <a:cs typeface="Georgia Regular"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8" name="Slide Number Placeholder 2"/>
          <p:cNvSpPr txBox="1">
            <a:spLocks/>
          </p:cNvSpPr>
          <p:nvPr userDrawn="1"/>
        </p:nvSpPr>
        <p:spPr>
          <a:xfrm>
            <a:off x="8180172" y="6313767"/>
            <a:ext cx="963827" cy="362930"/>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582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er Blue">
    <p:spTree>
      <p:nvGrpSpPr>
        <p:cNvPr id="1" name=""/>
        <p:cNvGrpSpPr/>
        <p:nvPr/>
      </p:nvGrpSpPr>
      <p:grpSpPr>
        <a:xfrm>
          <a:off x="0" y="0"/>
          <a:ext cx="0" cy="0"/>
          <a:chOff x="0" y="0"/>
          <a:chExt cx="0" cy="0"/>
        </a:xfrm>
      </p:grpSpPr>
      <p:sp>
        <p:nvSpPr>
          <p:cNvPr id="6" name="Rectangle 5"/>
          <p:cNvSpPr/>
          <p:nvPr userDrawn="1"/>
        </p:nvSpPr>
        <p:spPr>
          <a:xfrm>
            <a:off x="0" y="0"/>
            <a:ext cx="9143999" cy="1407227"/>
          </a:xfrm>
          <a:prstGeom prst="rect">
            <a:avLst/>
          </a:prstGeom>
          <a:solidFill>
            <a:srgbClr val="3263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ntent Placeholder 2"/>
          <p:cNvSpPr>
            <a:spLocks noGrp="1"/>
          </p:cNvSpPr>
          <p:nvPr>
            <p:ph idx="1"/>
          </p:nvPr>
        </p:nvSpPr>
        <p:spPr>
          <a:xfrm>
            <a:off x="628650" y="1700813"/>
            <a:ext cx="7886700" cy="49163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a:xfrm>
            <a:off x="8180172" y="6272114"/>
            <a:ext cx="963827" cy="362930"/>
          </a:xfrm>
          <a:prstGeom prst="rect">
            <a:avLst/>
          </a:prstGeom>
        </p:spPr>
        <p:txBody>
          <a:bodyPr/>
          <a:lstStyle>
            <a:lvl1pPr>
              <a:defRPr>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
        <p:nvSpPr>
          <p:cNvPr id="11"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664239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er Orange">
    <p:spTree>
      <p:nvGrpSpPr>
        <p:cNvPr id="1" name=""/>
        <p:cNvGrpSpPr/>
        <p:nvPr/>
      </p:nvGrpSpPr>
      <p:grpSpPr>
        <a:xfrm>
          <a:off x="0" y="0"/>
          <a:ext cx="0" cy="0"/>
          <a:chOff x="0" y="0"/>
          <a:chExt cx="0" cy="0"/>
        </a:xfrm>
      </p:grpSpPr>
      <p:sp>
        <p:nvSpPr>
          <p:cNvPr id="6" name="Rectangle 5"/>
          <p:cNvSpPr/>
          <p:nvPr userDrawn="1"/>
        </p:nvSpPr>
        <p:spPr>
          <a:xfrm>
            <a:off x="0" y="0"/>
            <a:ext cx="9143999" cy="1407227"/>
          </a:xfrm>
          <a:prstGeom prst="rect">
            <a:avLst/>
          </a:prstGeom>
          <a:solidFill>
            <a:srgbClr val="D572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2"/>
          <p:cNvSpPr>
            <a:spLocks noGrp="1"/>
          </p:cNvSpPr>
          <p:nvPr>
            <p:ph idx="1"/>
          </p:nvPr>
        </p:nvSpPr>
        <p:spPr>
          <a:xfrm>
            <a:off x="628650" y="1700813"/>
            <a:ext cx="7886700" cy="49163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1"/>
          </p:nvPr>
        </p:nvSpPr>
        <p:spPr>
          <a:xfrm>
            <a:off x="8180172" y="6272114"/>
            <a:ext cx="963827" cy="362930"/>
          </a:xfrm>
          <a:prstGeom prst="rect">
            <a:avLst/>
          </a:prstGeom>
        </p:spPr>
        <p:txBody>
          <a:bodyPr/>
          <a:lstStyle>
            <a:lvl1pPr>
              <a:defRPr>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
        <p:nvSpPr>
          <p:cNvPr id="9"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9051431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er Grey">
    <p:spTree>
      <p:nvGrpSpPr>
        <p:cNvPr id="1" name=""/>
        <p:cNvGrpSpPr/>
        <p:nvPr/>
      </p:nvGrpSpPr>
      <p:grpSpPr>
        <a:xfrm>
          <a:off x="0" y="0"/>
          <a:ext cx="0" cy="0"/>
          <a:chOff x="0" y="0"/>
          <a:chExt cx="0" cy="0"/>
        </a:xfrm>
      </p:grpSpPr>
      <p:sp>
        <p:nvSpPr>
          <p:cNvPr id="6" name="Rectangle 5"/>
          <p:cNvSpPr/>
          <p:nvPr userDrawn="1"/>
        </p:nvSpPr>
        <p:spPr>
          <a:xfrm>
            <a:off x="0" y="0"/>
            <a:ext cx="9143999" cy="1407227"/>
          </a:xfrm>
          <a:prstGeom prst="rect">
            <a:avLst/>
          </a:prstGeom>
          <a:solidFill>
            <a:srgbClr val="31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2"/>
          <p:cNvSpPr>
            <a:spLocks noGrp="1"/>
          </p:cNvSpPr>
          <p:nvPr>
            <p:ph idx="1"/>
          </p:nvPr>
        </p:nvSpPr>
        <p:spPr>
          <a:xfrm>
            <a:off x="628650" y="1700813"/>
            <a:ext cx="7886700" cy="49163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1"/>
          </p:nvPr>
        </p:nvSpPr>
        <p:spPr>
          <a:xfrm>
            <a:off x="8180172" y="6269864"/>
            <a:ext cx="963827" cy="362930"/>
          </a:xfrm>
          <a:prstGeom prst="rect">
            <a:avLst/>
          </a:prstGeom>
        </p:spPr>
        <p:txBody>
          <a:bodyPr/>
          <a:lstStyle>
            <a:lvl1pPr>
              <a:defRPr>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
        <p:nvSpPr>
          <p:cNvPr id="9"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721106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up Blu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0" y="1407226"/>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4"/>
          <p:cNvSpPr>
            <a:spLocks noGrp="1"/>
          </p:cNvSpPr>
          <p:nvPr>
            <p:ph sz="quarter" idx="13"/>
          </p:nvPr>
        </p:nvSpPr>
        <p:spPr>
          <a:xfrm>
            <a:off x="4572000" y="1407226"/>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userDrawn="1"/>
        </p:nvSpPr>
        <p:spPr>
          <a:xfrm rot="5400000">
            <a:off x="4430268" y="2144268"/>
            <a:ext cx="283464"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12" name="Slide Number Placeholder 4"/>
          <p:cNvSpPr txBox="1">
            <a:spLocks/>
          </p:cNvSpPr>
          <p:nvPr userDrawn="1"/>
        </p:nvSpPr>
        <p:spPr>
          <a:xfrm>
            <a:off x="8180172" y="6211606"/>
            <a:ext cx="963827" cy="36293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
        <p:nvSpPr>
          <p:cNvPr id="9" name="Rectangle 8"/>
          <p:cNvSpPr/>
          <p:nvPr userDrawn="1"/>
        </p:nvSpPr>
        <p:spPr>
          <a:xfrm>
            <a:off x="0" y="0"/>
            <a:ext cx="9143999" cy="1407227"/>
          </a:xfrm>
          <a:prstGeom prst="rect">
            <a:avLst/>
          </a:prstGeom>
          <a:solidFill>
            <a:srgbClr val="3263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503350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up Orange">
    <p:spTree>
      <p:nvGrpSpPr>
        <p:cNvPr id="1" name=""/>
        <p:cNvGrpSpPr/>
        <p:nvPr/>
      </p:nvGrpSpPr>
      <p:grpSpPr>
        <a:xfrm>
          <a:off x="0" y="0"/>
          <a:ext cx="0" cy="0"/>
          <a:chOff x="0" y="0"/>
          <a:chExt cx="0" cy="0"/>
        </a:xfrm>
      </p:grpSpPr>
      <p:sp>
        <p:nvSpPr>
          <p:cNvPr id="10" name="Rectangle 9"/>
          <p:cNvSpPr/>
          <p:nvPr userDrawn="1"/>
        </p:nvSpPr>
        <p:spPr>
          <a:xfrm>
            <a:off x="0" y="0"/>
            <a:ext cx="9143999" cy="1407227"/>
          </a:xfrm>
          <a:prstGeom prst="rect">
            <a:avLst/>
          </a:prstGeom>
          <a:solidFill>
            <a:srgbClr val="D572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p:cNvSpPr>
            <a:spLocks noGrp="1"/>
          </p:cNvSpPr>
          <p:nvPr>
            <p:ph sz="quarter" idx="10"/>
          </p:nvPr>
        </p:nvSpPr>
        <p:spPr>
          <a:xfrm>
            <a:off x="0" y="1407227"/>
            <a:ext cx="4572000" cy="5167308"/>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4"/>
          <p:cNvSpPr>
            <a:spLocks noGrp="1"/>
          </p:cNvSpPr>
          <p:nvPr>
            <p:ph sz="quarter" idx="13"/>
          </p:nvPr>
        </p:nvSpPr>
        <p:spPr>
          <a:xfrm>
            <a:off x="4572000" y="1407226"/>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userDrawn="1"/>
        </p:nvSpPr>
        <p:spPr>
          <a:xfrm rot="5400000">
            <a:off x="4430268" y="2144268"/>
            <a:ext cx="283464"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12" name="Slide Number Placeholder 4"/>
          <p:cNvSpPr txBox="1">
            <a:spLocks/>
          </p:cNvSpPr>
          <p:nvPr userDrawn="1"/>
        </p:nvSpPr>
        <p:spPr>
          <a:xfrm>
            <a:off x="8180172" y="6211606"/>
            <a:ext cx="963827" cy="36293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
        <p:nvSpPr>
          <p:cNvPr id="9"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422351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up Grey">
    <p:spTree>
      <p:nvGrpSpPr>
        <p:cNvPr id="1" name=""/>
        <p:cNvGrpSpPr/>
        <p:nvPr/>
      </p:nvGrpSpPr>
      <p:grpSpPr>
        <a:xfrm>
          <a:off x="0" y="0"/>
          <a:ext cx="0" cy="0"/>
          <a:chOff x="0" y="0"/>
          <a:chExt cx="0" cy="0"/>
        </a:xfrm>
      </p:grpSpPr>
      <p:sp>
        <p:nvSpPr>
          <p:cNvPr id="10" name="Rectangle 9"/>
          <p:cNvSpPr/>
          <p:nvPr userDrawn="1"/>
        </p:nvSpPr>
        <p:spPr>
          <a:xfrm>
            <a:off x="0" y="0"/>
            <a:ext cx="9143999" cy="1407227"/>
          </a:xfrm>
          <a:prstGeom prst="rect">
            <a:avLst/>
          </a:prstGeom>
          <a:solidFill>
            <a:srgbClr val="31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p:cNvSpPr>
            <a:spLocks noGrp="1"/>
          </p:cNvSpPr>
          <p:nvPr>
            <p:ph sz="quarter" idx="10"/>
          </p:nvPr>
        </p:nvSpPr>
        <p:spPr>
          <a:xfrm>
            <a:off x="0" y="1407227"/>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4"/>
          <p:cNvSpPr>
            <a:spLocks noGrp="1"/>
          </p:cNvSpPr>
          <p:nvPr>
            <p:ph sz="quarter" idx="13"/>
          </p:nvPr>
        </p:nvSpPr>
        <p:spPr>
          <a:xfrm>
            <a:off x="4572000" y="1407227"/>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userDrawn="1"/>
        </p:nvSpPr>
        <p:spPr>
          <a:xfrm rot="5400000">
            <a:off x="4430268" y="2144268"/>
            <a:ext cx="283464"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12" name="Slide Number Placeholder 4"/>
          <p:cNvSpPr txBox="1">
            <a:spLocks/>
          </p:cNvSpPr>
          <p:nvPr userDrawn="1"/>
        </p:nvSpPr>
        <p:spPr>
          <a:xfrm>
            <a:off x="8180172" y="6211606"/>
            <a:ext cx="963827" cy="36293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
        <p:nvSpPr>
          <p:cNvPr id="9"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9654494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inal Blue">
    <p:spTree>
      <p:nvGrpSpPr>
        <p:cNvPr id="1" name=""/>
        <p:cNvGrpSpPr/>
        <p:nvPr/>
      </p:nvGrpSpPr>
      <p:grpSpPr>
        <a:xfrm>
          <a:off x="0" y="0"/>
          <a:ext cx="0" cy="0"/>
          <a:chOff x="0" y="0"/>
          <a:chExt cx="0" cy="0"/>
        </a:xfrm>
      </p:grpSpPr>
      <p:sp>
        <p:nvSpPr>
          <p:cNvPr id="3" name="Rectangle 2"/>
          <p:cNvSpPr/>
          <p:nvPr userDrawn="1"/>
        </p:nvSpPr>
        <p:spPr>
          <a:xfrm>
            <a:off x="0" y="5165124"/>
            <a:ext cx="9144000" cy="1692876"/>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userDrawn="1"/>
        </p:nvSpPr>
        <p:spPr>
          <a:xfrm>
            <a:off x="0" y="-3476"/>
            <a:ext cx="9144000" cy="51651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userDrawn="1"/>
        </p:nvSpPr>
        <p:spPr>
          <a:xfrm>
            <a:off x="185351" y="5372925"/>
            <a:ext cx="8773298" cy="1277273"/>
          </a:xfrm>
          <a:prstGeom prst="rect">
            <a:avLst/>
          </a:prstGeom>
        </p:spPr>
        <p:txBody>
          <a:bodyPr wrap="square">
            <a:spAutoFit/>
          </a:bodyPr>
          <a:lstStyle/>
          <a:p>
            <a:r>
              <a:rPr lang="en-US" sz="1100" b="0" i="0" kern="1200" dirty="0">
                <a:solidFill>
                  <a:schemeClr val="tx2"/>
                </a:solidFill>
                <a:effectLst/>
                <a:latin typeface="+mn-lt"/>
                <a:ea typeface="+mn-ea"/>
                <a:cs typeface="+mn-cs"/>
              </a:rPr>
              <a:t>Health Policy Plus (HP+) is a five-year cooperative agreement funded by the U.S. Agency for International Development under Agreement No. AID-OAA-A-15-00051, beginning August 28, 2015. The project's HIV-related activities are supported by the U.S. President's Emergency Plan for AIDS Relief (PEPFAR). HP+ is implemented by Palladium, in collaboration with Avenir Health, Futures Group Global Outreach, Plan International USA, Population Reference Bureau, RTI International, the White Ribbon Alliance for Safe Motherhood (WRA), and ThinkWell.</a:t>
            </a:r>
          </a:p>
          <a:p>
            <a:endParaRPr lang="en-US" sz="1100" b="0" i="0" kern="1200" dirty="0">
              <a:solidFill>
                <a:schemeClr val="tx2"/>
              </a:solidFill>
              <a:effectLst/>
              <a:latin typeface="+mn-lt"/>
              <a:ea typeface="+mn-ea"/>
              <a:cs typeface="+mn-cs"/>
            </a:endParaRPr>
          </a:p>
          <a:p>
            <a:r>
              <a:rPr lang="en-US" sz="1100" b="0" i="0" kern="1200" dirty="0">
                <a:solidFill>
                  <a:schemeClr val="tx2"/>
                </a:solidFill>
                <a:effectLst/>
                <a:latin typeface="+mn-lt"/>
                <a:ea typeface="+mn-ea"/>
                <a:cs typeface="+mn-cs"/>
              </a:rPr>
              <a:t>The information provided in this document is not official U.S. Government information and does not necessarily represent the views or positions of the U.S. Agency for International Development.</a:t>
            </a:r>
          </a:p>
        </p:txBody>
      </p:sp>
      <p:pic>
        <p:nvPicPr>
          <p:cNvPr id="17" name="Picture 1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627" y="4408813"/>
            <a:ext cx="392936" cy="392936"/>
          </a:xfrm>
          <a:prstGeom prst="rect">
            <a:avLst/>
          </a:prstGeom>
        </p:spPr>
      </p:pic>
      <p:sp>
        <p:nvSpPr>
          <p:cNvPr id="10" name="Rectangle 9"/>
          <p:cNvSpPr/>
          <p:nvPr userDrawn="1"/>
        </p:nvSpPr>
        <p:spPr>
          <a:xfrm>
            <a:off x="1283444" y="3655599"/>
            <a:ext cx="2718693" cy="507831"/>
          </a:xfrm>
          <a:prstGeom prst="rect">
            <a:avLst/>
          </a:prstGeom>
        </p:spPr>
        <p:txBody>
          <a:bodyPr wrap="none" lIns="0" rIns="0">
            <a:spAutoFit/>
          </a:bodyPr>
          <a:lstStyle/>
          <a:p>
            <a:pPr algn="l">
              <a:lnSpc>
                <a:spcPct val="150000"/>
              </a:lnSpc>
            </a:pPr>
            <a:r>
              <a:rPr lang="en-US" sz="1800" b="0" i="0" baseline="0" dirty="0">
                <a:solidFill>
                  <a:schemeClr val="bg2"/>
                </a:solidFill>
                <a:latin typeface="Franklin Gothic Medium Regular" charset="0"/>
                <a:ea typeface="Franklin Gothic Medium Regular" charset="0"/>
                <a:cs typeface="Franklin Gothic Medium Regular" charset="0"/>
              </a:rPr>
              <a:t>http://healthpolicyplus.com</a:t>
            </a:r>
          </a:p>
        </p:txBody>
      </p:sp>
      <p:pic>
        <p:nvPicPr>
          <p:cNvPr id="19" name="Picture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6284" y="3705592"/>
            <a:ext cx="434598" cy="434598"/>
          </a:xfrm>
          <a:prstGeom prst="rect">
            <a:avLst/>
          </a:prstGeom>
        </p:spPr>
      </p:pic>
      <p:sp>
        <p:nvSpPr>
          <p:cNvPr id="6" name="Rectangle 5"/>
          <p:cNvSpPr/>
          <p:nvPr userDrawn="1"/>
        </p:nvSpPr>
        <p:spPr>
          <a:xfrm>
            <a:off x="1283444" y="4335408"/>
            <a:ext cx="2746583" cy="507831"/>
          </a:xfrm>
          <a:prstGeom prst="rect">
            <a:avLst/>
          </a:prstGeom>
        </p:spPr>
        <p:txBody>
          <a:bodyPr wrap="square" lIns="0" rIns="0">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800" b="0" i="0" dirty="0">
                <a:solidFill>
                  <a:schemeClr val="bg2"/>
                </a:solidFill>
                <a:latin typeface="Franklin Gothic Medium Regular" charset="0"/>
                <a:ea typeface="Franklin Gothic Medium Regular" charset="0"/>
                <a:cs typeface="Franklin Gothic Medium Regular" charset="0"/>
              </a:rPr>
              <a:t>HealthPolicyPlusProject</a:t>
            </a:r>
          </a:p>
        </p:txBody>
      </p:sp>
      <p:pic>
        <p:nvPicPr>
          <p:cNvPr id="20" name="Picture 1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16284" y="4369832"/>
            <a:ext cx="434598" cy="434598"/>
          </a:xfrm>
          <a:prstGeom prst="rect">
            <a:avLst/>
          </a:prstGeom>
        </p:spPr>
      </p:pic>
      <p:pic>
        <p:nvPicPr>
          <p:cNvPr id="18" name="Picture 17"/>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444829" y="3705591"/>
            <a:ext cx="440733" cy="440733"/>
          </a:xfrm>
          <a:prstGeom prst="rect">
            <a:avLst/>
          </a:prstGeom>
        </p:spPr>
      </p:pic>
      <p:sp>
        <p:nvSpPr>
          <p:cNvPr id="21" name="Rectangle 20"/>
          <p:cNvSpPr/>
          <p:nvPr userDrawn="1"/>
        </p:nvSpPr>
        <p:spPr>
          <a:xfrm>
            <a:off x="5018125" y="3660934"/>
            <a:ext cx="3593933" cy="507831"/>
          </a:xfrm>
          <a:prstGeom prst="rect">
            <a:avLst/>
          </a:prstGeom>
        </p:spPr>
        <p:txBody>
          <a:bodyPr wrap="none" lIns="0" rIns="0">
            <a:spAutoFit/>
          </a:bodyPr>
          <a:lstStyle/>
          <a:p>
            <a:pPr algn="l">
              <a:lnSpc>
                <a:spcPct val="150000"/>
              </a:lnSpc>
            </a:pPr>
            <a:r>
              <a:rPr lang="en-US" sz="1800" b="0" i="0" baseline="0" dirty="0">
                <a:solidFill>
                  <a:schemeClr val="bg2"/>
                </a:solidFill>
                <a:latin typeface="Franklin Gothic Medium Regular" charset="0"/>
                <a:ea typeface="Franklin Gothic Medium Regular" charset="0"/>
                <a:cs typeface="Franklin Gothic Medium Regular" charset="0"/>
              </a:rPr>
              <a:t>policyinfo@thepalladiumgroup.com</a:t>
            </a:r>
          </a:p>
        </p:txBody>
      </p:sp>
      <p:sp>
        <p:nvSpPr>
          <p:cNvPr id="9" name="TextBox 8"/>
          <p:cNvSpPr txBox="1"/>
          <p:nvPr userDrawn="1"/>
        </p:nvSpPr>
        <p:spPr>
          <a:xfrm>
            <a:off x="5018125" y="4380568"/>
            <a:ext cx="2611637" cy="369332"/>
          </a:xfrm>
          <a:prstGeom prst="rect">
            <a:avLst/>
          </a:prstGeom>
          <a:noFill/>
        </p:spPr>
        <p:txBody>
          <a:bodyPr wrap="square" lIns="0" r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bg2"/>
                </a:solidFill>
                <a:latin typeface="Franklin Gothic Medium Regular" charset="0"/>
                <a:ea typeface="Franklin Gothic Medium Regular" charset="0"/>
                <a:cs typeface="Franklin Gothic Medium Regular" charset="0"/>
              </a:rPr>
              <a:t>@HlthPolicyPlus</a:t>
            </a:r>
          </a:p>
        </p:txBody>
      </p:sp>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53802" y="506002"/>
            <a:ext cx="5793435" cy="2994250"/>
          </a:xfrm>
          <a:prstGeom prst="rect">
            <a:avLst/>
          </a:prstGeom>
        </p:spPr>
      </p:pic>
    </p:spTree>
    <p:extLst>
      <p:ext uri="{BB962C8B-B14F-4D97-AF65-F5344CB8AC3E}">
        <p14:creationId xmlns:p14="http://schemas.microsoft.com/office/powerpoint/2010/main" val="6655380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nal Orange">
    <p:spTree>
      <p:nvGrpSpPr>
        <p:cNvPr id="1" name=""/>
        <p:cNvGrpSpPr/>
        <p:nvPr/>
      </p:nvGrpSpPr>
      <p:grpSpPr>
        <a:xfrm>
          <a:off x="0" y="0"/>
          <a:ext cx="0" cy="0"/>
          <a:chOff x="0" y="0"/>
          <a:chExt cx="0" cy="0"/>
        </a:xfrm>
      </p:grpSpPr>
      <p:sp>
        <p:nvSpPr>
          <p:cNvPr id="6" name="Rectangle 5"/>
          <p:cNvSpPr/>
          <p:nvPr userDrawn="1"/>
        </p:nvSpPr>
        <p:spPr>
          <a:xfrm>
            <a:off x="0" y="5165124"/>
            <a:ext cx="9144000" cy="1692876"/>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0"/>
            <a:ext cx="9144000" cy="51651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85351" y="5372925"/>
            <a:ext cx="8773298" cy="1277273"/>
          </a:xfrm>
          <a:prstGeom prst="rect">
            <a:avLst/>
          </a:prstGeom>
        </p:spPr>
        <p:txBody>
          <a:bodyPr wrap="square">
            <a:spAutoFit/>
          </a:bodyPr>
          <a:lstStyle/>
          <a:p>
            <a:r>
              <a:rPr lang="en-US" sz="1100" b="0" i="0" kern="1200" dirty="0">
                <a:solidFill>
                  <a:schemeClr val="accent1"/>
                </a:solidFill>
                <a:effectLst/>
                <a:latin typeface="+mn-lt"/>
                <a:ea typeface="+mn-ea"/>
                <a:cs typeface="+mn-cs"/>
              </a:rPr>
              <a:t>Health Policy Plus (HP+) is a five-year cooperative agreement funded by the U.S. Agency for International Development under Agreement No. AID-OAA-A-15-00051, beginning August 28, 2015. The project's HIV-related activities are supported by the U.S. President's Emergency Plan for AIDS Relief (PEPFAR). HP+ is implemented by Palladium, in collaboration with Avenir Health, Futures Group Global Outreach, Plan International USA, Population Reference Bureau, RTI International, the White Ribbon Alliance for Safe Motherhood (WRA), and ThinkWell.</a:t>
            </a:r>
          </a:p>
          <a:p>
            <a:endParaRPr lang="en-US" sz="1100" b="0" i="0" kern="1200" dirty="0">
              <a:solidFill>
                <a:schemeClr val="accent1"/>
              </a:solidFill>
              <a:effectLst/>
              <a:latin typeface="+mn-lt"/>
              <a:ea typeface="+mn-ea"/>
              <a:cs typeface="+mn-cs"/>
            </a:endParaRPr>
          </a:p>
          <a:p>
            <a:r>
              <a:rPr lang="en-US" sz="1100" b="0" i="0" kern="1200" dirty="0">
                <a:solidFill>
                  <a:schemeClr val="accent1"/>
                </a:solidFill>
                <a:effectLst/>
                <a:latin typeface="+mn-lt"/>
                <a:ea typeface="+mn-ea"/>
                <a:cs typeface="+mn-cs"/>
              </a:rPr>
              <a:t>The information provided in this document is not official U.S. Government information and does not necessarily represent the views or positions of the U.S. Agency for International Development.</a:t>
            </a:r>
          </a:p>
        </p:txBody>
      </p:sp>
      <p:pic>
        <p:nvPicPr>
          <p:cNvPr id="19" name="Picture 1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627" y="4408813"/>
            <a:ext cx="392936" cy="392936"/>
          </a:xfrm>
          <a:prstGeom prst="rect">
            <a:avLst/>
          </a:prstGeom>
        </p:spPr>
      </p:pic>
      <p:sp>
        <p:nvSpPr>
          <p:cNvPr id="20" name="Rectangle 19"/>
          <p:cNvSpPr/>
          <p:nvPr userDrawn="1"/>
        </p:nvSpPr>
        <p:spPr>
          <a:xfrm>
            <a:off x="1283444" y="3655599"/>
            <a:ext cx="2718693" cy="507831"/>
          </a:xfrm>
          <a:prstGeom prst="rect">
            <a:avLst/>
          </a:prstGeom>
        </p:spPr>
        <p:txBody>
          <a:bodyPr wrap="none" lIns="0" rIns="0">
            <a:spAutoFit/>
          </a:bodyPr>
          <a:lstStyle/>
          <a:p>
            <a:pPr algn="l">
              <a:lnSpc>
                <a:spcPct val="150000"/>
              </a:lnSpc>
            </a:pPr>
            <a:r>
              <a:rPr lang="en-US" sz="1800" b="0" i="0" baseline="0" dirty="0">
                <a:solidFill>
                  <a:schemeClr val="bg2"/>
                </a:solidFill>
                <a:latin typeface="Franklin Gothic Medium Regular" charset="0"/>
                <a:ea typeface="Franklin Gothic Medium Regular" charset="0"/>
                <a:cs typeface="Franklin Gothic Medium Regular" charset="0"/>
              </a:rPr>
              <a:t>http://healthpolicyplus.com</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6284" y="3705592"/>
            <a:ext cx="434598" cy="434598"/>
          </a:xfrm>
          <a:prstGeom prst="rect">
            <a:avLst/>
          </a:prstGeom>
        </p:spPr>
      </p:pic>
      <p:sp>
        <p:nvSpPr>
          <p:cNvPr id="22" name="Rectangle 21"/>
          <p:cNvSpPr/>
          <p:nvPr userDrawn="1"/>
        </p:nvSpPr>
        <p:spPr>
          <a:xfrm>
            <a:off x="1283444" y="4335408"/>
            <a:ext cx="2746583" cy="507831"/>
          </a:xfrm>
          <a:prstGeom prst="rect">
            <a:avLst/>
          </a:prstGeom>
        </p:spPr>
        <p:txBody>
          <a:bodyPr wrap="square" lIns="0" rIns="0">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800" b="0" i="0" dirty="0">
                <a:solidFill>
                  <a:schemeClr val="bg2"/>
                </a:solidFill>
                <a:latin typeface="Franklin Gothic Medium Regular" charset="0"/>
                <a:ea typeface="Franklin Gothic Medium Regular" charset="0"/>
                <a:cs typeface="Franklin Gothic Medium Regular" charset="0"/>
              </a:rPr>
              <a:t>HealthPolicyPlusProject</a:t>
            </a:r>
          </a:p>
        </p:txBody>
      </p:sp>
      <p:pic>
        <p:nvPicPr>
          <p:cNvPr id="23" name="Picture 22"/>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16284" y="4369832"/>
            <a:ext cx="434598" cy="434598"/>
          </a:xfrm>
          <a:prstGeom prst="rect">
            <a:avLst/>
          </a:prstGeom>
        </p:spPr>
      </p:pic>
      <p:pic>
        <p:nvPicPr>
          <p:cNvPr id="38" name="Picture 37"/>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444829" y="3705591"/>
            <a:ext cx="440733" cy="440733"/>
          </a:xfrm>
          <a:prstGeom prst="rect">
            <a:avLst/>
          </a:prstGeom>
        </p:spPr>
      </p:pic>
      <p:sp>
        <p:nvSpPr>
          <p:cNvPr id="39" name="Rectangle 38"/>
          <p:cNvSpPr/>
          <p:nvPr userDrawn="1"/>
        </p:nvSpPr>
        <p:spPr>
          <a:xfrm>
            <a:off x="5018125" y="3660934"/>
            <a:ext cx="3593933" cy="507831"/>
          </a:xfrm>
          <a:prstGeom prst="rect">
            <a:avLst/>
          </a:prstGeom>
        </p:spPr>
        <p:txBody>
          <a:bodyPr wrap="none" lIns="0" rIns="0">
            <a:spAutoFit/>
          </a:bodyPr>
          <a:lstStyle/>
          <a:p>
            <a:pPr algn="l">
              <a:lnSpc>
                <a:spcPct val="150000"/>
              </a:lnSpc>
            </a:pPr>
            <a:r>
              <a:rPr lang="en-US" sz="1800" b="0" i="0" baseline="0" dirty="0">
                <a:solidFill>
                  <a:schemeClr val="bg2"/>
                </a:solidFill>
                <a:latin typeface="Franklin Gothic Medium Regular" charset="0"/>
                <a:ea typeface="Franklin Gothic Medium Regular" charset="0"/>
                <a:cs typeface="Franklin Gothic Medium Regular" charset="0"/>
              </a:rPr>
              <a:t>policyinfo@thepalladiumgroup.com</a:t>
            </a:r>
          </a:p>
        </p:txBody>
      </p:sp>
      <p:sp>
        <p:nvSpPr>
          <p:cNvPr id="40" name="TextBox 39"/>
          <p:cNvSpPr txBox="1"/>
          <p:nvPr userDrawn="1"/>
        </p:nvSpPr>
        <p:spPr>
          <a:xfrm>
            <a:off x="5018125" y="4380568"/>
            <a:ext cx="2611637" cy="369332"/>
          </a:xfrm>
          <a:prstGeom prst="rect">
            <a:avLst/>
          </a:prstGeom>
          <a:noFill/>
        </p:spPr>
        <p:txBody>
          <a:bodyPr wrap="square" lIns="0" r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bg2"/>
                </a:solidFill>
                <a:latin typeface="Franklin Gothic Medium Regular" charset="0"/>
                <a:ea typeface="Franklin Gothic Medium Regular" charset="0"/>
                <a:cs typeface="Franklin Gothic Medium Regular" charset="0"/>
              </a:rPr>
              <a:t>@HlthPolicyPlus</a:t>
            </a:r>
          </a:p>
        </p:txBody>
      </p:sp>
      <p:pic>
        <p:nvPicPr>
          <p:cNvPr id="41" name="Picture 40"/>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53802" y="506002"/>
            <a:ext cx="5793435" cy="2994250"/>
          </a:xfrm>
          <a:prstGeom prst="rect">
            <a:avLst/>
          </a:prstGeom>
        </p:spPr>
      </p:pic>
    </p:spTree>
    <p:extLst>
      <p:ext uri="{BB962C8B-B14F-4D97-AF65-F5344CB8AC3E}">
        <p14:creationId xmlns:p14="http://schemas.microsoft.com/office/powerpoint/2010/main" val="18933027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nal Grey">
    <p:spTree>
      <p:nvGrpSpPr>
        <p:cNvPr id="1" name=""/>
        <p:cNvGrpSpPr/>
        <p:nvPr/>
      </p:nvGrpSpPr>
      <p:grpSpPr>
        <a:xfrm>
          <a:off x="0" y="0"/>
          <a:ext cx="0" cy="0"/>
          <a:chOff x="0" y="0"/>
          <a:chExt cx="0" cy="0"/>
        </a:xfrm>
      </p:grpSpPr>
      <p:sp>
        <p:nvSpPr>
          <p:cNvPr id="6" name="Rectangle 5"/>
          <p:cNvSpPr/>
          <p:nvPr userDrawn="1"/>
        </p:nvSpPr>
        <p:spPr>
          <a:xfrm>
            <a:off x="0" y="5165124"/>
            <a:ext cx="9144000" cy="1692876"/>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0"/>
            <a:ext cx="9144000" cy="516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85351" y="5372925"/>
            <a:ext cx="8773298" cy="1277273"/>
          </a:xfrm>
          <a:prstGeom prst="rect">
            <a:avLst/>
          </a:prstGeom>
        </p:spPr>
        <p:txBody>
          <a:bodyPr wrap="square">
            <a:spAutoFit/>
          </a:bodyPr>
          <a:lstStyle/>
          <a:p>
            <a:r>
              <a:rPr lang="en-US" sz="1100" b="0" i="0" kern="1200" dirty="0">
                <a:solidFill>
                  <a:schemeClr val="tx1"/>
                </a:solidFill>
                <a:effectLst/>
                <a:latin typeface="+mn-lt"/>
                <a:ea typeface="+mn-ea"/>
                <a:cs typeface="+mn-cs"/>
              </a:rPr>
              <a:t>Health Policy Plus (HP+) is a five-year cooperative agreement funded by the U.S. Agency for International Development under Agreement No. AID-OAA-A-15-00051, beginning August 28, 2015. The project's HIV-related activities are supported by the U.S. President's Emergency Plan for AIDS Relief (PEPFAR). HP+ is implemented by Palladium, in collaboration with Avenir Health, Futures Group Global Outreach, Plan International USA, Population Reference Bureau, RTI International, the White Ribbon Alliance for Safe Motherhood (WRA), and ThinkWell.</a:t>
            </a:r>
          </a:p>
          <a:p>
            <a:endParaRPr lang="en-US" sz="1100" b="0" i="0" kern="1200" dirty="0">
              <a:solidFill>
                <a:schemeClr val="tx1"/>
              </a:solidFill>
              <a:effectLst/>
              <a:latin typeface="+mn-lt"/>
              <a:ea typeface="+mn-ea"/>
              <a:cs typeface="+mn-cs"/>
            </a:endParaRPr>
          </a:p>
          <a:p>
            <a:r>
              <a:rPr lang="en-US" sz="1100" b="0" i="0" kern="1200" dirty="0">
                <a:solidFill>
                  <a:schemeClr val="tx1"/>
                </a:solidFill>
                <a:effectLst/>
                <a:latin typeface="+mn-lt"/>
                <a:ea typeface="+mn-ea"/>
                <a:cs typeface="+mn-cs"/>
              </a:rPr>
              <a:t>The information provided in this document is not official U.S. Government information and does not necessarily represent the views or positions of the U.S. Agency for International Development.</a:t>
            </a:r>
          </a:p>
        </p:txBody>
      </p:sp>
      <p:pic>
        <p:nvPicPr>
          <p:cNvPr id="19" name="Picture 1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627" y="4408813"/>
            <a:ext cx="392936" cy="392936"/>
          </a:xfrm>
          <a:prstGeom prst="rect">
            <a:avLst/>
          </a:prstGeom>
        </p:spPr>
      </p:pic>
      <p:sp>
        <p:nvSpPr>
          <p:cNvPr id="20" name="Rectangle 19"/>
          <p:cNvSpPr/>
          <p:nvPr userDrawn="1"/>
        </p:nvSpPr>
        <p:spPr>
          <a:xfrm>
            <a:off x="1283444" y="3655599"/>
            <a:ext cx="2718693" cy="507831"/>
          </a:xfrm>
          <a:prstGeom prst="rect">
            <a:avLst/>
          </a:prstGeom>
        </p:spPr>
        <p:txBody>
          <a:bodyPr wrap="none" lIns="0" rIns="0">
            <a:spAutoFit/>
          </a:bodyPr>
          <a:lstStyle/>
          <a:p>
            <a:pPr algn="l">
              <a:lnSpc>
                <a:spcPct val="150000"/>
              </a:lnSpc>
            </a:pPr>
            <a:r>
              <a:rPr lang="en-US" sz="1800" b="0" i="0" baseline="0" dirty="0">
                <a:solidFill>
                  <a:schemeClr val="bg2"/>
                </a:solidFill>
                <a:latin typeface="Franklin Gothic Medium Regular" charset="0"/>
                <a:ea typeface="Franklin Gothic Medium Regular" charset="0"/>
                <a:cs typeface="Franklin Gothic Medium Regular" charset="0"/>
              </a:rPr>
              <a:t>http://healthpolicyplus.com</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6284" y="3705592"/>
            <a:ext cx="434598" cy="434598"/>
          </a:xfrm>
          <a:prstGeom prst="rect">
            <a:avLst/>
          </a:prstGeom>
        </p:spPr>
      </p:pic>
      <p:sp>
        <p:nvSpPr>
          <p:cNvPr id="22" name="Rectangle 21"/>
          <p:cNvSpPr/>
          <p:nvPr userDrawn="1"/>
        </p:nvSpPr>
        <p:spPr>
          <a:xfrm>
            <a:off x="1283444" y="4335408"/>
            <a:ext cx="2746583" cy="507831"/>
          </a:xfrm>
          <a:prstGeom prst="rect">
            <a:avLst/>
          </a:prstGeom>
        </p:spPr>
        <p:txBody>
          <a:bodyPr wrap="square" lIns="0" rIns="0">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800" b="0" i="0" dirty="0">
                <a:solidFill>
                  <a:schemeClr val="bg2"/>
                </a:solidFill>
                <a:latin typeface="Franklin Gothic Medium Regular" charset="0"/>
                <a:ea typeface="Franklin Gothic Medium Regular" charset="0"/>
                <a:cs typeface="Franklin Gothic Medium Regular" charset="0"/>
              </a:rPr>
              <a:t>HealthPolicyPlusProject</a:t>
            </a:r>
          </a:p>
        </p:txBody>
      </p:sp>
      <p:pic>
        <p:nvPicPr>
          <p:cNvPr id="23" name="Picture 22"/>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16284" y="4369832"/>
            <a:ext cx="434598" cy="434598"/>
          </a:xfrm>
          <a:prstGeom prst="rect">
            <a:avLst/>
          </a:prstGeom>
        </p:spPr>
      </p:pic>
      <p:pic>
        <p:nvPicPr>
          <p:cNvPr id="38" name="Picture 37"/>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444829" y="3705591"/>
            <a:ext cx="440733" cy="440733"/>
          </a:xfrm>
          <a:prstGeom prst="rect">
            <a:avLst/>
          </a:prstGeom>
        </p:spPr>
      </p:pic>
      <p:sp>
        <p:nvSpPr>
          <p:cNvPr id="39" name="Rectangle 38"/>
          <p:cNvSpPr/>
          <p:nvPr userDrawn="1"/>
        </p:nvSpPr>
        <p:spPr>
          <a:xfrm>
            <a:off x="5018125" y="3660934"/>
            <a:ext cx="3593933" cy="507831"/>
          </a:xfrm>
          <a:prstGeom prst="rect">
            <a:avLst/>
          </a:prstGeom>
        </p:spPr>
        <p:txBody>
          <a:bodyPr wrap="none" lIns="0" rIns="0">
            <a:spAutoFit/>
          </a:bodyPr>
          <a:lstStyle/>
          <a:p>
            <a:pPr algn="l">
              <a:lnSpc>
                <a:spcPct val="150000"/>
              </a:lnSpc>
            </a:pPr>
            <a:r>
              <a:rPr lang="en-US" sz="1800" b="0" i="0" baseline="0" dirty="0">
                <a:solidFill>
                  <a:schemeClr val="bg2"/>
                </a:solidFill>
                <a:latin typeface="Franklin Gothic Medium Regular" charset="0"/>
                <a:ea typeface="Franklin Gothic Medium Regular" charset="0"/>
                <a:cs typeface="Franklin Gothic Medium Regular" charset="0"/>
              </a:rPr>
              <a:t>policyinfo@thepalladiumgroup.com</a:t>
            </a:r>
          </a:p>
        </p:txBody>
      </p:sp>
      <p:sp>
        <p:nvSpPr>
          <p:cNvPr id="40" name="TextBox 39"/>
          <p:cNvSpPr txBox="1"/>
          <p:nvPr userDrawn="1"/>
        </p:nvSpPr>
        <p:spPr>
          <a:xfrm>
            <a:off x="5018125" y="4380568"/>
            <a:ext cx="2611637" cy="369332"/>
          </a:xfrm>
          <a:prstGeom prst="rect">
            <a:avLst/>
          </a:prstGeom>
          <a:noFill/>
        </p:spPr>
        <p:txBody>
          <a:bodyPr wrap="square" lIns="0" r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bg2"/>
                </a:solidFill>
                <a:latin typeface="Franklin Gothic Medium Regular" charset="0"/>
                <a:ea typeface="Franklin Gothic Medium Regular" charset="0"/>
                <a:cs typeface="Franklin Gothic Medium Regular" charset="0"/>
              </a:rPr>
              <a:t>@HlthPolicyPlus</a:t>
            </a:r>
          </a:p>
        </p:txBody>
      </p:sp>
      <p:pic>
        <p:nvPicPr>
          <p:cNvPr id="41" name="Picture 40"/>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53802" y="506002"/>
            <a:ext cx="5793435" cy="2994250"/>
          </a:xfrm>
          <a:prstGeom prst="rect">
            <a:avLst/>
          </a:prstGeom>
        </p:spPr>
      </p:pic>
    </p:spTree>
    <p:extLst>
      <p:ext uri="{BB962C8B-B14F-4D97-AF65-F5344CB8AC3E}">
        <p14:creationId xmlns:p14="http://schemas.microsoft.com/office/powerpoint/2010/main" val="72438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range Titl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55809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9"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3"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Date Placeholder 4"/>
          <p:cNvSpPr>
            <a:spLocks noGrp="1"/>
          </p:cNvSpPr>
          <p:nvPr>
            <p:ph type="dt" sz="half" idx="10"/>
          </p:nvPr>
        </p:nvSpPr>
        <p:spPr>
          <a:xfrm>
            <a:off x="6303264" y="293586"/>
            <a:ext cx="2840736" cy="362930"/>
          </a:xfrm>
        </p:spPr>
        <p:txBody>
          <a:bodyPr/>
          <a:lstStyle/>
          <a:p>
            <a:fld id="{A9E55C46-7762-4F44-8C44-96C1652431CC}" type="datetime4">
              <a:rPr lang="en-US" smtClean="0"/>
              <a:t>October 3, 2017</a:t>
            </a:fld>
            <a:endParaRPr lang="en-US" dirty="0"/>
          </a:p>
        </p:txBody>
      </p:sp>
      <p:pic>
        <p:nvPicPr>
          <p:cNvPr id="10" name="Picture 9" descr="Horizontal-usaid-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0217" y="5992529"/>
            <a:ext cx="1487302" cy="453936"/>
          </a:xfrm>
          <a:prstGeom prst="rect">
            <a:avLst/>
          </a:prstGeom>
        </p:spPr>
      </p:pic>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15812" y="5992529"/>
            <a:ext cx="1147972" cy="453936"/>
          </a:xfrm>
          <a:prstGeom prst="rect">
            <a:avLst/>
          </a:prstGeom>
        </p:spPr>
      </p:pic>
    </p:spTree>
    <p:extLst>
      <p:ext uri="{BB962C8B-B14F-4D97-AF65-F5344CB8AC3E}">
        <p14:creationId xmlns:p14="http://schemas.microsoft.com/office/powerpoint/2010/main" val="148212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ey Title">
    <p:spTree>
      <p:nvGrpSpPr>
        <p:cNvPr id="1" name=""/>
        <p:cNvGrpSpPr/>
        <p:nvPr/>
      </p:nvGrpSpPr>
      <p:grpSpPr>
        <a:xfrm>
          <a:off x="0" y="0"/>
          <a:ext cx="0" cy="0"/>
          <a:chOff x="0" y="0"/>
          <a:chExt cx="0" cy="0"/>
        </a:xfrm>
      </p:grpSpPr>
      <p:sp>
        <p:nvSpPr>
          <p:cNvPr id="8" name="Rectangle 7"/>
          <p:cNvSpPr/>
          <p:nvPr userDrawn="1"/>
        </p:nvSpPr>
        <p:spPr>
          <a:xfrm>
            <a:off x="0" y="0"/>
            <a:ext cx="9144000" cy="55809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9"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0"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Date Placeholder 1"/>
          <p:cNvSpPr>
            <a:spLocks noGrp="1"/>
          </p:cNvSpPr>
          <p:nvPr>
            <p:ph type="dt" sz="half" idx="10"/>
          </p:nvPr>
        </p:nvSpPr>
        <p:spPr>
          <a:xfrm>
            <a:off x="6303264" y="293586"/>
            <a:ext cx="2840736" cy="362930"/>
          </a:xfrm>
        </p:spPr>
        <p:txBody>
          <a:bodyPr/>
          <a:lstStyle/>
          <a:p>
            <a:fld id="{D8CCAB48-4A73-B34C-8291-F8975FA2FB0B}" type="datetime4">
              <a:rPr lang="en-US" smtClean="0"/>
              <a:t>October 3, 2017</a:t>
            </a:fld>
            <a:endParaRPr lang="en-US" dirty="0"/>
          </a:p>
        </p:txBody>
      </p:sp>
      <p:pic>
        <p:nvPicPr>
          <p:cNvPr id="14" name="Picture 13" descr="Horizontal-usaid-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0217" y="5992529"/>
            <a:ext cx="1487302" cy="453936"/>
          </a:xfrm>
          <a:prstGeom prst="rect">
            <a:avLst/>
          </a:prstGeom>
        </p:spPr>
      </p:pic>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15812" y="5992529"/>
            <a:ext cx="1147972" cy="453936"/>
          </a:xfrm>
          <a:prstGeom prst="rect">
            <a:avLst/>
          </a:prstGeom>
        </p:spPr>
      </p:pic>
    </p:spTree>
    <p:extLst>
      <p:ext uri="{BB962C8B-B14F-4D97-AF65-F5344CB8AC3E}">
        <p14:creationId xmlns:p14="http://schemas.microsoft.com/office/powerpoint/2010/main" val="24277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EPFAR Photo Title">
    <p:bg>
      <p:bgPr>
        <a:solidFill>
          <a:schemeClr val="bg1"/>
        </a:solidFill>
        <a:effectLst/>
      </p:bgPr>
    </p:bg>
    <p:spTree>
      <p:nvGrpSpPr>
        <p:cNvPr id="1" name=""/>
        <p:cNvGrpSpPr/>
        <p:nvPr/>
      </p:nvGrpSpPr>
      <p:grpSpPr>
        <a:xfrm>
          <a:off x="0" y="0"/>
          <a:ext cx="0" cy="0"/>
          <a:chOff x="0" y="0"/>
          <a:chExt cx="0" cy="0"/>
        </a:xfrm>
      </p:grpSpPr>
      <p:grpSp>
        <p:nvGrpSpPr>
          <p:cNvPr id="7" name="Group 6"/>
          <p:cNvGrpSpPr/>
          <p:nvPr userDrawn="1"/>
        </p:nvGrpSpPr>
        <p:grpSpPr>
          <a:xfrm>
            <a:off x="591893" y="5954373"/>
            <a:ext cx="7960215" cy="530248"/>
            <a:chOff x="423378" y="5954373"/>
            <a:chExt cx="7960215" cy="530248"/>
          </a:xfrm>
        </p:grpSpPr>
        <p:pic>
          <p:nvPicPr>
            <p:cNvPr id="10" name="Picture 9" descr="Horizontal-usaid-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3378" y="5992529"/>
              <a:ext cx="1487302" cy="453936"/>
            </a:xfrm>
            <a:prstGeom prst="rect">
              <a:avLst/>
            </a:prstGeom>
          </p:spPr>
        </p:pic>
        <p:pic>
          <p:nvPicPr>
            <p:cNvPr id="11" name="Picture Placeholder 9"/>
            <p:cNvPicPr>
              <a:picLocks noChangeAspect="1"/>
            </p:cNvPicPr>
            <p:nvPr userDrawn="1"/>
          </p:nvPicPr>
          <p:blipFill rotWithShape="1">
            <a:blip r:embed="rId3" cstate="screen">
              <a:extLst>
                <a:ext uri="{28A0092B-C50C-407E-A947-70E740481C1C}">
                  <a14:useLocalDpi xmlns:a14="http://schemas.microsoft.com/office/drawing/2010/main"/>
                </a:ext>
              </a:extLst>
            </a:blip>
            <a:srcRect r="-486"/>
            <a:stretch/>
          </p:blipFill>
          <p:spPr>
            <a:xfrm>
              <a:off x="3837248" y="5954373"/>
              <a:ext cx="1471806" cy="530248"/>
            </a:xfrm>
            <a:prstGeom prst="rect">
              <a:avLst/>
            </a:prstGeom>
            <a:ln>
              <a:noFill/>
            </a:ln>
          </p:spPr>
        </p:pic>
        <p:pic>
          <p:nvPicPr>
            <p:cNvPr id="12" name="Picture 1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35621" y="5992529"/>
              <a:ext cx="1147972" cy="453936"/>
            </a:xfrm>
            <a:prstGeom prst="rect">
              <a:avLst/>
            </a:prstGeom>
          </p:spPr>
        </p:pic>
      </p:grpSp>
      <p:sp>
        <p:nvSpPr>
          <p:cNvPr id="4" name="Title 3"/>
          <p:cNvSpPr>
            <a:spLocks noGrp="1"/>
          </p:cNvSpPr>
          <p:nvPr>
            <p:ph type="title"/>
          </p:nvPr>
        </p:nvSpPr>
        <p:spPr>
          <a:xfrm>
            <a:off x="0" y="3331649"/>
            <a:ext cx="9144000" cy="992963"/>
          </a:xfrm>
          <a:solidFill>
            <a:schemeClr val="tx1">
              <a:alpha val="70000"/>
            </a:schemeClr>
          </a:solidFill>
        </p:spPr>
        <p:txBody>
          <a:bodyPr lIns="274320" rIns="274320" anchor="b" anchorCtr="0"/>
          <a:lstStyle>
            <a:lvl1pPr algn="l">
              <a:defRPr>
                <a:solidFill>
                  <a:schemeClr val="bg2"/>
                </a:solidFill>
              </a:defRPr>
            </a:lvl1pPr>
          </a:lstStyle>
          <a:p>
            <a:r>
              <a:rPr lang="en-US" dirty="0"/>
              <a:t>Click to edit Master title style</a:t>
            </a:r>
          </a:p>
        </p:txBody>
      </p:sp>
      <p:sp>
        <p:nvSpPr>
          <p:cNvPr id="3" name="Text Placeholder 2"/>
          <p:cNvSpPr>
            <a:spLocks noGrp="1"/>
          </p:cNvSpPr>
          <p:nvPr>
            <p:ph type="body" sz="quarter" idx="11" hasCustomPrompt="1"/>
          </p:nvPr>
        </p:nvSpPr>
        <p:spPr>
          <a:xfrm>
            <a:off x="0" y="4324612"/>
            <a:ext cx="9144000" cy="1257039"/>
          </a:xfrm>
          <a:solidFill>
            <a:schemeClr val="tx1">
              <a:alpha val="70000"/>
            </a:schemeClr>
          </a:solidFill>
        </p:spPr>
        <p:txBody>
          <a:bodyPr lIns="274320" tIns="274320" rIns="274320" anchor="t" anchorCtr="0">
            <a:normAutofit/>
          </a:bodyPr>
          <a:lstStyle>
            <a:lvl1pPr marL="0" indent="0">
              <a:buNone/>
              <a:defRPr sz="2400">
                <a:solidFill>
                  <a:schemeClr val="bg2"/>
                </a:solidFill>
              </a:defRPr>
            </a:lvl1pPr>
          </a:lstStyle>
          <a:p>
            <a:r>
              <a:rPr lang="en-US" dirty="0"/>
              <a:t>Click to edit Master subtitle style</a:t>
            </a:r>
          </a:p>
        </p:txBody>
      </p:sp>
      <p:sp>
        <p:nvSpPr>
          <p:cNvPr id="2" name="Date Placeholder 1"/>
          <p:cNvSpPr>
            <a:spLocks noGrp="1"/>
          </p:cNvSpPr>
          <p:nvPr>
            <p:ph type="dt" sz="half" idx="13"/>
          </p:nvPr>
        </p:nvSpPr>
        <p:spPr>
          <a:xfrm>
            <a:off x="6291072" y="293586"/>
            <a:ext cx="2852928" cy="362929"/>
          </a:xfrm>
          <a:solidFill>
            <a:schemeClr val="tx1">
              <a:alpha val="80000"/>
            </a:schemeClr>
          </a:solidFill>
        </p:spPr>
        <p:txBody>
          <a:bodyPr/>
          <a:lstStyle>
            <a:lvl1pPr>
              <a:defRPr>
                <a:solidFill>
                  <a:schemeClr val="bg2">
                    <a:alpha val="70000"/>
                  </a:schemeClr>
                </a:solidFill>
              </a:defRPr>
            </a:lvl1pPr>
          </a:lstStyle>
          <a:p>
            <a:fld id="{A9E55C46-7762-4F44-8C44-96C1652431CC}" type="datetime4">
              <a:rPr lang="en-US" smtClean="0"/>
              <a:pPr/>
              <a:t>October 3, 2017</a:t>
            </a:fld>
            <a:endParaRPr lang="en-US" dirty="0"/>
          </a:p>
        </p:txBody>
      </p:sp>
    </p:spTree>
    <p:extLst>
      <p:ext uri="{BB962C8B-B14F-4D97-AF65-F5344CB8AC3E}">
        <p14:creationId xmlns:p14="http://schemas.microsoft.com/office/powerpoint/2010/main" val="121887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EPFAR Blue Titl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55809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14"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6"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2"/>
          </p:nvPr>
        </p:nvSpPr>
        <p:spPr>
          <a:xfrm>
            <a:off x="6303264" y="293586"/>
            <a:ext cx="2840736" cy="362930"/>
          </a:xfrm>
        </p:spPr>
        <p:txBody>
          <a:bodyPr/>
          <a:lstStyle/>
          <a:p>
            <a:fld id="{A9E55C46-7762-4F44-8C44-96C1652431CC}" type="datetime4">
              <a:rPr lang="en-US" smtClean="0"/>
              <a:pPr/>
              <a:t>October 3, 2017</a:t>
            </a:fld>
            <a:endParaRPr lang="en-US" dirty="0"/>
          </a:p>
        </p:txBody>
      </p:sp>
      <p:grpSp>
        <p:nvGrpSpPr>
          <p:cNvPr id="20" name="Group 19"/>
          <p:cNvGrpSpPr/>
          <p:nvPr userDrawn="1"/>
        </p:nvGrpSpPr>
        <p:grpSpPr>
          <a:xfrm>
            <a:off x="591893" y="5954373"/>
            <a:ext cx="7960215" cy="530248"/>
            <a:chOff x="423378" y="5954373"/>
            <a:chExt cx="7960215" cy="530248"/>
          </a:xfrm>
        </p:grpSpPr>
        <p:pic>
          <p:nvPicPr>
            <p:cNvPr id="21" name="Picture 20" descr="Horizontal-usaid-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3378" y="5992529"/>
              <a:ext cx="1487302" cy="453936"/>
            </a:xfrm>
            <a:prstGeom prst="rect">
              <a:avLst/>
            </a:prstGeom>
          </p:spPr>
        </p:pic>
        <p:pic>
          <p:nvPicPr>
            <p:cNvPr id="22" name="Picture Placeholder 9"/>
            <p:cNvPicPr>
              <a:picLocks noChangeAspect="1"/>
            </p:cNvPicPr>
            <p:nvPr userDrawn="1"/>
          </p:nvPicPr>
          <p:blipFill rotWithShape="1">
            <a:blip r:embed="rId3" cstate="screen">
              <a:extLst>
                <a:ext uri="{28A0092B-C50C-407E-A947-70E740481C1C}">
                  <a14:useLocalDpi xmlns:a14="http://schemas.microsoft.com/office/drawing/2010/main"/>
                </a:ext>
              </a:extLst>
            </a:blip>
            <a:srcRect r="-486"/>
            <a:stretch/>
          </p:blipFill>
          <p:spPr>
            <a:xfrm>
              <a:off x="3837248" y="5954373"/>
              <a:ext cx="1471806" cy="530248"/>
            </a:xfrm>
            <a:prstGeom prst="rect">
              <a:avLst/>
            </a:prstGeom>
            <a:ln>
              <a:noFill/>
            </a:ln>
          </p:spPr>
        </p:pic>
        <p:pic>
          <p:nvPicPr>
            <p:cNvPr id="23" name="Picture 22"/>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35621" y="5992529"/>
              <a:ext cx="1147972" cy="453936"/>
            </a:xfrm>
            <a:prstGeom prst="rect">
              <a:avLst/>
            </a:prstGeom>
          </p:spPr>
        </p:pic>
      </p:grpSp>
    </p:spTree>
    <p:extLst>
      <p:ext uri="{BB962C8B-B14F-4D97-AF65-F5344CB8AC3E}">
        <p14:creationId xmlns:p14="http://schemas.microsoft.com/office/powerpoint/2010/main" val="31157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EPFAR Orange Titl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55809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9"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3"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Date Placeholder 4"/>
          <p:cNvSpPr>
            <a:spLocks noGrp="1"/>
          </p:cNvSpPr>
          <p:nvPr>
            <p:ph type="dt" sz="half" idx="10"/>
          </p:nvPr>
        </p:nvSpPr>
        <p:spPr>
          <a:xfrm>
            <a:off x="6303264" y="293586"/>
            <a:ext cx="2840736" cy="362930"/>
          </a:xfrm>
        </p:spPr>
        <p:txBody>
          <a:bodyPr/>
          <a:lstStyle/>
          <a:p>
            <a:fld id="{A9E55C46-7762-4F44-8C44-96C1652431CC}" type="datetime4">
              <a:rPr lang="en-US" smtClean="0"/>
              <a:t>October 3, 2017</a:t>
            </a:fld>
            <a:endParaRPr lang="en-US" dirty="0"/>
          </a:p>
        </p:txBody>
      </p:sp>
      <p:grpSp>
        <p:nvGrpSpPr>
          <p:cNvPr id="15" name="Group 14"/>
          <p:cNvGrpSpPr/>
          <p:nvPr userDrawn="1"/>
        </p:nvGrpSpPr>
        <p:grpSpPr>
          <a:xfrm>
            <a:off x="591893" y="5954373"/>
            <a:ext cx="7960215" cy="530248"/>
            <a:chOff x="423378" y="5954373"/>
            <a:chExt cx="7960215" cy="530248"/>
          </a:xfrm>
        </p:grpSpPr>
        <p:pic>
          <p:nvPicPr>
            <p:cNvPr id="16" name="Picture 15" descr="Horizontal-usaid-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3378" y="5992529"/>
              <a:ext cx="1487302" cy="453936"/>
            </a:xfrm>
            <a:prstGeom prst="rect">
              <a:avLst/>
            </a:prstGeom>
          </p:spPr>
        </p:pic>
        <p:pic>
          <p:nvPicPr>
            <p:cNvPr id="18" name="Picture Placeholder 9"/>
            <p:cNvPicPr>
              <a:picLocks noChangeAspect="1"/>
            </p:cNvPicPr>
            <p:nvPr userDrawn="1"/>
          </p:nvPicPr>
          <p:blipFill rotWithShape="1">
            <a:blip r:embed="rId3" cstate="screen">
              <a:extLst>
                <a:ext uri="{28A0092B-C50C-407E-A947-70E740481C1C}">
                  <a14:useLocalDpi xmlns:a14="http://schemas.microsoft.com/office/drawing/2010/main"/>
                </a:ext>
              </a:extLst>
            </a:blip>
            <a:srcRect r="-486"/>
            <a:stretch/>
          </p:blipFill>
          <p:spPr>
            <a:xfrm>
              <a:off x="3837248" y="5954373"/>
              <a:ext cx="1471806" cy="530248"/>
            </a:xfrm>
            <a:prstGeom prst="rect">
              <a:avLst/>
            </a:prstGeom>
            <a:ln>
              <a:noFill/>
            </a:ln>
          </p:spPr>
        </p:pic>
        <p:pic>
          <p:nvPicPr>
            <p:cNvPr id="19" name="Picture 18"/>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35621" y="5992529"/>
              <a:ext cx="1147972" cy="453936"/>
            </a:xfrm>
            <a:prstGeom prst="rect">
              <a:avLst/>
            </a:prstGeom>
          </p:spPr>
        </p:pic>
      </p:grpSp>
    </p:spTree>
    <p:extLst>
      <p:ext uri="{BB962C8B-B14F-4D97-AF65-F5344CB8AC3E}">
        <p14:creationId xmlns:p14="http://schemas.microsoft.com/office/powerpoint/2010/main" val="10238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EPFAR Grey Title">
    <p:spTree>
      <p:nvGrpSpPr>
        <p:cNvPr id="1" name=""/>
        <p:cNvGrpSpPr/>
        <p:nvPr/>
      </p:nvGrpSpPr>
      <p:grpSpPr>
        <a:xfrm>
          <a:off x="0" y="0"/>
          <a:ext cx="0" cy="0"/>
          <a:chOff x="0" y="0"/>
          <a:chExt cx="0" cy="0"/>
        </a:xfrm>
      </p:grpSpPr>
      <p:sp>
        <p:nvSpPr>
          <p:cNvPr id="8" name="Rectangle 7"/>
          <p:cNvSpPr/>
          <p:nvPr userDrawn="1"/>
        </p:nvSpPr>
        <p:spPr>
          <a:xfrm>
            <a:off x="0" y="0"/>
            <a:ext cx="9144000" cy="55809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9"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0"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Date Placeholder 1"/>
          <p:cNvSpPr>
            <a:spLocks noGrp="1"/>
          </p:cNvSpPr>
          <p:nvPr>
            <p:ph type="dt" sz="half" idx="10"/>
          </p:nvPr>
        </p:nvSpPr>
        <p:spPr>
          <a:xfrm>
            <a:off x="6303264" y="293586"/>
            <a:ext cx="2840736" cy="362930"/>
          </a:xfrm>
        </p:spPr>
        <p:txBody>
          <a:bodyPr/>
          <a:lstStyle/>
          <a:p>
            <a:fld id="{D8CCAB48-4A73-B34C-8291-F8975FA2FB0B}" type="datetime4">
              <a:rPr lang="en-US" smtClean="0"/>
              <a:t>October 3, 2017</a:t>
            </a:fld>
            <a:endParaRPr lang="en-US" dirty="0"/>
          </a:p>
        </p:txBody>
      </p:sp>
      <p:grpSp>
        <p:nvGrpSpPr>
          <p:cNvPr id="14" name="Group 13"/>
          <p:cNvGrpSpPr/>
          <p:nvPr userDrawn="1"/>
        </p:nvGrpSpPr>
        <p:grpSpPr>
          <a:xfrm>
            <a:off x="591893" y="5954373"/>
            <a:ext cx="7960215" cy="530248"/>
            <a:chOff x="423378" y="5954373"/>
            <a:chExt cx="7960215" cy="530248"/>
          </a:xfrm>
        </p:grpSpPr>
        <p:pic>
          <p:nvPicPr>
            <p:cNvPr id="16" name="Picture 15" descr="Horizontal-usaid-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3378" y="5992529"/>
              <a:ext cx="1487302" cy="453936"/>
            </a:xfrm>
            <a:prstGeom prst="rect">
              <a:avLst/>
            </a:prstGeom>
          </p:spPr>
        </p:pic>
        <p:pic>
          <p:nvPicPr>
            <p:cNvPr id="17" name="Picture Placeholder 9"/>
            <p:cNvPicPr>
              <a:picLocks noChangeAspect="1"/>
            </p:cNvPicPr>
            <p:nvPr userDrawn="1"/>
          </p:nvPicPr>
          <p:blipFill rotWithShape="1">
            <a:blip r:embed="rId3" cstate="screen">
              <a:extLst>
                <a:ext uri="{28A0092B-C50C-407E-A947-70E740481C1C}">
                  <a14:useLocalDpi xmlns:a14="http://schemas.microsoft.com/office/drawing/2010/main"/>
                </a:ext>
              </a:extLst>
            </a:blip>
            <a:srcRect r="-486"/>
            <a:stretch/>
          </p:blipFill>
          <p:spPr>
            <a:xfrm>
              <a:off x="3837248" y="5954373"/>
              <a:ext cx="1471806" cy="530248"/>
            </a:xfrm>
            <a:prstGeom prst="rect">
              <a:avLst/>
            </a:prstGeom>
            <a:ln>
              <a:noFill/>
            </a:ln>
          </p:spPr>
        </p:pic>
        <p:pic>
          <p:nvPicPr>
            <p:cNvPr id="18" name="Picture 17"/>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35621" y="5992529"/>
              <a:ext cx="1147972" cy="453936"/>
            </a:xfrm>
            <a:prstGeom prst="rect">
              <a:avLst/>
            </a:prstGeom>
          </p:spPr>
        </p:pic>
      </p:grpSp>
    </p:spTree>
    <p:extLst>
      <p:ext uri="{BB962C8B-B14F-4D97-AF65-F5344CB8AC3E}">
        <p14:creationId xmlns:p14="http://schemas.microsoft.com/office/powerpoint/2010/main" val="145267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B Titl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96073" y="-3692"/>
            <a:ext cx="2447926" cy="2845813"/>
          </a:xfrm>
          <a:prstGeom prst="rect">
            <a:avLst/>
          </a:prstGeom>
        </p:spPr>
      </p:pic>
      <p:sp>
        <p:nvSpPr>
          <p:cNvPr id="2" name="Title 1"/>
          <p:cNvSpPr>
            <a:spLocks noGrp="1"/>
          </p:cNvSpPr>
          <p:nvPr>
            <p:ph type="title" hasCustomPrompt="1"/>
          </p:nvPr>
        </p:nvSpPr>
        <p:spPr>
          <a:xfrm>
            <a:off x="0" y="2826495"/>
            <a:ext cx="9144000" cy="1560154"/>
          </a:xfrm>
          <a:solidFill>
            <a:schemeClr val="tx2"/>
          </a:solidFill>
        </p:spPr>
        <p:txBody>
          <a:bodyPr lIns="274320" rIns="274320" anchor="b" anchorCtr="0"/>
          <a:lstStyle>
            <a:lvl1pPr>
              <a:defRPr>
                <a:solidFill>
                  <a:schemeClr val="bg2"/>
                </a:solidFill>
              </a:defRPr>
            </a:lvl1pPr>
          </a:lstStyle>
          <a:p>
            <a:r>
              <a:rPr lang="en-US" dirty="0"/>
              <a:t>Click to add section title</a:t>
            </a:r>
          </a:p>
        </p:txBody>
      </p:sp>
      <p:sp>
        <p:nvSpPr>
          <p:cNvPr id="3" name="Subtitle 2"/>
          <p:cNvSpPr>
            <a:spLocks noGrp="1"/>
          </p:cNvSpPr>
          <p:nvPr>
            <p:ph type="subTitle" idx="1" hasCustomPrompt="1"/>
          </p:nvPr>
        </p:nvSpPr>
        <p:spPr>
          <a:xfrm>
            <a:off x="2" y="4386649"/>
            <a:ext cx="9143998" cy="1194344"/>
          </a:xfrm>
          <a:solidFill>
            <a:schemeClr val="tx2"/>
          </a:solidFill>
        </p:spPr>
        <p:txBody>
          <a:bodyPr lIns="274320" tIns="274320" rIns="274320"/>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quote</a:t>
            </a:r>
          </a:p>
        </p:txBody>
      </p:sp>
      <p:sp>
        <p:nvSpPr>
          <p:cNvPr id="12" name="Slide Number Placeholder 11"/>
          <p:cNvSpPr>
            <a:spLocks noGrp="1"/>
          </p:cNvSpPr>
          <p:nvPr>
            <p:ph type="sldNum" sz="quarter" idx="11"/>
          </p:nvPr>
        </p:nvSpPr>
        <p:spPr>
          <a:xfrm>
            <a:off x="8180172" y="6495070"/>
            <a:ext cx="963827" cy="362930"/>
          </a:xfrm>
          <a:prstGeom prst="rect">
            <a:avLst/>
          </a:prstGeom>
        </p:spPr>
        <p:txBody>
          <a:bodyPr/>
          <a:lstStyle/>
          <a:p>
            <a:fld id="{00DB2D1B-442C-D640-B645-FF55D99A1E4A}" type="slidenum">
              <a:rPr lang="en-US" smtClean="0"/>
              <a:pPr/>
              <a:t>‹#›</a:t>
            </a:fld>
            <a:endParaRPr lang="en-US" dirty="0"/>
          </a:p>
        </p:txBody>
      </p:sp>
    </p:spTree>
    <p:extLst>
      <p:ext uri="{BB962C8B-B14F-4D97-AF65-F5344CB8AC3E}">
        <p14:creationId xmlns:p14="http://schemas.microsoft.com/office/powerpoint/2010/main" val="4009122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5"/>
          <p:cNvSpPr>
            <a:spLocks noGrp="1"/>
          </p:cNvSpPr>
          <p:nvPr>
            <p:ph type="dt" sz="half" idx="2"/>
          </p:nvPr>
        </p:nvSpPr>
        <p:spPr>
          <a:xfrm>
            <a:off x="6303264" y="293586"/>
            <a:ext cx="2840736" cy="362930"/>
          </a:xfrm>
          <a:prstGeom prst="rect">
            <a:avLst/>
          </a:prstGeom>
          <a:solidFill>
            <a:schemeClr val="tx1">
              <a:alpha val="80000"/>
            </a:schemeClr>
          </a:solidFill>
        </p:spPr>
        <p:txBody>
          <a:bodyPr vert="horz" lIns="91440" tIns="45720" rIns="91440" bIns="45720" rtlCol="0" anchor="ctr"/>
          <a:lstStyle>
            <a:lvl1pPr algn="ctr">
              <a:defRPr sz="1200">
                <a:solidFill>
                  <a:schemeClr val="bg2">
                    <a:alpha val="70000"/>
                  </a:schemeClr>
                </a:solidFill>
              </a:defRPr>
            </a:lvl1pPr>
          </a:lstStyle>
          <a:p>
            <a:fld id="{A9E55C46-7762-4F44-8C44-96C1652431CC}" type="datetime4">
              <a:rPr lang="en-US" smtClean="0"/>
              <a:pPr/>
              <a:t>October 3, 2017</a:t>
            </a:fld>
            <a:endParaRPr lang="en-US" dirty="0"/>
          </a:p>
        </p:txBody>
      </p:sp>
    </p:spTree>
    <p:extLst>
      <p:ext uri="{BB962C8B-B14F-4D97-AF65-F5344CB8AC3E}">
        <p14:creationId xmlns:p14="http://schemas.microsoft.com/office/powerpoint/2010/main" val="13437808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673" r:id="rId5"/>
    <p:sldLayoutId id="2147483678" r:id="rId6"/>
    <p:sldLayoutId id="2147483676" r:id="rId7"/>
    <p:sldLayoutId id="2147483672" r:id="rId8"/>
    <p:sldLayoutId id="2147483701" r:id="rId9"/>
    <p:sldLayoutId id="2147483702" r:id="rId10"/>
    <p:sldLayoutId id="2147483703" r:id="rId11"/>
    <p:sldLayoutId id="2147483679" r:id="rId12"/>
    <p:sldLayoutId id="2147483661" r:id="rId13"/>
    <p:sldLayoutId id="2147483680" r:id="rId14"/>
    <p:sldLayoutId id="2147483684" r:id="rId15"/>
    <p:sldLayoutId id="2147483685" r:id="rId16"/>
    <p:sldLayoutId id="2147483686" r:id="rId17"/>
    <p:sldLayoutId id="2147483681" r:id="rId18"/>
    <p:sldLayoutId id="2147483682" r:id="rId19"/>
    <p:sldLayoutId id="2147483666" r:id="rId20"/>
    <p:sldLayoutId id="2147483664" r:id="rId21"/>
    <p:sldLayoutId id="2147483674" r:id="rId22"/>
    <p:sldLayoutId id="2147483662" r:id="rId23"/>
    <p:sldLayoutId id="2147483692" r:id="rId24"/>
    <p:sldLayoutId id="2147483693" r:id="rId25"/>
    <p:sldLayoutId id="2147483694" r:id="rId26"/>
    <p:sldLayoutId id="2147483675" r:id="rId27"/>
    <p:sldLayoutId id="2147483687" r:id="rId28"/>
    <p:sldLayoutId id="2147483688" r:id="rId29"/>
  </p:sldLayoutIdLst>
  <p:hf hdr="0" ftr="0"/>
  <p:txStyles>
    <p:titleStyle>
      <a:lvl1pPr algn="l" defTabSz="914400" rtl="0" eaLnBrk="1" latinLnBrk="0" hangingPunct="1">
        <a:lnSpc>
          <a:spcPct val="90000"/>
        </a:lnSpc>
        <a:spcBef>
          <a:spcPct val="0"/>
        </a:spcBef>
        <a:buNone/>
        <a:defRPr sz="4400" b="0" i="0" kern="1200" spc="-150">
          <a:solidFill>
            <a:srgbClr val="313A40"/>
          </a:solidFill>
          <a:latin typeface="Franklin Gothic Medium Regular" charset="0"/>
          <a:ea typeface="Franklin Gothic Medium Regular" charset="0"/>
          <a:cs typeface="Franklin Gothic Medium Regular" charset="0"/>
        </a:defRPr>
      </a:lvl1pPr>
    </p:titleStyle>
    <p:bodyStyle>
      <a:lvl1pPr marL="228600" indent="-228600" algn="l" defTabSz="914400" rtl="0" eaLnBrk="1" latinLnBrk="0" hangingPunct="1">
        <a:lnSpc>
          <a:spcPct val="90000"/>
        </a:lnSpc>
        <a:spcBef>
          <a:spcPts val="1000"/>
        </a:spcBef>
        <a:buClr>
          <a:schemeClr val="tx2"/>
        </a:buClr>
        <a:buSzPct val="90000"/>
        <a:buFontTx/>
        <a:buBlip>
          <a:blip r:embed="rId31"/>
        </a:buBlip>
        <a:defRPr sz="2800" b="0" i="0" kern="1200">
          <a:solidFill>
            <a:srgbClr val="313A40"/>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charset="0"/>
        <a:buChar char="•"/>
        <a:defRPr sz="2400" b="0" i="0" kern="1200">
          <a:solidFill>
            <a:srgbClr val="313A40"/>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SzPct val="80000"/>
        <a:buFont typeface="Courier New" charset="0"/>
        <a:buChar char="o"/>
        <a:defRPr sz="2000" b="0" i="0" kern="1200">
          <a:solidFill>
            <a:srgbClr val="313A40"/>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Wingdings" charset="2"/>
        <a:buChar char="§"/>
        <a:defRPr sz="1800" b="0" i="0" kern="1200">
          <a:solidFill>
            <a:srgbClr val="313A40"/>
          </a:solidFill>
          <a:latin typeface="Arial" panose="020B0604020202020204" pitchFamily="34" charset="0"/>
          <a:ea typeface="Arial" panose="020B0604020202020204" pitchFamily="34" charset="0"/>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SzPct val="80000"/>
        <a:buFont typeface="Arial" charset="0"/>
        <a:buChar char="•"/>
        <a:defRPr sz="1800" b="0" i="0" kern="1200">
          <a:solidFill>
            <a:srgbClr val="313A40"/>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1.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62890" y="649729"/>
            <a:ext cx="8709660" cy="2387600"/>
          </a:xfrm>
        </p:spPr>
        <p:txBody>
          <a:bodyPr>
            <a:normAutofit/>
          </a:bodyPr>
          <a:lstStyle/>
          <a:p>
            <a:pPr algn="ctr"/>
            <a:r>
              <a:rPr lang="en-US" sz="4000" dirty="0"/>
              <a:t>An Assessment of the Government of Tanzania’s Budget Execution Performance on Allocations to Medicines and HIV</a:t>
            </a:r>
          </a:p>
        </p:txBody>
      </p:sp>
      <p:sp>
        <p:nvSpPr>
          <p:cNvPr id="6" name="Subtitle 5"/>
          <p:cNvSpPr>
            <a:spLocks noGrp="1"/>
          </p:cNvSpPr>
          <p:nvPr>
            <p:ph type="subTitle" idx="1"/>
          </p:nvPr>
        </p:nvSpPr>
        <p:spPr>
          <a:xfrm>
            <a:off x="354330" y="3408672"/>
            <a:ext cx="8103871" cy="1376493"/>
          </a:xfrm>
        </p:spPr>
        <p:txBody>
          <a:bodyPr>
            <a:normAutofit lnSpcReduction="10000"/>
          </a:bodyPr>
          <a:lstStyle/>
          <a:p>
            <a:r>
              <a:rPr lang="en-US" sz="3600" dirty="0"/>
              <a:t>HP+ Tanzania</a:t>
            </a:r>
          </a:p>
          <a:p>
            <a:endParaRPr lang="en-US" dirty="0"/>
          </a:p>
          <a:p>
            <a:r>
              <a:rPr lang="en-US" dirty="0"/>
              <a:t>Kuki </a:t>
            </a:r>
            <a:r>
              <a:rPr lang="en-US" dirty="0" err="1"/>
              <a:t>Tarimo</a:t>
            </a:r>
            <a:endParaRPr lang="en-US" dirty="0"/>
          </a:p>
        </p:txBody>
      </p:sp>
      <p:sp>
        <p:nvSpPr>
          <p:cNvPr id="4" name="Date Placeholder 3"/>
          <p:cNvSpPr>
            <a:spLocks noGrp="1"/>
          </p:cNvSpPr>
          <p:nvPr>
            <p:ph type="dt" sz="half" idx="10"/>
          </p:nvPr>
        </p:nvSpPr>
        <p:spPr/>
        <p:txBody>
          <a:bodyPr/>
          <a:lstStyle/>
          <a:p>
            <a:r>
              <a:rPr lang="en-US" dirty="0"/>
              <a:t>October 4, 2017</a:t>
            </a:r>
          </a:p>
        </p:txBody>
      </p:sp>
    </p:spTree>
    <p:extLst>
      <p:ext uri="{BB962C8B-B14F-4D97-AF65-F5344CB8AC3E}">
        <p14:creationId xmlns:p14="http://schemas.microsoft.com/office/powerpoint/2010/main" val="2113208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0DB2D1B-442C-D640-B645-FF55D99A1E4A}" type="slidenum">
              <a:rPr lang="en-US" smtClean="0"/>
              <a:pPr/>
              <a:t>2</a:t>
            </a:fld>
            <a:endParaRPr lang="en-US" dirty="0"/>
          </a:p>
        </p:txBody>
      </p:sp>
      <p:sp>
        <p:nvSpPr>
          <p:cNvPr id="4" name="Title 3"/>
          <p:cNvSpPr>
            <a:spLocks noGrp="1"/>
          </p:cNvSpPr>
          <p:nvPr>
            <p:ph type="title"/>
          </p:nvPr>
        </p:nvSpPr>
        <p:spPr>
          <a:xfrm>
            <a:off x="0" y="0"/>
            <a:ext cx="8762999" cy="1407227"/>
          </a:xfrm>
        </p:spPr>
        <p:txBody>
          <a:bodyPr>
            <a:normAutofit/>
          </a:bodyPr>
          <a:lstStyle/>
          <a:p>
            <a:r>
              <a:rPr lang="en-US" sz="3600" dirty="0"/>
              <a:t>Budget for Pharmaceutical Services for the year 2016/17</a:t>
            </a:r>
          </a:p>
        </p:txBody>
      </p:sp>
      <p:grpSp>
        <p:nvGrpSpPr>
          <p:cNvPr id="14" name="Group 13"/>
          <p:cNvGrpSpPr/>
          <p:nvPr/>
        </p:nvGrpSpPr>
        <p:grpSpPr>
          <a:xfrm>
            <a:off x="0" y="1744264"/>
            <a:ext cx="9144000" cy="5202738"/>
            <a:chOff x="93535" y="1929321"/>
            <a:chExt cx="9218880" cy="5202738"/>
          </a:xfrm>
        </p:grpSpPr>
        <p:graphicFrame>
          <p:nvGraphicFramePr>
            <p:cNvPr id="7" name="Chart 6"/>
            <p:cNvGraphicFramePr/>
            <p:nvPr>
              <p:extLst>
                <p:ext uri="{D42A27DB-BD31-4B8C-83A1-F6EECF244321}">
                  <p14:modId xmlns:p14="http://schemas.microsoft.com/office/powerpoint/2010/main" val="1044786805"/>
                </p:ext>
              </p:extLst>
            </p:nvPr>
          </p:nvGraphicFramePr>
          <p:xfrm>
            <a:off x="93535" y="2507226"/>
            <a:ext cx="4183299" cy="4624833"/>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
            <p:cNvGrpSpPr/>
            <p:nvPr/>
          </p:nvGrpSpPr>
          <p:grpSpPr>
            <a:xfrm>
              <a:off x="365759" y="1929321"/>
              <a:ext cx="8946656" cy="5010866"/>
              <a:chOff x="365759" y="1929321"/>
              <a:chExt cx="8946656" cy="5010866"/>
            </a:xfrm>
          </p:grpSpPr>
          <p:cxnSp>
            <p:nvCxnSpPr>
              <p:cNvPr id="6" name="Straight Connector 5"/>
              <p:cNvCxnSpPr/>
              <p:nvPr/>
            </p:nvCxnSpPr>
            <p:spPr bwMode="auto">
              <a:xfrm>
                <a:off x="4556178" y="1929321"/>
                <a:ext cx="0" cy="4798249"/>
              </a:xfrm>
              <a:prstGeom prst="line">
                <a:avLst/>
              </a:prstGeom>
              <a:noFill/>
              <a:ln w="9525" cap="flat" cmpd="sng" algn="ctr">
                <a:solidFill>
                  <a:schemeClr val="bg1">
                    <a:lumMod val="50000"/>
                  </a:schemeClr>
                </a:solidFill>
                <a:prstDash val="sysDot"/>
                <a:round/>
                <a:headEnd type="none" w="med" len="med"/>
                <a:tailEnd type="none" w="med" len="med"/>
              </a:ln>
              <a:effectLst/>
            </p:spPr>
          </p:cxnSp>
          <p:sp>
            <p:nvSpPr>
              <p:cNvPr id="8" name="TextBox 7"/>
              <p:cNvSpPr txBox="1"/>
              <p:nvPr/>
            </p:nvSpPr>
            <p:spPr>
              <a:xfrm>
                <a:off x="365759" y="1929321"/>
                <a:ext cx="4199721" cy="584775"/>
              </a:xfrm>
              <a:prstGeom prst="rect">
                <a:avLst/>
              </a:prstGeom>
              <a:noFill/>
            </p:spPr>
            <p:txBody>
              <a:bodyPr wrap="square" rtlCol="0">
                <a:spAutoFit/>
              </a:bodyPr>
              <a:lstStyle/>
              <a:p>
                <a:r>
                  <a:rPr lang="en-US" sz="1600" dirty="0">
                    <a:solidFill>
                      <a:srgbClr val="2E3235"/>
                    </a:solidFill>
                  </a:rPr>
                  <a:t>For FY 2016/17, new allocation of </a:t>
                </a:r>
                <a:r>
                  <a:rPr lang="en-US" sz="1600" b="1" dirty="0">
                    <a:solidFill>
                      <a:srgbClr val="2E3235"/>
                    </a:solidFill>
                  </a:rPr>
                  <a:t>TZS 251 billion </a:t>
                </a:r>
                <a:r>
                  <a:rPr lang="en-US" sz="1600" dirty="0">
                    <a:solidFill>
                      <a:srgbClr val="2E3235"/>
                    </a:solidFill>
                  </a:rPr>
                  <a:t>in the MOHCDGEC development vote</a:t>
                </a:r>
              </a:p>
            </p:txBody>
          </p:sp>
          <p:graphicFrame>
            <p:nvGraphicFramePr>
              <p:cNvPr id="9" name="Chart 8"/>
              <p:cNvGraphicFramePr/>
              <p:nvPr>
                <p:extLst>
                  <p:ext uri="{D42A27DB-BD31-4B8C-83A1-F6EECF244321}">
                    <p14:modId xmlns:p14="http://schemas.microsoft.com/office/powerpoint/2010/main" val="3843905907"/>
                  </p:ext>
                </p:extLst>
              </p:nvPr>
            </p:nvGraphicFramePr>
            <p:xfrm>
              <a:off x="5104208" y="2080719"/>
              <a:ext cx="4208207" cy="4859468"/>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p:nvPr/>
            </p:nvSpPr>
            <p:spPr>
              <a:xfrm>
                <a:off x="1660516" y="6335701"/>
                <a:ext cx="4310365" cy="214199"/>
              </a:xfrm>
              <a:prstGeom prst="rect">
                <a:avLst/>
              </a:prstGeom>
            </p:spPr>
            <p:txBody>
              <a:bodyPr vert="horz" lIns="0" tIns="0" rIns="0" bIns="0" rtlCol="0" anchor="b">
                <a:normAutofit/>
              </a:bodyPr>
              <a:lstStyle/>
              <a:p>
                <a:pPr>
                  <a:lnSpc>
                    <a:spcPct val="90000"/>
                  </a:lnSpc>
                  <a:buClr>
                    <a:srgbClr val="345998"/>
                  </a:buClr>
                  <a:buSzPct val="90000"/>
                </a:pPr>
                <a:r>
                  <a:rPr lang="en-US" sz="800" dirty="0">
                    <a:solidFill>
                      <a:srgbClr val="313A40"/>
                    </a:solidFill>
                    <a:latin typeface="Arial" panose="020B0604020202020204" pitchFamily="34" charset="0"/>
                    <a:ea typeface="Arial" panose="020B0604020202020204" pitchFamily="34" charset="0"/>
                    <a:cs typeface="Arial" panose="020B0604020202020204" pitchFamily="34" charset="0"/>
                  </a:rPr>
                  <a:t>Source: MOFP Budget Books FY 2016/17</a:t>
                </a:r>
              </a:p>
            </p:txBody>
          </p:sp>
          <p:sp>
            <p:nvSpPr>
              <p:cNvPr id="11" name="Right Arrow 10"/>
              <p:cNvSpPr/>
              <p:nvPr/>
            </p:nvSpPr>
            <p:spPr>
              <a:xfrm>
                <a:off x="4068049" y="4026473"/>
                <a:ext cx="1172546" cy="70171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Brace 11"/>
              <p:cNvSpPr/>
              <p:nvPr/>
            </p:nvSpPr>
            <p:spPr>
              <a:xfrm flipH="1">
                <a:off x="2564977" y="3265002"/>
                <a:ext cx="532208" cy="21354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solidFill>
                    <a:srgbClr val="2E3235"/>
                  </a:solidFill>
                </a:endParaRPr>
              </a:p>
            </p:txBody>
          </p:sp>
          <p:sp>
            <p:nvSpPr>
              <p:cNvPr id="13" name="TextBox 12"/>
              <p:cNvSpPr txBox="1"/>
              <p:nvPr/>
            </p:nvSpPr>
            <p:spPr>
              <a:xfrm>
                <a:off x="1700038" y="4097612"/>
                <a:ext cx="801823" cy="461665"/>
              </a:xfrm>
              <a:prstGeom prst="rect">
                <a:avLst/>
              </a:prstGeom>
              <a:noFill/>
            </p:spPr>
            <p:txBody>
              <a:bodyPr wrap="none" rtlCol="0">
                <a:spAutoFit/>
              </a:bodyPr>
              <a:lstStyle/>
              <a:p>
                <a:r>
                  <a:rPr lang="en-US" sz="2400" dirty="0">
                    <a:solidFill>
                      <a:srgbClr val="2E3235"/>
                    </a:solidFill>
                    <a:latin typeface="Arial" panose="020B0604020202020204" pitchFamily="34" charset="0"/>
                    <a:cs typeface="Arial" panose="020B0604020202020204" pitchFamily="34" charset="0"/>
                  </a:rPr>
                  <a:t>New</a:t>
                </a:r>
              </a:p>
            </p:txBody>
          </p:sp>
        </p:grpSp>
      </p:grpSp>
    </p:spTree>
    <p:extLst>
      <p:ext uri="{BB962C8B-B14F-4D97-AF65-F5344CB8AC3E}">
        <p14:creationId xmlns:p14="http://schemas.microsoft.com/office/powerpoint/2010/main" val="326670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0DB2D1B-442C-D640-B645-FF55D99A1E4A}" type="slidenum">
              <a:rPr lang="en-US" smtClean="0"/>
              <a:pPr/>
              <a:t>3</a:t>
            </a:fld>
            <a:endParaRPr lang="en-US" dirty="0"/>
          </a:p>
        </p:txBody>
      </p:sp>
      <p:sp>
        <p:nvSpPr>
          <p:cNvPr id="4" name="Title 3"/>
          <p:cNvSpPr>
            <a:spLocks noGrp="1"/>
          </p:cNvSpPr>
          <p:nvPr>
            <p:ph type="title"/>
          </p:nvPr>
        </p:nvSpPr>
        <p:spPr/>
        <p:txBody>
          <a:bodyPr>
            <a:normAutofit/>
          </a:bodyPr>
          <a:lstStyle/>
          <a:p>
            <a:r>
              <a:rPr lang="en-US" sz="3600" dirty="0"/>
              <a:t>FY 2016/17 Budget Execution for Pharmaceuticals Budget Line</a:t>
            </a:r>
          </a:p>
        </p:txBody>
      </p:sp>
      <p:graphicFrame>
        <p:nvGraphicFramePr>
          <p:cNvPr id="5" name="Chart 4"/>
          <p:cNvGraphicFramePr/>
          <p:nvPr>
            <p:extLst>
              <p:ext uri="{D42A27DB-BD31-4B8C-83A1-F6EECF244321}">
                <p14:modId xmlns:p14="http://schemas.microsoft.com/office/powerpoint/2010/main" val="109651000"/>
              </p:ext>
            </p:extLst>
          </p:nvPr>
        </p:nvGraphicFramePr>
        <p:xfrm>
          <a:off x="185057" y="1578429"/>
          <a:ext cx="8697685" cy="494211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466547" y="6573944"/>
            <a:ext cx="4397507" cy="214199"/>
          </a:xfrm>
          <a:prstGeom prst="rect">
            <a:avLst/>
          </a:prstGeom>
        </p:spPr>
        <p:txBody>
          <a:bodyPr vert="horz" lIns="0" tIns="0" rIns="0" bIns="0" rtlCol="0" anchor="b">
            <a:normAutofit/>
          </a:bodyPr>
          <a:lstStyle/>
          <a:p>
            <a:pPr>
              <a:lnSpc>
                <a:spcPct val="90000"/>
              </a:lnSpc>
              <a:buClr>
                <a:srgbClr val="345998"/>
              </a:buClr>
              <a:buSzPct val="90000"/>
            </a:pPr>
            <a:r>
              <a:rPr lang="en-US" sz="1000" dirty="0">
                <a:solidFill>
                  <a:srgbClr val="313A40"/>
                </a:solidFill>
                <a:latin typeface="Arial" panose="020B0604020202020204" pitchFamily="34" charset="0"/>
                <a:ea typeface="Arial" panose="020B0604020202020204" pitchFamily="34" charset="0"/>
                <a:cs typeface="Arial" panose="020B0604020202020204" pitchFamily="34" charset="0"/>
              </a:rPr>
              <a:t>Source: Pharmaceuticals Service Unite at MOHCDGEC</a:t>
            </a:r>
          </a:p>
        </p:txBody>
      </p:sp>
    </p:spTree>
    <p:extLst>
      <p:ext uri="{BB962C8B-B14F-4D97-AF65-F5344CB8AC3E}">
        <p14:creationId xmlns:p14="http://schemas.microsoft.com/office/powerpoint/2010/main" val="80940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0DB2D1B-442C-D640-B645-FF55D99A1E4A}" type="slidenum">
              <a:rPr lang="en-US" smtClean="0"/>
              <a:pPr/>
              <a:t>4</a:t>
            </a:fld>
            <a:endParaRPr lang="en-US" dirty="0"/>
          </a:p>
        </p:txBody>
      </p:sp>
      <p:sp>
        <p:nvSpPr>
          <p:cNvPr id="4" name="Title 3"/>
          <p:cNvSpPr>
            <a:spLocks noGrp="1"/>
          </p:cNvSpPr>
          <p:nvPr>
            <p:ph type="title"/>
          </p:nvPr>
        </p:nvSpPr>
        <p:spPr/>
        <p:txBody>
          <a:bodyPr>
            <a:normAutofit/>
          </a:bodyPr>
          <a:lstStyle/>
          <a:p>
            <a:r>
              <a:rPr lang="en-US" sz="3600" dirty="0"/>
              <a:t>Historic Budget Execution to TACAIDS</a:t>
            </a:r>
          </a:p>
        </p:txBody>
      </p:sp>
      <p:graphicFrame>
        <p:nvGraphicFramePr>
          <p:cNvPr id="5" name="Chart 4"/>
          <p:cNvGraphicFramePr/>
          <p:nvPr>
            <p:extLst>
              <p:ext uri="{D42A27DB-BD31-4B8C-83A1-F6EECF244321}">
                <p14:modId xmlns:p14="http://schemas.microsoft.com/office/powerpoint/2010/main" val="3775953453"/>
              </p:ext>
            </p:extLst>
          </p:nvPr>
        </p:nvGraphicFramePr>
        <p:xfrm>
          <a:off x="261257" y="1600201"/>
          <a:ext cx="8784771" cy="4759544"/>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793118" y="6359745"/>
            <a:ext cx="4397507" cy="214199"/>
          </a:xfrm>
          <a:prstGeom prst="rect">
            <a:avLst/>
          </a:prstGeom>
        </p:spPr>
        <p:txBody>
          <a:bodyPr vert="horz" lIns="0" tIns="0" rIns="0" bIns="0" rtlCol="0" anchor="b">
            <a:normAutofit/>
          </a:bodyPr>
          <a:lstStyle/>
          <a:p>
            <a:pPr>
              <a:lnSpc>
                <a:spcPct val="90000"/>
              </a:lnSpc>
              <a:buClr>
                <a:srgbClr val="345998"/>
              </a:buClr>
              <a:buSzPct val="90000"/>
            </a:pPr>
            <a:r>
              <a:rPr lang="en-US" sz="1000" dirty="0">
                <a:solidFill>
                  <a:srgbClr val="313A40"/>
                </a:solidFill>
                <a:latin typeface="Arial" panose="020B0604020202020204" pitchFamily="34" charset="0"/>
                <a:ea typeface="Arial" panose="020B0604020202020204" pitchFamily="34" charset="0"/>
                <a:cs typeface="Arial" panose="020B0604020202020204" pitchFamily="34" charset="0"/>
              </a:rPr>
              <a:t>Source: MOFP, 2013-2017</a:t>
            </a:r>
          </a:p>
        </p:txBody>
      </p:sp>
    </p:spTree>
    <p:extLst>
      <p:ext uri="{BB962C8B-B14F-4D97-AF65-F5344CB8AC3E}">
        <p14:creationId xmlns:p14="http://schemas.microsoft.com/office/powerpoint/2010/main" val="343849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Lack of adequate resources to finance the country budget</a:t>
            </a:r>
          </a:p>
          <a:p>
            <a:pPr marL="0" indent="0">
              <a:buNone/>
            </a:pPr>
            <a:endParaRPr lang="en-US" sz="2400" dirty="0"/>
          </a:p>
          <a:p>
            <a:r>
              <a:rPr lang="en-US" sz="2400" dirty="0"/>
              <a:t>Health is low in the priority-setting process</a:t>
            </a:r>
          </a:p>
          <a:p>
            <a:pPr marL="0" indent="0">
              <a:buNone/>
            </a:pPr>
            <a:endParaRPr lang="en-US" sz="2400" dirty="0"/>
          </a:p>
          <a:p>
            <a:r>
              <a:rPr lang="en-US" sz="2400" dirty="0"/>
              <a:t>Health budget ambitions exceed available revenue</a:t>
            </a:r>
          </a:p>
        </p:txBody>
      </p:sp>
      <p:sp>
        <p:nvSpPr>
          <p:cNvPr id="3" name="Slide Number Placeholder 2"/>
          <p:cNvSpPr>
            <a:spLocks noGrp="1"/>
          </p:cNvSpPr>
          <p:nvPr>
            <p:ph type="sldNum" sz="quarter" idx="11"/>
          </p:nvPr>
        </p:nvSpPr>
        <p:spPr/>
        <p:txBody>
          <a:bodyPr/>
          <a:lstStyle/>
          <a:p>
            <a:fld id="{00DB2D1B-442C-D640-B645-FF55D99A1E4A}" type="slidenum">
              <a:rPr lang="en-US" smtClean="0"/>
              <a:pPr/>
              <a:t>5</a:t>
            </a:fld>
            <a:endParaRPr lang="en-US" dirty="0"/>
          </a:p>
        </p:txBody>
      </p:sp>
      <p:sp>
        <p:nvSpPr>
          <p:cNvPr id="4" name="Title 3"/>
          <p:cNvSpPr>
            <a:spLocks noGrp="1"/>
          </p:cNvSpPr>
          <p:nvPr>
            <p:ph type="title"/>
          </p:nvPr>
        </p:nvSpPr>
        <p:spPr/>
        <p:txBody>
          <a:bodyPr>
            <a:normAutofit/>
          </a:bodyPr>
          <a:lstStyle/>
          <a:p>
            <a:r>
              <a:rPr lang="en-US" sz="3600" dirty="0"/>
              <a:t>Root Causes for Poor Budget Execution</a:t>
            </a:r>
          </a:p>
        </p:txBody>
      </p:sp>
    </p:spTree>
    <p:extLst>
      <p:ext uri="{BB962C8B-B14F-4D97-AF65-F5344CB8AC3E}">
        <p14:creationId xmlns:p14="http://schemas.microsoft.com/office/powerpoint/2010/main" val="2416368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7180" y="1407227"/>
            <a:ext cx="8309610" cy="5209888"/>
          </a:xfrm>
        </p:spPr>
        <p:txBody>
          <a:bodyPr>
            <a:normAutofit/>
          </a:bodyPr>
          <a:lstStyle/>
          <a:p>
            <a:pPr algn="just"/>
            <a:endParaRPr lang="en-US" sz="2400" dirty="0"/>
          </a:p>
          <a:p>
            <a:r>
              <a:rPr lang="en-US" sz="2400" dirty="0"/>
              <a:t>Budget execution for health be given priority as other first charge items</a:t>
            </a:r>
          </a:p>
          <a:p>
            <a:pPr marL="0" indent="0" algn="just">
              <a:buNone/>
            </a:pPr>
            <a:endParaRPr lang="en-US" sz="2400" dirty="0"/>
          </a:p>
          <a:p>
            <a:pPr algn="just"/>
            <a:r>
              <a:rPr lang="en-US" sz="2400" dirty="0"/>
              <a:t>Need to improve quality of quantification exercises for health commodities</a:t>
            </a:r>
          </a:p>
          <a:p>
            <a:pPr marL="0" indent="0" algn="just">
              <a:buNone/>
            </a:pPr>
            <a:endParaRPr lang="en-US" sz="2400" dirty="0"/>
          </a:p>
          <a:p>
            <a:pPr algn="just"/>
            <a:r>
              <a:rPr lang="en-US" sz="2400" dirty="0"/>
              <a:t>Reducing some of PSM costs </a:t>
            </a:r>
          </a:p>
          <a:p>
            <a:pPr marL="0" indent="0" algn="just">
              <a:buNone/>
            </a:pPr>
            <a:endParaRPr lang="en-US" sz="2400" dirty="0"/>
          </a:p>
          <a:p>
            <a:pPr algn="just"/>
            <a:r>
              <a:rPr lang="en-US" sz="2400" dirty="0"/>
              <a:t>Estimations of PSM cost to be reviewed</a:t>
            </a:r>
          </a:p>
        </p:txBody>
      </p:sp>
      <p:sp>
        <p:nvSpPr>
          <p:cNvPr id="3" name="Slide Number Placeholder 2"/>
          <p:cNvSpPr>
            <a:spLocks noGrp="1"/>
          </p:cNvSpPr>
          <p:nvPr>
            <p:ph type="sldNum" sz="quarter" idx="11"/>
          </p:nvPr>
        </p:nvSpPr>
        <p:spPr/>
        <p:txBody>
          <a:bodyPr/>
          <a:lstStyle/>
          <a:p>
            <a:fld id="{00DB2D1B-442C-D640-B645-FF55D99A1E4A}" type="slidenum">
              <a:rPr lang="en-US" smtClean="0"/>
              <a:pPr/>
              <a:t>6</a:t>
            </a:fld>
            <a:endParaRPr lang="en-US" dirty="0"/>
          </a:p>
        </p:txBody>
      </p:sp>
      <p:sp>
        <p:nvSpPr>
          <p:cNvPr id="4" name="Title 3"/>
          <p:cNvSpPr>
            <a:spLocks noGrp="1"/>
          </p:cNvSpPr>
          <p:nvPr>
            <p:ph type="title"/>
          </p:nvPr>
        </p:nvSpPr>
        <p:spPr/>
        <p:txBody>
          <a:bodyPr>
            <a:normAutofit/>
          </a:bodyPr>
          <a:lstStyle/>
          <a:p>
            <a:r>
              <a:rPr lang="en-US" sz="3600" dirty="0"/>
              <a:t>Advocacy Massages</a:t>
            </a:r>
          </a:p>
        </p:txBody>
      </p:sp>
    </p:spTree>
    <p:extLst>
      <p:ext uri="{BB962C8B-B14F-4D97-AF65-F5344CB8AC3E}">
        <p14:creationId xmlns:p14="http://schemas.microsoft.com/office/powerpoint/2010/main" val="250995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003758"/>
      </p:ext>
    </p:extLst>
  </p:cSld>
  <p:clrMapOvr>
    <a:masterClrMapping/>
  </p:clrMapOvr>
</p:sld>
</file>

<file path=ppt/theme/theme1.xml><?xml version="1.0" encoding="utf-8"?>
<a:theme xmlns:a="http://schemas.openxmlformats.org/drawingml/2006/main" name="Office Theme">
  <a:themeElements>
    <a:clrScheme name="HP+">
      <a:dk1>
        <a:srgbClr val="2E3235"/>
      </a:dk1>
      <a:lt1>
        <a:srgbClr val="FFFFFF"/>
      </a:lt1>
      <a:dk2>
        <a:srgbClr val="345998"/>
      </a:dk2>
      <a:lt2>
        <a:srgbClr val="E6E7E8"/>
      </a:lt2>
      <a:accent1>
        <a:srgbClr val="C76C2D"/>
      </a:accent1>
      <a:accent2>
        <a:srgbClr val="682665"/>
      </a:accent2>
      <a:accent3>
        <a:srgbClr val="001E5E"/>
      </a:accent3>
      <a:accent4>
        <a:srgbClr val="144533"/>
      </a:accent4>
      <a:accent5>
        <a:srgbClr val="4472C4"/>
      </a:accent5>
      <a:accent6>
        <a:srgbClr val="70AD47"/>
      </a:accent6>
      <a:hlink>
        <a:srgbClr val="345998"/>
      </a:hlink>
      <a:folHlink>
        <a:srgbClr val="8992AB"/>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11118</TotalTime>
  <Words>593</Words>
  <Application>Microsoft Office PowerPoint</Application>
  <PresentationFormat>On-screen Show (4:3)</PresentationFormat>
  <Paragraphs>74</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Courier New</vt:lpstr>
      <vt:lpstr>Eras Demi ITC</vt:lpstr>
      <vt:lpstr>Franklin Gothic Book</vt:lpstr>
      <vt:lpstr>Franklin Gothic Medium Regular</vt:lpstr>
      <vt:lpstr>Georgia</vt:lpstr>
      <vt:lpstr>Georgia Regular</vt:lpstr>
      <vt:lpstr>Wingdings</vt:lpstr>
      <vt:lpstr>Office Theme</vt:lpstr>
      <vt:lpstr>An Assessment of the Government of Tanzania’s Budget Execution Performance on Allocations to Medicines and HIV</vt:lpstr>
      <vt:lpstr>Budget for Pharmaceutical Services for the year 2016/17</vt:lpstr>
      <vt:lpstr>FY 2016/17 Budget Execution for Pharmaceuticals Budget Line</vt:lpstr>
      <vt:lpstr>Historic Budget Execution to TACAIDS</vt:lpstr>
      <vt:lpstr>Root Causes for Poor Budget Execution</vt:lpstr>
      <vt:lpstr>Advocacy Massages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Silberman</dc:creator>
  <cp:lastModifiedBy>Balampama, Marianna</cp:lastModifiedBy>
  <cp:revision>446</cp:revision>
  <dcterms:created xsi:type="dcterms:W3CDTF">2016-04-24T14:49:08Z</dcterms:created>
  <dcterms:modified xsi:type="dcterms:W3CDTF">2017-10-03T15:10:42Z</dcterms:modified>
</cp:coreProperties>
</file>