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7"/>
  </p:notesMasterIdLst>
  <p:sldIdLst>
    <p:sldId id="256" r:id="rId3"/>
    <p:sldId id="263" r:id="rId4"/>
    <p:sldId id="318" r:id="rId5"/>
    <p:sldId id="320" r:id="rId6"/>
    <p:sldId id="321" r:id="rId7"/>
    <p:sldId id="322" r:id="rId8"/>
    <p:sldId id="266" r:id="rId9"/>
    <p:sldId id="332" r:id="rId10"/>
    <p:sldId id="334" r:id="rId11"/>
    <p:sldId id="336" r:id="rId12"/>
    <p:sldId id="330" r:id="rId13"/>
    <p:sldId id="338" r:id="rId14"/>
    <p:sldId id="341" r:id="rId15"/>
    <p:sldId id="33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5B3B0-C122-4B01-8380-654C064518B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AA5FB-4EEE-4C71-8493-37702B8AA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AA5FB-4EEE-4C71-8493-37702B8AA2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4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ainyekuleL\AppData\Local\Temp\wzbf7b\print\Lockup_TANZANIA_CMY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2705"/>
            <a:ext cx="5615178" cy="7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USAID/Public Sector Systems Strengthening (PS3) Activity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3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2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9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4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1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4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9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56A-3CA0-4ADF-8EC4-D1B7973436D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1229-FCE0-4576-952C-55B55DBF91D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MwainyekuleL\AppData\Local\Temp\wzbf7b\print\Lockup_TANZANIA_CMY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496"/>
            <a:ext cx="3962400" cy="4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6172200"/>
            <a:ext cx="8229600" cy="533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USAID/Public Sector Systems Strengthening (PS3) Activity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56A-3CA0-4ADF-8EC4-D1B7973436D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1229-FCE0-4576-952C-55B55DBF9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6172200"/>
            <a:ext cx="8229600" cy="533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USAID/Public Sector Systems Strengthening (PS3) Activity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MwainyekuleL\AppData\Local\Temp\wzbf7b\print\Lockup_TANZANIA_CMY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496"/>
            <a:ext cx="3962400" cy="4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1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56A-3CA0-4ADF-8EC4-D1B7973436D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1229-FCE0-4576-952C-55B55DBF9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6172200"/>
            <a:ext cx="8229600" cy="533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USAID/Public Sector Systems Strengthening (PS3) Activity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MwainyekuleL\AppData\Local\Temp\wzbf7b\print\Lockup_TANZANIA_CMY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496"/>
            <a:ext cx="3962400" cy="4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84CF-751A-499A-A8C0-E344ADE2761E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AA98-C89E-44AB-9D77-338F64FB1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1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1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4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756A-3CA0-4ADF-8EC4-D1B7973436D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1229-FCE0-4576-952C-55B55DBF9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E8A7-EC63-40CD-A706-07E443E2619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7B9C-DC8C-4CE6-BBE7-1C07A7717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124200"/>
            <a:ext cx="7772400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DPG Health Meeting</a:t>
            </a:r>
            <a:br>
              <a:rPr lang="en-US" dirty="0"/>
            </a:br>
            <a:r>
              <a:rPr lang="en-US" dirty="0" smtClean="0"/>
              <a:t>April 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1838"/>
            <a:ext cx="8915400" cy="639762"/>
          </a:xfrm>
        </p:spPr>
        <p:txBody>
          <a:bodyPr>
            <a:noAutofit/>
          </a:bodyPr>
          <a:lstStyle/>
          <a:p>
            <a:r>
              <a:rPr lang="en-US" sz="3900" dirty="0" smtClean="0"/>
              <a:t>Five PS3 Components: Information Systems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3900" dirty="0" smtClean="0"/>
              <a:t>Support </a:t>
            </a:r>
            <a:r>
              <a:rPr lang="en-US" sz="3900" dirty="0"/>
              <a:t>LGAs to automate profile information with dashboards for easy </a:t>
            </a:r>
            <a:r>
              <a:rPr lang="en-US" sz="3900" dirty="0" smtClean="0"/>
              <a:t>accessibility</a:t>
            </a:r>
          </a:p>
          <a:p>
            <a:r>
              <a:rPr lang="en-US" sz="3900" dirty="0" smtClean="0"/>
              <a:t>Strengthen </a:t>
            </a:r>
            <a:r>
              <a:rPr lang="en-US" sz="3900" dirty="0"/>
              <a:t>system functionality </a:t>
            </a:r>
            <a:r>
              <a:rPr lang="en-US" sz="3900" dirty="0" smtClean="0"/>
              <a:t>by improving </a:t>
            </a:r>
            <a:r>
              <a:rPr lang="en-US" sz="3900" dirty="0"/>
              <a:t>interoperability and efficiency</a:t>
            </a:r>
          </a:p>
          <a:p>
            <a:r>
              <a:rPr lang="en-US" sz="3900" dirty="0" smtClean="0"/>
              <a:t>Support </a:t>
            </a:r>
            <a:r>
              <a:rPr lang="en-US" sz="3900" dirty="0"/>
              <a:t>LGAs to improve quality of data and systems to enable submission of complete and timely reports to higher level</a:t>
            </a:r>
          </a:p>
          <a:p>
            <a:r>
              <a:rPr lang="en-US" sz="3900" dirty="0"/>
              <a:t>Support LGAs to improve use of data for planning and evidence-based decision making</a:t>
            </a:r>
          </a:p>
          <a:p>
            <a:endParaRPr lang="en-US" sz="3600" dirty="0"/>
          </a:p>
          <a:p>
            <a:endParaRPr lang="en-US" sz="39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13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/>
              <a:t>Five PS3 Components: </a:t>
            </a:r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49763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Engage in dialogue with GOT partners to define systems problems and identify research questions </a:t>
            </a:r>
          </a:p>
          <a:p>
            <a:r>
              <a:rPr lang="en-US" sz="3800" dirty="0" smtClean="0"/>
              <a:t>Perform operations research (OR) studies to support identifying improvements or refining implementation</a:t>
            </a:r>
          </a:p>
          <a:p>
            <a:r>
              <a:rPr lang="en-US" sz="3800" dirty="0" smtClean="0"/>
              <a:t>Feed results of OR studies into governance, HR, finance, and information systems strengthening</a:t>
            </a:r>
          </a:p>
          <a:p>
            <a:r>
              <a:rPr lang="en-US" sz="3800" dirty="0"/>
              <a:t>Support LGAs in </a:t>
            </a:r>
            <a:r>
              <a:rPr lang="en-US" sz="3800" dirty="0" smtClean="0"/>
              <a:t>OR and M&amp;E systems strengthening and capacity </a:t>
            </a:r>
            <a:r>
              <a:rPr lang="en-US" sz="3800" dirty="0"/>
              <a:t>building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PS3 Implementation Strategy 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36214"/>
            <a:ext cx="8534399" cy="455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685800"/>
          </a:xfrm>
        </p:spPr>
        <p:txBody>
          <a:bodyPr/>
          <a:lstStyle/>
          <a:p>
            <a:r>
              <a:rPr lang="en-US" dirty="0" smtClean="0"/>
              <a:t>PS3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/>
          <a:lstStyle/>
          <a:p>
            <a:r>
              <a:rPr lang="en-US" sz="2800" dirty="0" smtClean="0"/>
              <a:t>Strengthen </a:t>
            </a:r>
            <a:r>
              <a:rPr lang="en-US" sz="2800" dirty="0"/>
              <a:t>GOT programs and systems not build parallel programs or systems</a:t>
            </a:r>
          </a:p>
          <a:p>
            <a:r>
              <a:rPr lang="en-US" sz="2800" dirty="0" smtClean="0"/>
              <a:t>Institutionalize </a:t>
            </a:r>
            <a:r>
              <a:rPr lang="en-US" sz="2800" dirty="0"/>
              <a:t>improvements for increased ownership and </a:t>
            </a:r>
            <a:r>
              <a:rPr lang="en-US" sz="2800" dirty="0" smtClean="0"/>
              <a:t>sustainability</a:t>
            </a:r>
          </a:p>
          <a:p>
            <a:r>
              <a:rPr lang="en-US" sz="2800" dirty="0" smtClean="0"/>
              <a:t>Focus on implementation sequencing </a:t>
            </a:r>
            <a:endParaRPr lang="en-US" sz="2800" dirty="0"/>
          </a:p>
          <a:p>
            <a:r>
              <a:rPr lang="en-US" sz="2800" dirty="0" smtClean="0"/>
              <a:t>Practical and concrete: identify LGA problems or barriers and support systems strengthening to remove barriers </a:t>
            </a:r>
          </a:p>
          <a:p>
            <a:r>
              <a:rPr lang="en-US" sz="2800" dirty="0"/>
              <a:t>Collaborate to comparative advantages with all development partner projects in all program and geographic areas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31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914400"/>
          </a:xfrm>
        </p:spPr>
        <p:txBody>
          <a:bodyPr/>
          <a:lstStyle/>
          <a:p>
            <a:r>
              <a:rPr lang="en-US" dirty="0" smtClean="0"/>
              <a:t>Questions for DPG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572000"/>
          </a:xfrm>
        </p:spPr>
        <p:txBody>
          <a:bodyPr/>
          <a:lstStyle/>
          <a:p>
            <a:r>
              <a:rPr lang="en-US" sz="2800" dirty="0"/>
              <a:t>Implementation strategy: create direct link between systems strengthening and </a:t>
            </a:r>
            <a:r>
              <a:rPr lang="en-US" sz="2800" dirty="0" smtClean="0"/>
              <a:t>improving service delivery:   </a:t>
            </a:r>
            <a:endParaRPr lang="en-US" sz="2800" dirty="0"/>
          </a:p>
          <a:p>
            <a:pPr lvl="1"/>
            <a:r>
              <a:rPr lang="en-US" sz="2400" dirty="0"/>
              <a:t>What systems need strengthening to improve service delivery?</a:t>
            </a:r>
          </a:p>
          <a:p>
            <a:pPr lvl="1"/>
            <a:r>
              <a:rPr lang="en-US" sz="2400" dirty="0"/>
              <a:t>How best to collaborate with service delivery projects</a:t>
            </a:r>
            <a:r>
              <a:rPr lang="en-US" sz="2400" dirty="0" smtClean="0"/>
              <a:t>?</a:t>
            </a:r>
          </a:p>
          <a:p>
            <a:r>
              <a:rPr lang="en-US" sz="2800" dirty="0" smtClean="0"/>
              <a:t>Health Financing Strategy/Single National Health Insurance, Health Sector Strategic Plan/</a:t>
            </a:r>
            <a:r>
              <a:rPr lang="en-US" sz="2800" dirty="0" err="1" smtClean="0"/>
              <a:t>SWAp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How best to link and leverage RBF </a:t>
            </a:r>
            <a:r>
              <a:rPr lang="en-US" sz="2400" smtClean="0"/>
              <a:t>to enable PFM </a:t>
            </a:r>
            <a:r>
              <a:rPr lang="en-US" sz="2400" dirty="0" smtClean="0"/>
              <a:t>realignment and broader shift towards output-based payment?</a:t>
            </a:r>
          </a:p>
          <a:p>
            <a:pPr lvl="1"/>
            <a:r>
              <a:rPr lang="en-US" sz="2400" dirty="0" smtClean="0"/>
              <a:t>Potential for health basket to shift towards output-based?</a:t>
            </a:r>
          </a:p>
          <a:p>
            <a:pPr lvl="1"/>
            <a:r>
              <a:rPr lang="en-US" sz="2400" dirty="0" smtClean="0"/>
              <a:t>How best support HSSP/</a:t>
            </a:r>
            <a:r>
              <a:rPr lang="en-US" sz="2400" dirty="0" err="1" smtClean="0"/>
              <a:t>SWAp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65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/>
              <a:t>PS3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1"/>
          </a:xfrm>
        </p:spPr>
        <p:txBody>
          <a:bodyPr/>
          <a:lstStyle/>
          <a:p>
            <a:r>
              <a:rPr lang="en-US" sz="3600" dirty="0"/>
              <a:t>Provide technical assistance to the Government of Tanzania to strengthen public sector systems in support of the delivery, quality, and use of public services, particularly for underserved populations.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9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PS3 Basic </a:t>
            </a:r>
            <a:r>
              <a:rPr lang="en-US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70037"/>
            <a:ext cx="3810000" cy="4297363"/>
          </a:xfrm>
        </p:spPr>
        <p:txBody>
          <a:bodyPr/>
          <a:lstStyle/>
          <a:p>
            <a:r>
              <a:rPr lang="en-US" dirty="0"/>
              <a:t>Prime contractor: </a:t>
            </a:r>
            <a:r>
              <a:rPr lang="en-US" dirty="0" err="1"/>
              <a:t>Abt</a:t>
            </a:r>
            <a:r>
              <a:rPr lang="en-US" dirty="0"/>
              <a:t> Associates </a:t>
            </a:r>
          </a:p>
          <a:p>
            <a:r>
              <a:rPr lang="en-US" dirty="0" smtClean="0"/>
              <a:t>Timeframe</a:t>
            </a:r>
            <a:r>
              <a:rPr lang="en-US" dirty="0"/>
              <a:t>: 5 years from July 2015 to July 2020</a:t>
            </a:r>
          </a:p>
          <a:p>
            <a:r>
              <a:rPr lang="en-US" dirty="0"/>
              <a:t>Funding: $62 </a:t>
            </a:r>
            <a:r>
              <a:rPr lang="en-US" dirty="0" smtClean="0"/>
              <a:t>million for technical assistance (no direct financial support)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70037"/>
            <a:ext cx="48006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Consortium:</a:t>
            </a:r>
            <a:endParaRPr lang="en-US" dirty="0"/>
          </a:p>
          <a:p>
            <a:pPr marL="514350" indent="-457200"/>
            <a:r>
              <a:rPr lang="en-US" sz="2200" dirty="0"/>
              <a:t>Benjamin W </a:t>
            </a:r>
            <a:r>
              <a:rPr lang="en-US" sz="2200" dirty="0" err="1"/>
              <a:t>Mkapa</a:t>
            </a:r>
            <a:r>
              <a:rPr lang="en-US" sz="2200" dirty="0"/>
              <a:t> Foundation (BMAF)</a:t>
            </a:r>
          </a:p>
          <a:p>
            <a:pPr marL="514350" indent="-457200"/>
            <a:r>
              <a:rPr lang="en-US" sz="2200" dirty="0"/>
              <a:t>Local Government Training Institute (LGTI)</a:t>
            </a:r>
          </a:p>
          <a:p>
            <a:pPr marL="514350" indent="-457200"/>
            <a:r>
              <a:rPr lang="en-US" sz="2200" dirty="0"/>
              <a:t>Tanzania Mentor’s Association (TMA)</a:t>
            </a:r>
          </a:p>
          <a:p>
            <a:pPr marL="514350" indent="-457200"/>
            <a:r>
              <a:rPr lang="en-US" sz="2200" dirty="0"/>
              <a:t>University of Dar </a:t>
            </a:r>
            <a:r>
              <a:rPr lang="en-US" sz="2200" dirty="0" err="1"/>
              <a:t>es</a:t>
            </a:r>
            <a:r>
              <a:rPr lang="en-US" sz="2200" dirty="0"/>
              <a:t> Salaam (UDSM)</a:t>
            </a:r>
          </a:p>
          <a:p>
            <a:pPr marL="514350" indent="-457200"/>
            <a:r>
              <a:rPr lang="en-US" sz="2200" dirty="0"/>
              <a:t>Broad Branch Associates</a:t>
            </a:r>
          </a:p>
          <a:p>
            <a:pPr marL="514350" indent="-457200"/>
            <a:r>
              <a:rPr lang="en-US" sz="2200" dirty="0" err="1"/>
              <a:t>IntraHealth</a:t>
            </a:r>
            <a:endParaRPr lang="en-US" sz="2200" dirty="0"/>
          </a:p>
          <a:p>
            <a:pPr marL="514350" indent="-457200"/>
            <a:r>
              <a:rPr lang="en-US" sz="2200" dirty="0"/>
              <a:t>Urban Institute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PS3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National level</a:t>
            </a:r>
          </a:p>
          <a:p>
            <a:pPr lvl="1"/>
            <a:r>
              <a:rPr lang="en-US" sz="3200" dirty="0" smtClean="0"/>
              <a:t>Ongoing engagement and support for policy dialogue and systems strengthening with all relevant  Ministries, Departments, Agencies</a:t>
            </a:r>
          </a:p>
          <a:p>
            <a:pPr lvl="1"/>
            <a:r>
              <a:rPr lang="en-US" sz="3200" dirty="0" smtClean="0"/>
              <a:t>Across sectors: support PO-RALG, POPSM, and MOF </a:t>
            </a:r>
          </a:p>
          <a:p>
            <a:pPr lvl="1"/>
            <a:r>
              <a:rPr lang="en-US" sz="3200" dirty="0" smtClean="0"/>
              <a:t>Within sectors: prioritize MOHSW/health sector but engage in many sectors</a:t>
            </a:r>
          </a:p>
        </p:txBody>
      </p:sp>
    </p:spTree>
    <p:extLst>
      <p:ext uri="{BB962C8B-B14F-4D97-AF65-F5344CB8AC3E}">
        <p14:creationId xmlns:p14="http://schemas.microsoft.com/office/powerpoint/2010/main" val="29617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264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709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PS3 13 Regions of Mainland Tanzania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08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PS3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Region/LGA level</a:t>
            </a:r>
          </a:p>
          <a:p>
            <a:pPr lvl="1"/>
            <a:r>
              <a:rPr lang="en-US" sz="3200" dirty="0" smtClean="0"/>
              <a:t>13 targeted regions of the Tanzania Mainland: Dodoma, Iringa, </a:t>
            </a:r>
            <a:r>
              <a:rPr lang="en-US" sz="3200" dirty="0" err="1" smtClean="0"/>
              <a:t>Kagera</a:t>
            </a:r>
            <a:r>
              <a:rPr lang="en-US" sz="3200" dirty="0" smtClean="0"/>
              <a:t>, </a:t>
            </a:r>
            <a:r>
              <a:rPr lang="en-US" sz="3200" dirty="0" err="1" smtClean="0"/>
              <a:t>Kigoma</a:t>
            </a:r>
            <a:r>
              <a:rPr lang="en-US" sz="3200" dirty="0" smtClean="0"/>
              <a:t>, </a:t>
            </a:r>
            <a:r>
              <a:rPr lang="en-US" sz="3200" dirty="0" err="1" smtClean="0"/>
              <a:t>Lindi</a:t>
            </a:r>
            <a:r>
              <a:rPr lang="en-US" sz="3200" dirty="0" smtClean="0"/>
              <a:t>, Mara, Mbeya, </a:t>
            </a:r>
            <a:r>
              <a:rPr lang="en-US" sz="3200" dirty="0" err="1" smtClean="0"/>
              <a:t>Morogoro</a:t>
            </a:r>
            <a:r>
              <a:rPr lang="en-US" sz="3200" dirty="0" smtClean="0"/>
              <a:t>, </a:t>
            </a:r>
            <a:r>
              <a:rPr lang="en-US" sz="3200" dirty="0" err="1" smtClean="0"/>
              <a:t>Mtwara</a:t>
            </a:r>
            <a:r>
              <a:rPr lang="en-US" sz="3200" dirty="0" smtClean="0"/>
              <a:t>, Mwanza, </a:t>
            </a:r>
            <a:r>
              <a:rPr lang="en-US" sz="3200" dirty="0" err="1" smtClean="0"/>
              <a:t>Njombe</a:t>
            </a:r>
            <a:r>
              <a:rPr lang="en-US" sz="3200" dirty="0" smtClean="0"/>
              <a:t>, </a:t>
            </a:r>
            <a:r>
              <a:rPr lang="en-US" sz="3200" dirty="0" err="1" smtClean="0"/>
              <a:t>Rukwa</a:t>
            </a:r>
            <a:r>
              <a:rPr lang="en-US" sz="3200" dirty="0" smtClean="0"/>
              <a:t>, and </a:t>
            </a:r>
            <a:r>
              <a:rPr lang="en-US" sz="3200" dirty="0" err="1" smtClean="0"/>
              <a:t>Shinyanga</a:t>
            </a:r>
            <a:endParaRPr lang="en-US" sz="3200" dirty="0" smtClean="0"/>
          </a:p>
          <a:p>
            <a:pPr lvl="1"/>
            <a:r>
              <a:rPr lang="en-US" sz="3200" dirty="0" smtClean="0"/>
              <a:t>Support all LGAs in two phases:</a:t>
            </a:r>
          </a:p>
          <a:p>
            <a:pPr lvl="2"/>
            <a:r>
              <a:rPr lang="en-US" sz="2800" dirty="0" smtClean="0"/>
              <a:t>Phase I -- two LGAs per region </a:t>
            </a:r>
          </a:p>
          <a:p>
            <a:pPr lvl="2"/>
            <a:r>
              <a:rPr lang="en-US" sz="2800" dirty="0" smtClean="0"/>
              <a:t>Phase II -- extend to all remaining LGAs in each region (97 total LGAs)</a:t>
            </a:r>
          </a:p>
        </p:txBody>
      </p:sp>
    </p:spTree>
    <p:extLst>
      <p:ext uri="{BB962C8B-B14F-4D97-AF65-F5344CB8AC3E}">
        <p14:creationId xmlns:p14="http://schemas.microsoft.com/office/powerpoint/2010/main" val="18350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PS3 Components: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Strengthen LGA level citizen engagement </a:t>
            </a:r>
          </a:p>
          <a:p>
            <a:r>
              <a:rPr lang="en-US" sz="3600" dirty="0" smtClean="0"/>
              <a:t>Strengthen LGA committee functioning</a:t>
            </a:r>
          </a:p>
          <a:p>
            <a:r>
              <a:rPr lang="en-US" sz="3600" dirty="0" smtClean="0"/>
              <a:t>Strengthen LGA planning systems including gradual shift to service output or program-based planning and budgeting</a:t>
            </a:r>
          </a:p>
          <a:p>
            <a:r>
              <a:rPr lang="en-US" sz="3600" dirty="0" smtClean="0"/>
              <a:t>Strengthen PFM systems to improve financial management and controls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467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PS3 Components: 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4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900" dirty="0" smtClean="0"/>
              <a:t>Strengthen HR planning includin</a:t>
            </a:r>
            <a:r>
              <a:rPr lang="en-US" sz="4000" dirty="0" smtClean="0"/>
              <a:t>g:</a:t>
            </a:r>
          </a:p>
          <a:p>
            <a:pPr lvl="1"/>
            <a:r>
              <a:rPr lang="en-US" sz="3200" dirty="0" smtClean="0"/>
              <a:t>Support </a:t>
            </a:r>
            <a:r>
              <a:rPr lang="en-US" sz="3200" dirty="0"/>
              <a:t>LGAs to distribute or redistribute existing and allocated staff more equitably and efficiently</a:t>
            </a:r>
          </a:p>
          <a:p>
            <a:pPr lvl="1"/>
            <a:r>
              <a:rPr lang="en-US" sz="3200" dirty="0"/>
              <a:t>Support LGAs to submit more evidence-based permit allocation </a:t>
            </a:r>
            <a:r>
              <a:rPr lang="en-US" sz="3200" dirty="0" smtClean="0"/>
              <a:t>requests</a:t>
            </a:r>
          </a:p>
          <a:p>
            <a:r>
              <a:rPr lang="en-US" sz="3900" dirty="0"/>
              <a:t>Strengthen incentives for retention</a:t>
            </a:r>
          </a:p>
          <a:p>
            <a:r>
              <a:rPr lang="en-US" sz="3900" dirty="0"/>
              <a:t>Improve </a:t>
            </a:r>
            <a:r>
              <a:rPr lang="en-US" sz="3900" dirty="0" smtClean="0"/>
              <a:t>performance management </a:t>
            </a:r>
            <a:r>
              <a:rPr lang="en-US" sz="3900" dirty="0"/>
              <a:t>and OPRAS</a:t>
            </a:r>
          </a:p>
          <a:p>
            <a:endParaRPr lang="en-US" sz="39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614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PS3 Components: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4958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Strengthen resource tracking</a:t>
            </a:r>
          </a:p>
          <a:p>
            <a:pPr lvl="0"/>
            <a:r>
              <a:rPr lang="en-US" sz="3600" dirty="0" smtClean="0"/>
              <a:t>Support shift towards output-based provider payment systems including implementation of results-based financing </a:t>
            </a:r>
            <a:r>
              <a:rPr lang="en-US" sz="3600" dirty="0"/>
              <a:t>(</a:t>
            </a:r>
            <a:r>
              <a:rPr lang="en-US" sz="3600" dirty="0" smtClean="0"/>
              <a:t>RBF)</a:t>
            </a:r>
          </a:p>
          <a:p>
            <a:pPr lvl="0"/>
            <a:r>
              <a:rPr lang="en-US" sz="3600" dirty="0" smtClean="0"/>
              <a:t>Improve funds flow and PFM systems to enable better matching payment to priority services and poor population</a:t>
            </a:r>
            <a:r>
              <a:rPr lang="en-US" sz="3900" dirty="0" smtClean="0"/>
              <a:t>s</a:t>
            </a:r>
          </a:p>
          <a:p>
            <a:endParaRPr lang="en-US" sz="39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440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599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DPG Health Meeting April 6, 2016</vt:lpstr>
      <vt:lpstr>PS3 Purpose</vt:lpstr>
      <vt:lpstr>PS3 Basic Information</vt:lpstr>
      <vt:lpstr>PS3 Implementation </vt:lpstr>
      <vt:lpstr>PowerPoint Presentation</vt:lpstr>
      <vt:lpstr>PS3 Implementation </vt:lpstr>
      <vt:lpstr>Five PS3 Components: Governance</vt:lpstr>
      <vt:lpstr>Five PS3 Components: HR</vt:lpstr>
      <vt:lpstr>Five PS3 Components: Finance</vt:lpstr>
      <vt:lpstr>Five PS3 Components: Information Systems</vt:lpstr>
      <vt:lpstr>Five PS3 Components: OR</vt:lpstr>
      <vt:lpstr>PS3 Implementation Strategy        </vt:lpstr>
      <vt:lpstr>PS3 Principles</vt:lpstr>
      <vt:lpstr>Questions for DPG Health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Mwainyekule</dc:creator>
  <cp:lastModifiedBy>Sheila O'Dougherty</cp:lastModifiedBy>
  <cp:revision>97</cp:revision>
  <dcterms:created xsi:type="dcterms:W3CDTF">2016-01-27T12:22:28Z</dcterms:created>
  <dcterms:modified xsi:type="dcterms:W3CDTF">2016-04-04T16:18:56Z</dcterms:modified>
</cp:coreProperties>
</file>