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6" r:id="rId3"/>
    <p:sldId id="257" r:id="rId4"/>
    <p:sldId id="259" r:id="rId5"/>
    <p:sldId id="258" r:id="rId6"/>
    <p:sldId id="260" r:id="rId7"/>
    <p:sldId id="261" r:id="rId8"/>
    <p:sldId id="267"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6" d="100"/>
          <a:sy n="86" d="100"/>
        </p:scale>
        <p:origin x="13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BD0BAD-E2AE-48EA-B9B9-1432FBF3E83B}" type="datetimeFigureOut">
              <a:rPr lang="en-AU" smtClean="0"/>
              <a:t>12/02/2016</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9316E-AE59-4E10-8DFE-D891882EF8EB}" type="slidenum">
              <a:rPr lang="en-AU" smtClean="0"/>
              <a:t>‹#›</a:t>
            </a:fld>
            <a:endParaRPr lang="en-AU"/>
          </a:p>
        </p:txBody>
      </p:sp>
    </p:spTree>
    <p:extLst>
      <p:ext uri="{BB962C8B-B14F-4D97-AF65-F5344CB8AC3E}">
        <p14:creationId xmlns:p14="http://schemas.microsoft.com/office/powerpoint/2010/main" val="233885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04CC1-3AF2-4D37-838A-ED264D518F7F}" type="datetimeFigureOut">
              <a:rPr lang="en-AU" smtClean="0"/>
              <a:t>12/02/2016</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C1E02-9E87-4CBB-BEF0-497853336774}" type="slidenum">
              <a:rPr lang="en-AU" smtClean="0"/>
              <a:t>‹#›</a:t>
            </a:fld>
            <a:endParaRPr lang="en-AU"/>
          </a:p>
        </p:txBody>
      </p:sp>
    </p:spTree>
    <p:extLst>
      <p:ext uri="{BB962C8B-B14F-4D97-AF65-F5344CB8AC3E}">
        <p14:creationId xmlns:p14="http://schemas.microsoft.com/office/powerpoint/2010/main" val="565515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6D3C53-E88A-443B-93AA-AC9570772099}" type="datetime1">
              <a:rPr lang="en-GB" smtClean="0"/>
              <a:t>12/02/2016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107564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7C14C7-2E8F-459B-9326-628B5AAD44E0}" type="datetime1">
              <a:rPr lang="en-GB" smtClean="0"/>
              <a:t>12/02/2016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295004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98771A-7293-40EE-BE83-E056777476EE}" type="datetime1">
              <a:rPr lang="en-GB" smtClean="0"/>
              <a:t>12/02/2016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233250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BCF165-FB10-480A-B20C-2AF9BA9B4F3F}" type="datetime1">
              <a:rPr lang="en-GB" smtClean="0"/>
              <a:t>12/02/2016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132823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7A16F4-0A6A-467D-9410-502E07225D1E}" type="datetime1">
              <a:rPr lang="en-GB" smtClean="0"/>
              <a:t>12/02/2016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32736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6BA4A3-396C-44B0-9B13-F74BC43DA903}" type="datetime1">
              <a:rPr lang="en-GB" smtClean="0"/>
              <a:t>12/02/2016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929806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70F87C-86DD-45C8-8C01-D38F4D1154C8}" type="datetime1">
              <a:rPr lang="en-GB" smtClean="0"/>
              <a:t>12/02/2016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100416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E2693F-9773-4C2C-980C-AF86BF729A3C}" type="datetime1">
              <a:rPr lang="en-GB" smtClean="0"/>
              <a:t>12/02/2016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411241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C9BC0-6598-4AB3-B53D-C76856CAAB4E}" type="datetime1">
              <a:rPr lang="en-GB" smtClean="0"/>
              <a:t>12/02/2016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163792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4241E6-B263-4FEA-A3E2-D4BCA01FFB63}" type="datetime1">
              <a:rPr lang="en-GB" smtClean="0"/>
              <a:t>12/02/2016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25103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CC36B-9568-4D51-B15A-2CB19F20DB3D}" type="datetime1">
              <a:rPr lang="en-GB" smtClean="0"/>
              <a:t>12/02/2016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3EFDD-A1F2-4CF2-8A5B-27C38EABA38C}" type="slidenum">
              <a:rPr lang="en-GB" smtClean="0"/>
              <a:t>‹#›</a:t>
            </a:fld>
            <a:endParaRPr lang="en-GB"/>
          </a:p>
        </p:txBody>
      </p:sp>
    </p:spTree>
    <p:extLst>
      <p:ext uri="{BB962C8B-B14F-4D97-AF65-F5344CB8AC3E}">
        <p14:creationId xmlns:p14="http://schemas.microsoft.com/office/powerpoint/2010/main" val="112074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05A6-3CC1-4249-AADC-2F71090E9ADC}" type="datetime1">
              <a:rPr lang="en-GB" smtClean="0"/>
              <a:t>12/02/2016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3EFDD-A1F2-4CF2-8A5B-27C38EABA38C}" type="slidenum">
              <a:rPr lang="en-GB" smtClean="0"/>
              <a:t>‹#›</a:t>
            </a:fld>
            <a:endParaRPr lang="en-GB"/>
          </a:p>
        </p:txBody>
      </p:sp>
    </p:spTree>
    <p:extLst>
      <p:ext uri="{BB962C8B-B14F-4D97-AF65-F5344CB8AC3E}">
        <p14:creationId xmlns:p14="http://schemas.microsoft.com/office/powerpoint/2010/main" val="141281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9428" y="479486"/>
            <a:ext cx="9144000" cy="2387600"/>
          </a:xfrm>
        </p:spPr>
        <p:txBody>
          <a:bodyPr>
            <a:normAutofit/>
          </a:bodyPr>
          <a:lstStyle/>
          <a:p>
            <a:r>
              <a:rPr lang="en-GB" b="1" dirty="0" smtClean="0"/>
              <a:t>Proposed Policy </a:t>
            </a:r>
            <a:r>
              <a:rPr lang="en-GB" b="1" dirty="0"/>
              <a:t>C</a:t>
            </a:r>
            <a:r>
              <a:rPr lang="en-GB" b="1" dirty="0" smtClean="0"/>
              <a:t>ommitments for 2016</a:t>
            </a:r>
            <a:endParaRPr lang="en-GB" b="1" dirty="0"/>
          </a:p>
        </p:txBody>
      </p:sp>
      <p:sp>
        <p:nvSpPr>
          <p:cNvPr id="3" name="Subtitle 2"/>
          <p:cNvSpPr>
            <a:spLocks noGrp="1"/>
          </p:cNvSpPr>
          <p:nvPr>
            <p:ph type="subTitle" idx="1"/>
          </p:nvPr>
        </p:nvSpPr>
        <p:spPr/>
        <p:txBody>
          <a:bodyPr/>
          <a:lstStyle/>
          <a:p>
            <a:r>
              <a:rPr lang="en-GB" sz="3200" b="1" dirty="0" smtClean="0"/>
              <a:t>Joint Annual Health Sector Review (JAHSR) –Policy meeting</a:t>
            </a:r>
          </a:p>
          <a:p>
            <a:r>
              <a:rPr lang="en-GB" sz="3200" b="1" dirty="0" smtClean="0"/>
              <a:t>11</a:t>
            </a:r>
            <a:r>
              <a:rPr lang="en-GB" sz="3200" b="1" baseline="30000" dirty="0" smtClean="0"/>
              <a:t>th</a:t>
            </a:r>
            <a:r>
              <a:rPr lang="en-GB" sz="3200" b="1" dirty="0" smtClean="0"/>
              <a:t> February 2016</a:t>
            </a:r>
          </a:p>
          <a:p>
            <a:endParaRPr lang="en-GB" b="1" dirty="0"/>
          </a:p>
          <a:p>
            <a:endParaRPr lang="en-GB" b="1" dirty="0"/>
          </a:p>
        </p:txBody>
      </p:sp>
      <p:sp>
        <p:nvSpPr>
          <p:cNvPr id="4" name="Slide Number Placeholder 3"/>
          <p:cNvSpPr>
            <a:spLocks noGrp="1"/>
          </p:cNvSpPr>
          <p:nvPr>
            <p:ph type="sldNum" sz="quarter" idx="12"/>
          </p:nvPr>
        </p:nvSpPr>
        <p:spPr/>
        <p:txBody>
          <a:bodyPr/>
          <a:lstStyle/>
          <a:p>
            <a:fld id="{1903EFDD-A1F2-4CF2-8A5B-27C38EABA38C}" type="slidenum">
              <a:rPr lang="en-GB" smtClean="0"/>
              <a:t>1</a:t>
            </a:fld>
            <a:endParaRPr lang="en-GB"/>
          </a:p>
        </p:txBody>
      </p:sp>
    </p:spTree>
    <p:extLst>
      <p:ext uri="{BB962C8B-B14F-4D97-AF65-F5344CB8AC3E}">
        <p14:creationId xmlns:p14="http://schemas.microsoft.com/office/powerpoint/2010/main" val="1165297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6"/>
            <a:ext cx="10515600" cy="785612"/>
          </a:xfrm>
        </p:spPr>
        <p:txBody>
          <a:bodyPr>
            <a:noAutofit/>
          </a:bodyPr>
          <a:lstStyle/>
          <a:p>
            <a:r>
              <a:rPr lang="en-GB" sz="5400" b="1" dirty="0" smtClean="0"/>
              <a:t>6. Commodities</a:t>
            </a:r>
            <a:endParaRPr lang="en-GB" sz="5400" b="1" dirty="0"/>
          </a:p>
        </p:txBody>
      </p:sp>
      <p:sp>
        <p:nvSpPr>
          <p:cNvPr id="3" name="Content Placeholder 2"/>
          <p:cNvSpPr>
            <a:spLocks noGrp="1"/>
          </p:cNvSpPr>
          <p:nvPr>
            <p:ph idx="1"/>
          </p:nvPr>
        </p:nvSpPr>
        <p:spPr>
          <a:xfrm>
            <a:off x="838200" y="940158"/>
            <a:ext cx="10515600" cy="5917841"/>
          </a:xfrm>
        </p:spPr>
        <p:txBody>
          <a:bodyPr>
            <a:noAutofit/>
          </a:bodyPr>
          <a:lstStyle/>
          <a:p>
            <a:pPr marL="0" indent="0">
              <a:buNone/>
            </a:pPr>
            <a:r>
              <a:rPr lang="en-GB" sz="3000" b="1" dirty="0" smtClean="0"/>
              <a:t>MOHCDGEC will:</a:t>
            </a:r>
          </a:p>
          <a:p>
            <a:r>
              <a:rPr lang="en-GB" sz="3000" b="1" dirty="0" smtClean="0"/>
              <a:t>share the roadmap for implementation of the </a:t>
            </a:r>
            <a:r>
              <a:rPr lang="en-GB" sz="3000" b="1" dirty="0" smtClean="0">
                <a:solidFill>
                  <a:srgbClr val="FF0000"/>
                </a:solidFill>
              </a:rPr>
              <a:t>Global Fund recommendations</a:t>
            </a:r>
            <a:r>
              <a:rPr lang="en-GB" sz="3000" b="1" dirty="0" smtClean="0"/>
              <a:t>, including debt repayment, as a means of improving MSD performance and efficiency, with the </a:t>
            </a:r>
            <a:r>
              <a:rPr lang="en-GB" sz="3000" b="1" dirty="0" err="1" smtClean="0"/>
              <a:t>SWAp</a:t>
            </a:r>
            <a:r>
              <a:rPr lang="en-GB" sz="3000" b="1" dirty="0" smtClean="0"/>
              <a:t> committee by end of February 2016</a:t>
            </a:r>
          </a:p>
          <a:p>
            <a:r>
              <a:rPr lang="en-GB" sz="3000" b="1" dirty="0" smtClean="0"/>
              <a:t>Together with PO-RALG, ensure that existing and new </a:t>
            </a:r>
            <a:r>
              <a:rPr lang="en-GB" sz="3000" b="1" dirty="0" smtClean="0">
                <a:solidFill>
                  <a:srgbClr val="FF0000"/>
                </a:solidFill>
              </a:rPr>
              <a:t>resources for logistics/commodities </a:t>
            </a:r>
            <a:r>
              <a:rPr lang="en-GB" sz="3000" b="1" dirty="0" smtClean="0"/>
              <a:t>are channelled towards agreed priority BRN initiatives within the 2016/17 plans and budgets at all levels</a:t>
            </a:r>
          </a:p>
          <a:p>
            <a:r>
              <a:rPr lang="en-GB" sz="3000" b="1" dirty="0" smtClean="0"/>
              <a:t>issue clear policy guidelines, through PO-RALG, outlining one clear model for </a:t>
            </a:r>
            <a:r>
              <a:rPr lang="en-GB" sz="3000" b="1" dirty="0" smtClean="0">
                <a:solidFill>
                  <a:srgbClr val="FF0000"/>
                </a:solidFill>
              </a:rPr>
              <a:t>complementary procurement </a:t>
            </a:r>
            <a:r>
              <a:rPr lang="en-GB" sz="3000" b="1" dirty="0" smtClean="0"/>
              <a:t>of essential medicines and health commodities by LGAs and health facilities, by end of March 2016 </a:t>
            </a:r>
          </a:p>
          <a:p>
            <a:endParaRPr lang="en-GB" sz="30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10</a:t>
            </a:fld>
            <a:endParaRPr lang="en-GB"/>
          </a:p>
        </p:txBody>
      </p:sp>
    </p:spTree>
    <p:extLst>
      <p:ext uri="{BB962C8B-B14F-4D97-AF65-F5344CB8AC3E}">
        <p14:creationId xmlns:p14="http://schemas.microsoft.com/office/powerpoint/2010/main" val="2560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t>7. M&amp;E and Data Management</a:t>
            </a:r>
            <a:endParaRPr lang="en-GB" sz="5400" b="1" dirty="0"/>
          </a:p>
        </p:txBody>
      </p:sp>
      <p:sp>
        <p:nvSpPr>
          <p:cNvPr id="3" name="Content Placeholder 2"/>
          <p:cNvSpPr>
            <a:spLocks noGrp="1"/>
          </p:cNvSpPr>
          <p:nvPr>
            <p:ph idx="1"/>
          </p:nvPr>
        </p:nvSpPr>
        <p:spPr>
          <a:xfrm>
            <a:off x="838200" y="1668826"/>
            <a:ext cx="10515600" cy="4351338"/>
          </a:xfrm>
        </p:spPr>
        <p:txBody>
          <a:bodyPr>
            <a:normAutofit lnSpcReduction="10000"/>
          </a:bodyPr>
          <a:lstStyle/>
          <a:p>
            <a:pPr marL="0" indent="0">
              <a:buNone/>
            </a:pPr>
            <a:r>
              <a:rPr lang="en-GB" sz="3200" b="1" dirty="0" smtClean="0"/>
              <a:t>MOHCDGEC will: </a:t>
            </a:r>
          </a:p>
          <a:p>
            <a:r>
              <a:rPr lang="en-GB" sz="3200" b="1" dirty="0" smtClean="0"/>
              <a:t>finalise the Health </a:t>
            </a:r>
            <a:r>
              <a:rPr lang="en-GB" sz="3200" b="1" dirty="0" smtClean="0">
                <a:solidFill>
                  <a:srgbClr val="FF0000"/>
                </a:solidFill>
              </a:rPr>
              <a:t>M&amp;E Strengthening Plan </a:t>
            </a:r>
            <a:r>
              <a:rPr lang="en-GB" sz="3200" b="1" dirty="0" smtClean="0"/>
              <a:t>by end of March 2016</a:t>
            </a:r>
          </a:p>
          <a:p>
            <a:pPr lvl="1"/>
            <a:r>
              <a:rPr lang="en-GB" sz="3200" b="1" dirty="0" smtClean="0"/>
              <a:t>including a roadmap for </a:t>
            </a:r>
            <a:r>
              <a:rPr lang="en-GB" sz="3200" b="1" dirty="0" smtClean="0">
                <a:solidFill>
                  <a:srgbClr val="FF0000"/>
                </a:solidFill>
              </a:rPr>
              <a:t>evolution</a:t>
            </a:r>
            <a:r>
              <a:rPr lang="en-GB" sz="3200" b="1" dirty="0" smtClean="0"/>
              <a:t> from paper to electronic systems, for increased </a:t>
            </a:r>
            <a:r>
              <a:rPr lang="en-GB" sz="3200" b="1" dirty="0" smtClean="0">
                <a:solidFill>
                  <a:srgbClr val="FF0000"/>
                </a:solidFill>
              </a:rPr>
              <a:t>harmonisation</a:t>
            </a:r>
            <a:r>
              <a:rPr lang="en-GB" sz="3200" b="1" dirty="0" smtClean="0"/>
              <a:t> and </a:t>
            </a:r>
            <a:r>
              <a:rPr lang="en-GB" sz="3200" b="1" dirty="0" smtClean="0">
                <a:solidFill>
                  <a:srgbClr val="FF0000"/>
                </a:solidFill>
              </a:rPr>
              <a:t>inter-operability </a:t>
            </a:r>
            <a:r>
              <a:rPr lang="en-GB" sz="3200" b="1" dirty="0" smtClean="0"/>
              <a:t>of data systems including financial data</a:t>
            </a:r>
          </a:p>
          <a:p>
            <a:r>
              <a:rPr lang="en-GB" sz="3200" b="1" dirty="0" smtClean="0"/>
              <a:t>Together with PO-RALG, </a:t>
            </a:r>
            <a:r>
              <a:rPr lang="en-GB" sz="3200" b="1" dirty="0" smtClean="0">
                <a:solidFill>
                  <a:srgbClr val="FF0000"/>
                </a:solidFill>
              </a:rPr>
              <a:t>disseminate</a:t>
            </a:r>
            <a:r>
              <a:rPr lang="en-GB" sz="3200" b="1" dirty="0" smtClean="0"/>
              <a:t> findings of national assessments and relevant data to LGAs and other users in a timely manner, and in relevant, user-friendly formats to inform service planning and decision-making</a:t>
            </a:r>
          </a:p>
          <a:p>
            <a:endParaRPr lang="en-GB" dirty="0"/>
          </a:p>
        </p:txBody>
      </p:sp>
      <p:sp>
        <p:nvSpPr>
          <p:cNvPr id="4" name="Slide Number Placeholder 3"/>
          <p:cNvSpPr>
            <a:spLocks noGrp="1"/>
          </p:cNvSpPr>
          <p:nvPr>
            <p:ph type="sldNum" sz="quarter" idx="12"/>
          </p:nvPr>
        </p:nvSpPr>
        <p:spPr/>
        <p:txBody>
          <a:bodyPr/>
          <a:lstStyle/>
          <a:p>
            <a:fld id="{1903EFDD-A1F2-4CF2-8A5B-27C38EABA38C}" type="slidenum">
              <a:rPr lang="en-GB" smtClean="0"/>
              <a:t>11</a:t>
            </a:fld>
            <a:endParaRPr lang="en-GB"/>
          </a:p>
        </p:txBody>
      </p:sp>
    </p:spTree>
    <p:extLst>
      <p:ext uri="{BB962C8B-B14F-4D97-AF65-F5344CB8AC3E}">
        <p14:creationId xmlns:p14="http://schemas.microsoft.com/office/powerpoint/2010/main" val="377411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3"/>
          </a:xfrm>
        </p:spPr>
        <p:txBody>
          <a:bodyPr>
            <a:normAutofit fontScale="90000"/>
          </a:bodyPr>
          <a:lstStyle/>
          <a:p>
            <a:r>
              <a:rPr lang="en-GB" b="1" dirty="0" smtClean="0"/>
              <a:t> </a:t>
            </a:r>
            <a:r>
              <a:rPr lang="en-GB" sz="6000" b="1" smtClean="0"/>
              <a:t>8. Service </a:t>
            </a:r>
            <a:r>
              <a:rPr lang="en-GB" sz="6000" b="1" dirty="0" smtClean="0"/>
              <a:t>delivery</a:t>
            </a:r>
            <a:endParaRPr lang="en-GB" sz="6000" b="1" dirty="0"/>
          </a:p>
        </p:txBody>
      </p:sp>
      <p:sp>
        <p:nvSpPr>
          <p:cNvPr id="3" name="Content Placeholder 2"/>
          <p:cNvSpPr>
            <a:spLocks noGrp="1"/>
          </p:cNvSpPr>
          <p:nvPr>
            <p:ph idx="1"/>
          </p:nvPr>
        </p:nvSpPr>
        <p:spPr>
          <a:xfrm>
            <a:off x="838200" y="1211163"/>
            <a:ext cx="10515600" cy="5205272"/>
          </a:xfrm>
        </p:spPr>
        <p:txBody>
          <a:bodyPr>
            <a:noAutofit/>
          </a:bodyPr>
          <a:lstStyle/>
          <a:p>
            <a:pPr marL="0" indent="0">
              <a:buNone/>
            </a:pPr>
            <a:r>
              <a:rPr lang="en-GB" sz="2400" b="1" dirty="0" smtClean="0"/>
              <a:t>PO-RALG will:</a:t>
            </a:r>
          </a:p>
          <a:p>
            <a:r>
              <a:rPr lang="en-GB" sz="2400" b="1" dirty="0" smtClean="0"/>
              <a:t> </a:t>
            </a:r>
            <a:r>
              <a:rPr lang="en-GB" sz="2400" b="1" dirty="0" smtClean="0">
                <a:solidFill>
                  <a:srgbClr val="FF0000"/>
                </a:solidFill>
              </a:rPr>
              <a:t>disseminate</a:t>
            </a:r>
            <a:r>
              <a:rPr lang="en-GB" sz="2400" b="1" dirty="0" smtClean="0"/>
              <a:t> the Basic Standards for Health and Social Welfare Facilities (Volume 1-5) to all regions and LGAs by end of March 2016 </a:t>
            </a:r>
          </a:p>
          <a:p>
            <a:pPr marL="0" indent="0">
              <a:spcBef>
                <a:spcPts val="1200"/>
              </a:spcBef>
              <a:buNone/>
            </a:pPr>
            <a:r>
              <a:rPr lang="en-GB" sz="2400" b="1" dirty="0" smtClean="0"/>
              <a:t>MOHCDGEC will:</a:t>
            </a:r>
          </a:p>
          <a:p>
            <a:r>
              <a:rPr lang="en-GB" sz="2400" b="1" dirty="0" smtClean="0"/>
              <a:t>Together with PO-RALG, ensure that as findings of the Star-Rating Assessment of all primary health facilities become available, they are </a:t>
            </a:r>
            <a:r>
              <a:rPr lang="en-GB" sz="2400" b="1" dirty="0" smtClean="0">
                <a:solidFill>
                  <a:srgbClr val="FF0000"/>
                </a:solidFill>
              </a:rPr>
              <a:t>translated</a:t>
            </a:r>
            <a:r>
              <a:rPr lang="en-GB" sz="2400" b="1" dirty="0" smtClean="0"/>
              <a:t> into costed, facility-specific, quality improvement interventions within the CCHPs by June 2016</a:t>
            </a:r>
          </a:p>
          <a:p>
            <a:r>
              <a:rPr lang="en-GB" sz="2400" b="1" dirty="0" smtClean="0">
                <a:solidFill>
                  <a:srgbClr val="FF0000"/>
                </a:solidFill>
              </a:rPr>
              <a:t>revise the supervision guidelines </a:t>
            </a:r>
            <a:r>
              <a:rPr lang="en-GB" sz="2400" b="1" dirty="0" smtClean="0"/>
              <a:t>to separate inspection and supervision functions, and to effect a move away from the current checklist approach towards a harmonised mentoring and coaching model, by end December 2016 </a:t>
            </a:r>
          </a:p>
          <a:p>
            <a:r>
              <a:rPr lang="en-GB" sz="2400" b="1" dirty="0" smtClean="0"/>
              <a:t>develop a </a:t>
            </a:r>
            <a:r>
              <a:rPr lang="en-GB" sz="2400" b="1" dirty="0" smtClean="0">
                <a:solidFill>
                  <a:srgbClr val="FF0000"/>
                </a:solidFill>
              </a:rPr>
              <a:t>roadmap</a:t>
            </a:r>
            <a:r>
              <a:rPr lang="en-GB" sz="2400" b="1" dirty="0" smtClean="0"/>
              <a:t> for expansion of accreditation using agreed standards for regional, referral, zonal, specialised and national health facilities, by June 2016 </a:t>
            </a:r>
          </a:p>
          <a:p>
            <a:endParaRPr lang="en-GB" sz="24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12</a:t>
            </a:fld>
            <a:endParaRPr lang="en-GB"/>
          </a:p>
        </p:txBody>
      </p:sp>
    </p:spTree>
    <p:extLst>
      <p:ext uri="{BB962C8B-B14F-4D97-AF65-F5344CB8AC3E}">
        <p14:creationId xmlns:p14="http://schemas.microsoft.com/office/powerpoint/2010/main" val="150033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Autofit/>
          </a:bodyPr>
          <a:lstStyle/>
          <a:p>
            <a:r>
              <a:rPr lang="en-AU" sz="5400" b="1" dirty="0" smtClean="0"/>
              <a:t>Background</a:t>
            </a:r>
            <a:endParaRPr lang="en-AU" sz="5400" b="1" dirty="0"/>
          </a:p>
        </p:txBody>
      </p:sp>
      <p:sp>
        <p:nvSpPr>
          <p:cNvPr id="3" name="Content Placeholder 2"/>
          <p:cNvSpPr>
            <a:spLocks noGrp="1"/>
          </p:cNvSpPr>
          <p:nvPr>
            <p:ph idx="1"/>
          </p:nvPr>
        </p:nvSpPr>
        <p:spPr>
          <a:xfrm>
            <a:off x="869557" y="1148990"/>
            <a:ext cx="10515600" cy="5203065"/>
          </a:xfrm>
        </p:spPr>
        <p:txBody>
          <a:bodyPr>
            <a:noAutofit/>
          </a:bodyPr>
          <a:lstStyle/>
          <a:p>
            <a:r>
              <a:rPr lang="en-AU" sz="3200" b="1" dirty="0" smtClean="0"/>
              <a:t>Joint Annual Health Sector Technical Review meeting took place at NIMR in November 25-26</a:t>
            </a:r>
            <a:r>
              <a:rPr lang="en-AU" sz="3200" b="1" baseline="30000" dirty="0" smtClean="0"/>
              <a:t>th</a:t>
            </a:r>
            <a:r>
              <a:rPr lang="en-AU" sz="3200" b="1" dirty="0" smtClean="0"/>
              <a:t> 2015</a:t>
            </a:r>
          </a:p>
          <a:p>
            <a:r>
              <a:rPr lang="en-AU" sz="3200" b="1" dirty="0" smtClean="0"/>
              <a:t>Attended by a representative forum of health </a:t>
            </a:r>
            <a:r>
              <a:rPr lang="en-AU" sz="3200" b="1" dirty="0"/>
              <a:t>s</a:t>
            </a:r>
            <a:r>
              <a:rPr lang="en-AU" sz="3200" b="1" dirty="0" smtClean="0"/>
              <a:t>ector </a:t>
            </a:r>
            <a:r>
              <a:rPr lang="en-AU" sz="3200" b="1" dirty="0"/>
              <a:t>s</a:t>
            </a:r>
            <a:r>
              <a:rPr lang="en-AU" sz="3200" b="1" dirty="0" smtClean="0"/>
              <a:t>takeholders including Government, DPs, Civil Society Organizations (CSO), Private Sector, Regions and LGAs</a:t>
            </a:r>
          </a:p>
          <a:p>
            <a:r>
              <a:rPr lang="en-AU" sz="3200" b="1" dirty="0" smtClean="0"/>
              <a:t>Presentations and discussions included; Annual health sector performance profile, Public Expenditure Review, National Health Accounts, Private sector and CSO services, HSSP IV, BRN initiative and Results-Based Financing</a:t>
            </a:r>
          </a:p>
          <a:p>
            <a:r>
              <a:rPr lang="en-AU" sz="3200" b="1" dirty="0" smtClean="0"/>
              <a:t>Discussion outputs were synthesised into </a:t>
            </a:r>
            <a:r>
              <a:rPr lang="en-AU" sz="3200" b="1" dirty="0" smtClean="0">
                <a:solidFill>
                  <a:srgbClr val="FF0000"/>
                </a:solidFill>
              </a:rPr>
              <a:t>eight </a:t>
            </a:r>
            <a:r>
              <a:rPr lang="en-AU" sz="3200" b="1" dirty="0">
                <a:solidFill>
                  <a:srgbClr val="FF0000"/>
                </a:solidFill>
              </a:rPr>
              <a:t>t</a:t>
            </a:r>
            <a:r>
              <a:rPr lang="en-AU" sz="3200" b="1" dirty="0" smtClean="0">
                <a:solidFill>
                  <a:srgbClr val="FF0000"/>
                </a:solidFill>
              </a:rPr>
              <a:t>hematic areas</a:t>
            </a:r>
            <a:r>
              <a:rPr lang="en-AU" sz="3200" b="1" dirty="0" smtClean="0"/>
              <a:t> proposed for policy dialogue</a:t>
            </a:r>
            <a:endParaRPr lang="en-AU" sz="32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2</a:t>
            </a:fld>
            <a:endParaRPr lang="en-GB"/>
          </a:p>
        </p:txBody>
      </p:sp>
    </p:spTree>
    <p:extLst>
      <p:ext uri="{BB962C8B-B14F-4D97-AF65-F5344CB8AC3E}">
        <p14:creationId xmlns:p14="http://schemas.microsoft.com/office/powerpoint/2010/main" val="371978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367"/>
            <a:ext cx="10515600" cy="1325563"/>
          </a:xfrm>
        </p:spPr>
        <p:txBody>
          <a:bodyPr>
            <a:normAutofit fontScale="90000"/>
          </a:bodyPr>
          <a:lstStyle/>
          <a:p>
            <a:r>
              <a:rPr lang="en-GB" sz="5400" b="1" dirty="0" smtClean="0"/>
              <a:t>1. Prevention and Community Health</a:t>
            </a:r>
            <a:endParaRPr lang="en-GB" sz="5400" b="1" dirty="0"/>
          </a:p>
        </p:txBody>
      </p:sp>
      <p:sp>
        <p:nvSpPr>
          <p:cNvPr id="3" name="Content Placeholder 2"/>
          <p:cNvSpPr>
            <a:spLocks noGrp="1"/>
          </p:cNvSpPr>
          <p:nvPr>
            <p:ph idx="1"/>
          </p:nvPr>
        </p:nvSpPr>
        <p:spPr>
          <a:xfrm>
            <a:off x="822521" y="2029462"/>
            <a:ext cx="10515600" cy="3881863"/>
          </a:xfrm>
        </p:spPr>
        <p:txBody>
          <a:bodyPr>
            <a:normAutofit/>
          </a:bodyPr>
          <a:lstStyle/>
          <a:p>
            <a:pPr marL="0" indent="0">
              <a:lnSpc>
                <a:spcPct val="120000"/>
              </a:lnSpc>
              <a:buNone/>
            </a:pPr>
            <a:r>
              <a:rPr lang="en-GB" sz="3200" b="1" dirty="0" smtClean="0"/>
              <a:t>MOHCDGEC will:</a:t>
            </a:r>
          </a:p>
          <a:p>
            <a:pPr>
              <a:lnSpc>
                <a:spcPct val="120000"/>
              </a:lnSpc>
            </a:pPr>
            <a:r>
              <a:rPr lang="en-GB" sz="3200" b="1" dirty="0" smtClean="0"/>
              <a:t>Together with PO-RALG and other core stakeholders, agree on the outstanding priority issues related to institutionalisation of the new Community Health Worker cadre by the end of first quarter of 2016, through a dedicated </a:t>
            </a:r>
            <a:r>
              <a:rPr lang="en-GB" sz="3200" b="1" dirty="0" smtClean="0">
                <a:solidFill>
                  <a:srgbClr val="FF0000"/>
                </a:solidFill>
              </a:rPr>
              <a:t>high level Round Table meeting</a:t>
            </a:r>
            <a:endParaRPr lang="en-GB" sz="3200" b="1" dirty="0">
              <a:solidFill>
                <a:srgbClr val="FF0000"/>
              </a:solidFill>
            </a:endParaRPr>
          </a:p>
        </p:txBody>
      </p:sp>
      <p:sp>
        <p:nvSpPr>
          <p:cNvPr id="4" name="Slide Number Placeholder 3"/>
          <p:cNvSpPr>
            <a:spLocks noGrp="1"/>
          </p:cNvSpPr>
          <p:nvPr>
            <p:ph type="sldNum" sz="quarter" idx="12"/>
          </p:nvPr>
        </p:nvSpPr>
        <p:spPr/>
        <p:txBody>
          <a:bodyPr/>
          <a:lstStyle/>
          <a:p>
            <a:fld id="{1903EFDD-A1F2-4CF2-8A5B-27C38EABA38C}" type="slidenum">
              <a:rPr lang="en-GB" smtClean="0"/>
              <a:t>3</a:t>
            </a:fld>
            <a:endParaRPr lang="en-GB"/>
          </a:p>
        </p:txBody>
      </p:sp>
    </p:spTree>
    <p:extLst>
      <p:ext uri="{BB962C8B-B14F-4D97-AF65-F5344CB8AC3E}">
        <p14:creationId xmlns:p14="http://schemas.microsoft.com/office/powerpoint/2010/main" val="213559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t>2. Equity</a:t>
            </a:r>
            <a:endParaRPr lang="en-GB" sz="5400" b="1" dirty="0"/>
          </a:p>
        </p:txBody>
      </p:sp>
      <p:sp>
        <p:nvSpPr>
          <p:cNvPr id="3" name="Content Placeholder 2"/>
          <p:cNvSpPr>
            <a:spLocks noGrp="1"/>
          </p:cNvSpPr>
          <p:nvPr>
            <p:ph idx="1"/>
          </p:nvPr>
        </p:nvSpPr>
        <p:spPr>
          <a:xfrm>
            <a:off x="838200" y="1825624"/>
            <a:ext cx="10515600" cy="1498517"/>
          </a:xfrm>
        </p:spPr>
        <p:txBody>
          <a:bodyPr>
            <a:normAutofit/>
          </a:bodyPr>
          <a:lstStyle/>
          <a:p>
            <a:pPr marL="0" indent="0">
              <a:lnSpc>
                <a:spcPct val="120000"/>
              </a:lnSpc>
              <a:buNone/>
            </a:pPr>
            <a:r>
              <a:rPr lang="en-GB" sz="3200" b="1" dirty="0" smtClean="0"/>
              <a:t>A comprehensive </a:t>
            </a:r>
            <a:r>
              <a:rPr lang="en-GB" sz="3200" b="1" dirty="0" smtClean="0">
                <a:solidFill>
                  <a:srgbClr val="FF0000"/>
                </a:solidFill>
              </a:rPr>
              <a:t>geographic mapping </a:t>
            </a:r>
            <a:r>
              <a:rPr lang="en-GB" sz="3200" b="1" dirty="0" smtClean="0"/>
              <a:t>of external resources will be undertaken by the end of 2016</a:t>
            </a:r>
            <a:endParaRPr lang="en-GB" sz="32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4</a:t>
            </a:fld>
            <a:endParaRPr lang="en-GB"/>
          </a:p>
        </p:txBody>
      </p:sp>
    </p:spTree>
    <p:extLst>
      <p:ext uri="{BB962C8B-B14F-4D97-AF65-F5344CB8AC3E}">
        <p14:creationId xmlns:p14="http://schemas.microsoft.com/office/powerpoint/2010/main" val="771444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5945"/>
          </a:xfrm>
        </p:spPr>
        <p:txBody>
          <a:bodyPr>
            <a:normAutofit/>
          </a:bodyPr>
          <a:lstStyle/>
          <a:p>
            <a:r>
              <a:rPr lang="en-GB" sz="5400" b="1" dirty="0" smtClean="0"/>
              <a:t>3a. Health financing - SNHI</a:t>
            </a:r>
            <a:endParaRPr lang="en-GB" sz="5400" b="1" dirty="0"/>
          </a:p>
        </p:txBody>
      </p:sp>
      <p:sp>
        <p:nvSpPr>
          <p:cNvPr id="3" name="Content Placeholder 2"/>
          <p:cNvSpPr>
            <a:spLocks noGrp="1"/>
          </p:cNvSpPr>
          <p:nvPr>
            <p:ph idx="1"/>
          </p:nvPr>
        </p:nvSpPr>
        <p:spPr>
          <a:xfrm>
            <a:off x="838200" y="1554480"/>
            <a:ext cx="10515600" cy="4846320"/>
          </a:xfrm>
        </p:spPr>
        <p:txBody>
          <a:bodyPr>
            <a:normAutofit fontScale="92500" lnSpcReduction="20000"/>
          </a:bodyPr>
          <a:lstStyle/>
          <a:p>
            <a:pPr marL="0" indent="0">
              <a:buNone/>
            </a:pPr>
            <a:r>
              <a:rPr lang="en-GB" b="1" dirty="0" smtClean="0"/>
              <a:t>MOHCDGEC will</a:t>
            </a:r>
            <a:r>
              <a:rPr lang="en-GB" dirty="0" smtClean="0"/>
              <a:t>:</a:t>
            </a:r>
          </a:p>
          <a:p>
            <a:r>
              <a:rPr lang="en-GB" sz="3200" b="1" dirty="0" smtClean="0"/>
              <a:t>undertake a </a:t>
            </a:r>
            <a:r>
              <a:rPr lang="en-GB" sz="3200" b="1" dirty="0" smtClean="0">
                <a:solidFill>
                  <a:srgbClr val="FF0000"/>
                </a:solidFill>
              </a:rPr>
              <a:t>legislative review </a:t>
            </a:r>
            <a:r>
              <a:rPr lang="en-GB" sz="3200" b="1" dirty="0" smtClean="0"/>
              <a:t>prior to development and submission of the Single National Health Insurance (SNHI) Act for approval by Parliament by June 2016</a:t>
            </a:r>
          </a:p>
          <a:p>
            <a:r>
              <a:rPr lang="en-GB" sz="3200" b="1" dirty="0" smtClean="0"/>
              <a:t>spearhead and advocate for the </a:t>
            </a:r>
            <a:r>
              <a:rPr lang="en-GB" sz="3200" b="1" dirty="0" smtClean="0">
                <a:solidFill>
                  <a:srgbClr val="FF0000"/>
                </a:solidFill>
              </a:rPr>
              <a:t>passing</a:t>
            </a:r>
            <a:r>
              <a:rPr lang="en-GB" sz="3200" b="1" dirty="0" smtClean="0"/>
              <a:t> of the SNHI legislation by Cabinet by end 2016</a:t>
            </a:r>
          </a:p>
          <a:p>
            <a:r>
              <a:rPr lang="en-GB" sz="3200" b="1" dirty="0"/>
              <a:t>t</a:t>
            </a:r>
            <a:r>
              <a:rPr lang="en-GB" sz="3200" b="1" dirty="0" smtClean="0"/>
              <a:t>ogether with NHIF and partners, </a:t>
            </a:r>
            <a:r>
              <a:rPr lang="en-GB" sz="3200" b="1" dirty="0" smtClean="0">
                <a:solidFill>
                  <a:srgbClr val="FF0000"/>
                </a:solidFill>
              </a:rPr>
              <a:t>harmonise</a:t>
            </a:r>
            <a:r>
              <a:rPr lang="en-GB" sz="3200" b="1" dirty="0" smtClean="0"/>
              <a:t> different Community Health Fund/</a:t>
            </a:r>
            <a:r>
              <a:rPr lang="en-GB" sz="3200" b="1" dirty="0" err="1" smtClean="0"/>
              <a:t>Tiba</a:t>
            </a:r>
            <a:r>
              <a:rPr lang="en-GB" sz="3200" b="1" dirty="0" smtClean="0"/>
              <a:t> </a:t>
            </a:r>
            <a:r>
              <a:rPr lang="en-GB" sz="3200" b="1" dirty="0" err="1" smtClean="0"/>
              <a:t>kwa</a:t>
            </a:r>
            <a:r>
              <a:rPr lang="en-GB" sz="3200" b="1" dirty="0" smtClean="0"/>
              <a:t> </a:t>
            </a:r>
            <a:r>
              <a:rPr lang="en-GB" sz="3200" b="1" dirty="0" err="1" smtClean="0"/>
              <a:t>Kadi</a:t>
            </a:r>
            <a:r>
              <a:rPr lang="en-GB" sz="3200" b="1" dirty="0" smtClean="0"/>
              <a:t> approaches by end of 2016 towards a single design, in terms of:</a:t>
            </a:r>
          </a:p>
          <a:p>
            <a:pPr lvl="1"/>
            <a:r>
              <a:rPr lang="en-GB" sz="3200" b="1" dirty="0" smtClean="0"/>
              <a:t>improved health insurance membership, enrolment, and financial data management; </a:t>
            </a:r>
          </a:p>
          <a:p>
            <a:pPr lvl="1"/>
            <a:r>
              <a:rPr lang="en-GB" sz="3200" b="1" dirty="0" smtClean="0"/>
              <a:t>increased focus on enrolment of the poor; and </a:t>
            </a:r>
          </a:p>
          <a:p>
            <a:pPr lvl="1"/>
            <a:r>
              <a:rPr lang="en-GB" sz="3200" b="1" dirty="0" smtClean="0"/>
              <a:t>introduction of a clear purchaser-provider split</a:t>
            </a:r>
          </a:p>
          <a:p>
            <a:endParaRPr lang="en-GB" sz="32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5</a:t>
            </a:fld>
            <a:endParaRPr lang="en-GB"/>
          </a:p>
        </p:txBody>
      </p:sp>
    </p:spTree>
    <p:extLst>
      <p:ext uri="{BB962C8B-B14F-4D97-AF65-F5344CB8AC3E}">
        <p14:creationId xmlns:p14="http://schemas.microsoft.com/office/powerpoint/2010/main" val="2693854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007"/>
            <a:ext cx="10515600" cy="884125"/>
          </a:xfrm>
        </p:spPr>
        <p:txBody>
          <a:bodyPr>
            <a:normAutofit fontScale="90000"/>
          </a:bodyPr>
          <a:lstStyle/>
          <a:p>
            <a:r>
              <a:rPr lang="en-GB" sz="5400" b="1" dirty="0" smtClean="0"/>
              <a:t>3b. </a:t>
            </a:r>
            <a:r>
              <a:rPr lang="en-GB" sz="4900" b="1" dirty="0" smtClean="0"/>
              <a:t>Health financing – Public Financial Management (PFM)</a:t>
            </a:r>
            <a:endParaRPr lang="en-GB" sz="4900" b="1" dirty="0"/>
          </a:p>
        </p:txBody>
      </p:sp>
      <p:sp>
        <p:nvSpPr>
          <p:cNvPr id="3" name="Content Placeholder 2"/>
          <p:cNvSpPr>
            <a:spLocks noGrp="1"/>
          </p:cNvSpPr>
          <p:nvPr>
            <p:ph idx="1"/>
          </p:nvPr>
        </p:nvSpPr>
        <p:spPr>
          <a:xfrm>
            <a:off x="791164" y="1354534"/>
            <a:ext cx="10515600" cy="5660265"/>
          </a:xfrm>
        </p:spPr>
        <p:txBody>
          <a:bodyPr>
            <a:noAutofit/>
          </a:bodyPr>
          <a:lstStyle/>
          <a:p>
            <a:pPr marL="0" indent="0">
              <a:buNone/>
            </a:pPr>
            <a:r>
              <a:rPr lang="en-GB" sz="3200" b="1" dirty="0" smtClean="0"/>
              <a:t>MOHCDGEC will:</a:t>
            </a:r>
          </a:p>
          <a:p>
            <a:r>
              <a:rPr lang="en-GB" sz="3000" b="1" dirty="0" smtClean="0"/>
              <a:t>Together with partners, make an evidence-based case for an </a:t>
            </a:r>
            <a:r>
              <a:rPr lang="en-GB" sz="3000" b="1" dirty="0" smtClean="0">
                <a:solidFill>
                  <a:srgbClr val="FF0000"/>
                </a:solidFill>
              </a:rPr>
              <a:t>increase in domestic financing </a:t>
            </a:r>
            <a:r>
              <a:rPr lang="en-GB" sz="3000" b="1" dirty="0" smtClean="0"/>
              <a:t>in the FY2016/17 budget cycle, to progress towards a target of US$ 54 per capita, linked to impact of HSSP IV in subsidising the poor</a:t>
            </a:r>
          </a:p>
          <a:p>
            <a:r>
              <a:rPr lang="en-GB" sz="3000" b="1" dirty="0" smtClean="0"/>
              <a:t>Together with PO-RALG, </a:t>
            </a:r>
            <a:r>
              <a:rPr lang="en-GB" sz="3000" b="1" dirty="0" smtClean="0">
                <a:solidFill>
                  <a:srgbClr val="FF0000"/>
                </a:solidFill>
              </a:rPr>
              <a:t>establish</a:t>
            </a:r>
            <a:r>
              <a:rPr lang="en-GB" sz="3000" b="1" dirty="0" smtClean="0"/>
              <a:t> simple planning, budgeting and financial reporting mechanisms for health facilities by end 2016 </a:t>
            </a:r>
          </a:p>
          <a:p>
            <a:r>
              <a:rPr lang="en-GB" sz="3000" b="1" dirty="0" smtClean="0"/>
              <a:t>lead the establishment of a </a:t>
            </a:r>
            <a:r>
              <a:rPr lang="en-GB" sz="3000" b="1" dirty="0" smtClean="0">
                <a:solidFill>
                  <a:srgbClr val="FF0000"/>
                </a:solidFill>
              </a:rPr>
              <a:t>cross-ministerial </a:t>
            </a:r>
            <a:r>
              <a:rPr lang="en-GB" sz="3000" b="1" dirty="0" smtClean="0"/>
              <a:t>Public Financial Management Technical Working Group by the end of June 2016, with a view to i</a:t>
            </a:r>
            <a:r>
              <a:rPr lang="en-GB" sz="3100" b="1" dirty="0" smtClean="0"/>
              <a:t>m</a:t>
            </a:r>
            <a:r>
              <a:rPr lang="en-GB" sz="3200" b="1" dirty="0" smtClean="0"/>
              <a:t>proving the efficient use of available financial resources</a:t>
            </a:r>
          </a:p>
          <a:p>
            <a:endParaRPr lang="en-GB" sz="32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6</a:t>
            </a:fld>
            <a:endParaRPr lang="en-GB"/>
          </a:p>
        </p:txBody>
      </p:sp>
    </p:spTree>
    <p:extLst>
      <p:ext uri="{BB962C8B-B14F-4D97-AF65-F5344CB8AC3E}">
        <p14:creationId xmlns:p14="http://schemas.microsoft.com/office/powerpoint/2010/main" val="3926332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2399"/>
            <a:ext cx="10515600" cy="832609"/>
          </a:xfrm>
        </p:spPr>
        <p:txBody>
          <a:bodyPr>
            <a:normAutofit/>
          </a:bodyPr>
          <a:lstStyle/>
          <a:p>
            <a:r>
              <a:rPr lang="en-GB" sz="4800" b="1" dirty="0" smtClean="0"/>
              <a:t>4. Governance and leadership</a:t>
            </a:r>
            <a:endParaRPr lang="en-GB" sz="4800" b="1" dirty="0"/>
          </a:p>
        </p:txBody>
      </p:sp>
      <p:sp>
        <p:nvSpPr>
          <p:cNvPr id="3" name="Content Placeholder 2"/>
          <p:cNvSpPr>
            <a:spLocks noGrp="1"/>
          </p:cNvSpPr>
          <p:nvPr>
            <p:ph idx="1"/>
          </p:nvPr>
        </p:nvSpPr>
        <p:spPr>
          <a:xfrm>
            <a:off x="838200" y="1275007"/>
            <a:ext cx="10515600" cy="5467353"/>
          </a:xfrm>
        </p:spPr>
        <p:txBody>
          <a:bodyPr>
            <a:normAutofit fontScale="92500"/>
          </a:bodyPr>
          <a:lstStyle/>
          <a:p>
            <a:pPr marL="0" indent="0">
              <a:buNone/>
            </a:pPr>
            <a:r>
              <a:rPr lang="en-GB" b="1" dirty="0" smtClean="0"/>
              <a:t>MOHCDGEC will: </a:t>
            </a:r>
          </a:p>
          <a:p>
            <a:r>
              <a:rPr lang="en-GB" b="1" dirty="0" smtClean="0"/>
              <a:t>Together with PO-RALG and partners, </a:t>
            </a:r>
            <a:r>
              <a:rPr lang="en-GB" b="1" dirty="0" smtClean="0">
                <a:solidFill>
                  <a:srgbClr val="FF0000"/>
                </a:solidFill>
              </a:rPr>
              <a:t>endorse </a:t>
            </a:r>
            <a:r>
              <a:rPr lang="en-GB" b="1" dirty="0" smtClean="0"/>
              <a:t>the </a:t>
            </a:r>
            <a:r>
              <a:rPr lang="en-GB" b="1" dirty="0" err="1" smtClean="0"/>
              <a:t>SWAp</a:t>
            </a:r>
            <a:r>
              <a:rPr lang="en-GB" b="1" dirty="0" smtClean="0"/>
              <a:t> Code of Conduct and finalise </a:t>
            </a:r>
            <a:r>
              <a:rPr lang="en-GB" b="1" dirty="0" smtClean="0">
                <a:solidFill>
                  <a:srgbClr val="FF0000"/>
                </a:solidFill>
              </a:rPr>
              <a:t>review </a:t>
            </a:r>
            <a:r>
              <a:rPr lang="en-GB" b="1" dirty="0" smtClean="0">
                <a:solidFill>
                  <a:srgbClr val="000000"/>
                </a:solidFill>
              </a:rPr>
              <a:t>of the Common Management Arrangements by end of March 2016</a:t>
            </a:r>
          </a:p>
          <a:p>
            <a:pPr lvl="1"/>
            <a:r>
              <a:rPr lang="en-GB" b="1" dirty="0" smtClean="0"/>
              <a:t>to include clear </a:t>
            </a:r>
            <a:r>
              <a:rPr lang="en-GB" b="1" dirty="0" smtClean="0">
                <a:solidFill>
                  <a:srgbClr val="FF0000"/>
                </a:solidFill>
              </a:rPr>
              <a:t>accountability framework </a:t>
            </a:r>
            <a:r>
              <a:rPr lang="en-GB" b="1" dirty="0" smtClean="0"/>
              <a:t>for MOHCDGSC and PO-RALG, and </a:t>
            </a:r>
          </a:p>
          <a:p>
            <a:pPr lvl="1"/>
            <a:r>
              <a:rPr lang="en-GB" b="1" dirty="0" smtClean="0"/>
              <a:t>to promote multi-sectoral </a:t>
            </a:r>
            <a:r>
              <a:rPr lang="en-GB" b="1" dirty="0" smtClean="0">
                <a:solidFill>
                  <a:srgbClr val="FF0000"/>
                </a:solidFill>
              </a:rPr>
              <a:t>collaboration</a:t>
            </a:r>
          </a:p>
          <a:p>
            <a:r>
              <a:rPr lang="en-GB" b="1" dirty="0" smtClean="0"/>
              <a:t>reach agreement with MOF on piloting of </a:t>
            </a:r>
            <a:r>
              <a:rPr lang="en-GB" b="1" dirty="0" smtClean="0">
                <a:solidFill>
                  <a:srgbClr val="FF0000"/>
                </a:solidFill>
              </a:rPr>
              <a:t>direct facility funding </a:t>
            </a:r>
            <a:r>
              <a:rPr lang="en-GB" b="1" dirty="0" smtClean="0"/>
              <a:t>by end of March 2016</a:t>
            </a:r>
          </a:p>
          <a:p>
            <a:pPr lvl="1"/>
            <a:r>
              <a:rPr lang="en-GB" b="1" dirty="0" smtClean="0"/>
              <a:t>both for Health Basket Fund as per 2015/16 Side Agreement, and for RBF</a:t>
            </a:r>
          </a:p>
          <a:p>
            <a:r>
              <a:rPr lang="en-GB" b="1" dirty="0" smtClean="0"/>
              <a:t>With PO-RALG and partners, </a:t>
            </a:r>
            <a:r>
              <a:rPr lang="en-GB" b="1" dirty="0" smtClean="0">
                <a:solidFill>
                  <a:srgbClr val="FF0000"/>
                </a:solidFill>
              </a:rPr>
              <a:t>clarify relationships </a:t>
            </a:r>
            <a:r>
              <a:rPr lang="en-GB" b="1" dirty="0" smtClean="0"/>
              <a:t>between sector and other governance structures at sub-district level, in relation to health planning, budgeting and financial management by end of March 2016, and ensure dissemination of the information to all levels</a:t>
            </a:r>
            <a:endParaRPr lang="en-GB" dirty="0" smtClean="0"/>
          </a:p>
          <a:p>
            <a:endParaRPr lang="en-GB" dirty="0"/>
          </a:p>
        </p:txBody>
      </p:sp>
      <p:sp>
        <p:nvSpPr>
          <p:cNvPr id="4" name="Slide Number Placeholder 3"/>
          <p:cNvSpPr>
            <a:spLocks noGrp="1"/>
          </p:cNvSpPr>
          <p:nvPr>
            <p:ph type="sldNum" sz="quarter" idx="12"/>
          </p:nvPr>
        </p:nvSpPr>
        <p:spPr/>
        <p:txBody>
          <a:bodyPr/>
          <a:lstStyle/>
          <a:p>
            <a:fld id="{1903EFDD-A1F2-4CF2-8A5B-27C38EABA38C}" type="slidenum">
              <a:rPr lang="en-GB" smtClean="0"/>
              <a:t>7</a:t>
            </a:fld>
            <a:endParaRPr lang="en-GB"/>
          </a:p>
        </p:txBody>
      </p:sp>
    </p:spTree>
    <p:extLst>
      <p:ext uri="{BB962C8B-B14F-4D97-AF65-F5344CB8AC3E}">
        <p14:creationId xmlns:p14="http://schemas.microsoft.com/office/powerpoint/2010/main" val="55967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1972"/>
          </a:xfrm>
        </p:spPr>
        <p:txBody>
          <a:bodyPr/>
          <a:lstStyle/>
          <a:p>
            <a:r>
              <a:rPr lang="en-GB" b="1" dirty="0" smtClean="0"/>
              <a:t>4. </a:t>
            </a:r>
            <a:r>
              <a:rPr lang="en-GB" sz="4800" b="1" dirty="0" smtClean="0"/>
              <a:t>Governance</a:t>
            </a:r>
            <a:r>
              <a:rPr lang="en-GB" b="1" dirty="0" smtClean="0"/>
              <a:t> (cont.)</a:t>
            </a:r>
            <a:endParaRPr lang="en-GB" b="1" dirty="0"/>
          </a:p>
        </p:txBody>
      </p:sp>
      <p:sp>
        <p:nvSpPr>
          <p:cNvPr id="3" name="Content Placeholder 2"/>
          <p:cNvSpPr>
            <a:spLocks noGrp="1"/>
          </p:cNvSpPr>
          <p:nvPr>
            <p:ph idx="1"/>
          </p:nvPr>
        </p:nvSpPr>
        <p:spPr>
          <a:xfrm>
            <a:off x="791164" y="1370907"/>
            <a:ext cx="10515600" cy="5277373"/>
          </a:xfrm>
        </p:spPr>
        <p:txBody>
          <a:bodyPr>
            <a:noAutofit/>
          </a:bodyPr>
          <a:lstStyle/>
          <a:p>
            <a:pPr lvl="0"/>
            <a:r>
              <a:rPr lang="en-GB" sz="3000" b="1" dirty="0"/>
              <a:t>MOHCDGEC and PO-RALG will </a:t>
            </a:r>
            <a:r>
              <a:rPr lang="en-GB" sz="3000" b="1" dirty="0" smtClean="0"/>
              <a:t>advise LGAs </a:t>
            </a:r>
            <a:r>
              <a:rPr lang="en-GB" sz="3000" b="1" dirty="0"/>
              <a:t>to ensure and verify that health facility governing committee </a:t>
            </a:r>
            <a:r>
              <a:rPr lang="en-GB" sz="3000" b="1" dirty="0" smtClean="0"/>
              <a:t>members’ </a:t>
            </a:r>
            <a:r>
              <a:rPr lang="en-GB" sz="3000" b="1" dirty="0"/>
              <a:t>input into, review and approve </a:t>
            </a:r>
            <a:r>
              <a:rPr lang="en-GB" sz="3000" b="1" dirty="0">
                <a:solidFill>
                  <a:srgbClr val="FF0000"/>
                </a:solidFill>
              </a:rPr>
              <a:t>health facility plans </a:t>
            </a:r>
            <a:r>
              <a:rPr lang="en-GB" sz="3000" b="1" dirty="0"/>
              <a:t>in the 2016/17 planning round during their regularly scheduled quarterly </a:t>
            </a:r>
            <a:r>
              <a:rPr lang="en-GB" sz="3000" b="1" dirty="0" smtClean="0"/>
              <a:t>meetings</a:t>
            </a:r>
            <a:endParaRPr lang="en-GB" sz="3000" b="1" dirty="0"/>
          </a:p>
          <a:p>
            <a:pPr lvl="0"/>
            <a:r>
              <a:rPr lang="en-GB" sz="3000" b="1" dirty="0"/>
              <a:t>MOHCDGEC and PO-RALG will (through relevant local authorities) instruct the in-charges of h</a:t>
            </a:r>
            <a:r>
              <a:rPr lang="en-MY" sz="3000" b="1" dirty="0"/>
              <a:t>ealth facilities to </a:t>
            </a:r>
            <a:r>
              <a:rPr lang="en-MY" sz="3000" b="1" dirty="0">
                <a:solidFill>
                  <a:srgbClr val="FF0000"/>
                </a:solidFill>
              </a:rPr>
              <a:t>share information </a:t>
            </a:r>
            <a:r>
              <a:rPr lang="en-MY" sz="3000" b="1" dirty="0"/>
              <a:t>with their communities on: facility plans, revenues, expenditure, availability and stock out of medicines, and progress of implementation reports, in agreement with health facility governing committees, as per Open Government Partnership (OGP) by end </a:t>
            </a:r>
            <a:r>
              <a:rPr lang="en-MY" sz="3000" b="1" dirty="0" smtClean="0"/>
              <a:t>of March 2016</a:t>
            </a:r>
            <a:endParaRPr lang="en-GB" sz="3000" b="1" dirty="0"/>
          </a:p>
        </p:txBody>
      </p:sp>
      <p:sp>
        <p:nvSpPr>
          <p:cNvPr id="4" name="Slide Number Placeholder 3"/>
          <p:cNvSpPr>
            <a:spLocks noGrp="1"/>
          </p:cNvSpPr>
          <p:nvPr>
            <p:ph type="sldNum" sz="quarter" idx="12"/>
          </p:nvPr>
        </p:nvSpPr>
        <p:spPr/>
        <p:txBody>
          <a:bodyPr/>
          <a:lstStyle/>
          <a:p>
            <a:fld id="{1903EFDD-A1F2-4CF2-8A5B-27C38EABA38C}" type="slidenum">
              <a:rPr lang="en-GB" smtClean="0"/>
              <a:t>8</a:t>
            </a:fld>
            <a:endParaRPr lang="en-GB"/>
          </a:p>
        </p:txBody>
      </p:sp>
    </p:spTree>
    <p:extLst>
      <p:ext uri="{BB962C8B-B14F-4D97-AF65-F5344CB8AC3E}">
        <p14:creationId xmlns:p14="http://schemas.microsoft.com/office/powerpoint/2010/main" val="131862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8098"/>
          </a:xfrm>
        </p:spPr>
        <p:txBody>
          <a:bodyPr>
            <a:normAutofit fontScale="90000"/>
          </a:bodyPr>
          <a:lstStyle/>
          <a:p>
            <a:r>
              <a:rPr lang="en-GB" sz="4800" b="1" dirty="0" smtClean="0"/>
              <a:t>5. Human Resource for Health (HRH)</a:t>
            </a:r>
            <a:endParaRPr lang="en-GB" sz="4800" b="1" dirty="0"/>
          </a:p>
        </p:txBody>
      </p:sp>
      <p:sp>
        <p:nvSpPr>
          <p:cNvPr id="3" name="Content Placeholder 2"/>
          <p:cNvSpPr>
            <a:spLocks noGrp="1"/>
          </p:cNvSpPr>
          <p:nvPr>
            <p:ph idx="1"/>
          </p:nvPr>
        </p:nvSpPr>
        <p:spPr>
          <a:xfrm>
            <a:off x="838200" y="1293224"/>
            <a:ext cx="10515600" cy="5329645"/>
          </a:xfrm>
        </p:spPr>
        <p:txBody>
          <a:bodyPr>
            <a:normAutofit fontScale="85000" lnSpcReduction="20000"/>
          </a:bodyPr>
          <a:lstStyle/>
          <a:p>
            <a:pPr marL="0" indent="0">
              <a:buNone/>
            </a:pPr>
            <a:r>
              <a:rPr lang="en-GB" sz="3000" b="1" dirty="0" smtClean="0"/>
              <a:t>MOHCDGEC will: </a:t>
            </a:r>
          </a:p>
          <a:p>
            <a:r>
              <a:rPr lang="en-GB" sz="3000" b="1" dirty="0" smtClean="0"/>
              <a:t>together with PO-PSM and PO-RALG, DPs take action by end of March 2016 to </a:t>
            </a:r>
            <a:r>
              <a:rPr lang="en-GB" sz="3000" b="1" dirty="0" smtClean="0">
                <a:solidFill>
                  <a:srgbClr val="FF0000"/>
                </a:solidFill>
              </a:rPr>
              <a:t>implement</a:t>
            </a:r>
            <a:r>
              <a:rPr lang="en-GB" sz="3000" b="1" dirty="0" smtClean="0"/>
              <a:t> amendments to policies and processes required to achieve HRH BRN targets</a:t>
            </a:r>
          </a:p>
          <a:p>
            <a:r>
              <a:rPr lang="en-GB" sz="3000" b="1" dirty="0" smtClean="0"/>
              <a:t>through PO-RALG, </a:t>
            </a:r>
            <a:r>
              <a:rPr lang="en-GB" sz="3000" b="1" dirty="0" smtClean="0">
                <a:solidFill>
                  <a:srgbClr val="FF0000"/>
                </a:solidFill>
              </a:rPr>
              <a:t>issue a circular</a:t>
            </a:r>
            <a:r>
              <a:rPr lang="en-GB" sz="3000" b="1" dirty="0" smtClean="0"/>
              <a:t> regarding planning and budgeting for operationalisation of the Pay and Incentive Policy within their 2017/18 CCHPs</a:t>
            </a:r>
          </a:p>
          <a:p>
            <a:r>
              <a:rPr lang="en-GB" sz="3000" b="1" dirty="0" smtClean="0"/>
              <a:t>finalise the draft </a:t>
            </a:r>
            <a:r>
              <a:rPr lang="en-GB" sz="3000" b="1" dirty="0" smtClean="0">
                <a:solidFill>
                  <a:srgbClr val="FF0000"/>
                </a:solidFill>
              </a:rPr>
              <a:t>HRH Task Sharing Policy Guideline </a:t>
            </a:r>
            <a:r>
              <a:rPr lang="en-GB" sz="3000" b="1" dirty="0" smtClean="0"/>
              <a:t>by end of June 2016</a:t>
            </a:r>
          </a:p>
          <a:p>
            <a:pPr lvl="1"/>
            <a:r>
              <a:rPr lang="en-GB" sz="3000" b="1" dirty="0" smtClean="0"/>
              <a:t>with the incorporation of clear specification of the role of each cadre against the National Essential Health Care Intervention Package, including the basic curative services to be delivered by Community Health Workers; and an implementation plan</a:t>
            </a:r>
          </a:p>
          <a:p>
            <a:r>
              <a:rPr lang="en-GB" sz="3000" b="1" dirty="0" smtClean="0"/>
              <a:t>finalise the national </a:t>
            </a:r>
            <a:r>
              <a:rPr lang="en-GB" sz="3000" b="1" dirty="0" smtClean="0">
                <a:solidFill>
                  <a:srgbClr val="FF0000"/>
                </a:solidFill>
              </a:rPr>
              <a:t>Continuing Professional Development (CPD) guidelines </a:t>
            </a:r>
            <a:r>
              <a:rPr lang="en-GB" sz="3000" b="1" dirty="0" smtClean="0"/>
              <a:t>by end June 2016, for approval by the statutory regulatory bodies</a:t>
            </a:r>
            <a:r>
              <a:rPr lang="en-GB" dirty="0" smtClean="0"/>
              <a:t>.</a:t>
            </a:r>
          </a:p>
          <a:p>
            <a:endParaRPr lang="en-GB" dirty="0"/>
          </a:p>
        </p:txBody>
      </p:sp>
      <p:sp>
        <p:nvSpPr>
          <p:cNvPr id="4" name="Slide Number Placeholder 3"/>
          <p:cNvSpPr>
            <a:spLocks noGrp="1"/>
          </p:cNvSpPr>
          <p:nvPr>
            <p:ph type="sldNum" sz="quarter" idx="12"/>
          </p:nvPr>
        </p:nvSpPr>
        <p:spPr/>
        <p:txBody>
          <a:bodyPr/>
          <a:lstStyle/>
          <a:p>
            <a:fld id="{1903EFDD-A1F2-4CF2-8A5B-27C38EABA38C}" type="slidenum">
              <a:rPr lang="en-GB" smtClean="0"/>
              <a:t>9</a:t>
            </a:fld>
            <a:endParaRPr lang="en-GB"/>
          </a:p>
        </p:txBody>
      </p:sp>
    </p:spTree>
    <p:extLst>
      <p:ext uri="{BB962C8B-B14F-4D97-AF65-F5344CB8AC3E}">
        <p14:creationId xmlns:p14="http://schemas.microsoft.com/office/powerpoint/2010/main" val="146399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1068</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Proposed Policy Commitments for 2016</vt:lpstr>
      <vt:lpstr>Background</vt:lpstr>
      <vt:lpstr>1. Prevention and Community Health</vt:lpstr>
      <vt:lpstr>2. Equity</vt:lpstr>
      <vt:lpstr>3a. Health financing - SNHI</vt:lpstr>
      <vt:lpstr>3b. Health financing – Public Financial Management (PFM)</vt:lpstr>
      <vt:lpstr>4. Governance and leadership</vt:lpstr>
      <vt:lpstr>4. Governance (cont.)</vt:lpstr>
      <vt:lpstr>5. Human Resource for Health (HRH)</vt:lpstr>
      <vt:lpstr>6. Commodities</vt:lpstr>
      <vt:lpstr>7. M&amp;E and Data Management</vt:lpstr>
      <vt:lpstr> 8. Service delivery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policy commitments for the coming year</dc:title>
  <dc:creator>Sally Lake</dc:creator>
  <cp:lastModifiedBy>User</cp:lastModifiedBy>
  <cp:revision>46</cp:revision>
  <cp:lastPrinted>2016-02-05T03:58:04Z</cp:lastPrinted>
  <dcterms:created xsi:type="dcterms:W3CDTF">2016-01-05T07:09:32Z</dcterms:created>
  <dcterms:modified xsi:type="dcterms:W3CDTF">2016-02-12T07:02:44Z</dcterms:modified>
</cp:coreProperties>
</file>