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20" r:id="rId2"/>
    <p:sldId id="288" r:id="rId3"/>
    <p:sldId id="273" r:id="rId4"/>
    <p:sldId id="312" r:id="rId5"/>
    <p:sldId id="330" r:id="rId6"/>
    <p:sldId id="313" r:id="rId7"/>
    <p:sldId id="276" r:id="rId8"/>
    <p:sldId id="331" r:id="rId9"/>
    <p:sldId id="332" r:id="rId10"/>
    <p:sldId id="318" r:id="rId11"/>
    <p:sldId id="333" r:id="rId12"/>
    <p:sldId id="287" r:id="rId13"/>
    <p:sldId id="296" r:id="rId14"/>
    <p:sldId id="307" r:id="rId15"/>
    <p:sldId id="308" r:id="rId16"/>
    <p:sldId id="310" r:id="rId17"/>
    <p:sldId id="338" r:id="rId18"/>
    <p:sldId id="335" r:id="rId19"/>
    <p:sldId id="336" r:id="rId20"/>
    <p:sldId id="337" r:id="rId21"/>
    <p:sldId id="334" r:id="rId22"/>
    <p:sldId id="32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33" autoAdjust="0"/>
  </p:normalViewPr>
  <p:slideViewPr>
    <p:cSldViewPr>
      <p:cViewPr varScale="1">
        <p:scale>
          <a:sx n="68" d="100"/>
          <a:sy n="68" d="100"/>
        </p:scale>
        <p:origin x="40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5BD85-E8C2-4F41-BC92-5A2C3F08D078}" type="datetimeFigureOut">
              <a:rPr lang="en-US" smtClean="0"/>
              <a:t>6/8/2015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B2480-E706-4607-A043-4F46C28862F9}" type="slidenum">
              <a:rPr lang="en-US" smtClean="0"/>
              <a:t>‹#›</a:t>
            </a:fld>
            <a:endParaRPr lang="en-US"/>
          </a:p>
        </p:txBody>
      </p:sp>
    </p:spTree>
    <p:extLst>
      <p:ext uri="{BB962C8B-B14F-4D97-AF65-F5344CB8AC3E}">
        <p14:creationId xmlns:p14="http://schemas.microsoft.com/office/powerpoint/2010/main" val="384010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xfrm>
            <a:off x="889863" y="4319041"/>
            <a:ext cx="4825137" cy="270136"/>
          </a:xfrm>
          <a:noFill/>
          <a:ln/>
        </p:spPr>
        <p:txBody>
          <a:bodyPr>
            <a:normAutofit lnSpcReduction="10000"/>
          </a:bodyPr>
          <a:lstStyle/>
          <a:p>
            <a:endParaRPr lang="en-US" dirty="0" smtClean="0">
              <a:latin typeface="Arial" charset="0"/>
              <a:ea typeface="ＭＳ Ｐゴシック" charset="-128"/>
            </a:endParaRPr>
          </a:p>
        </p:txBody>
      </p:sp>
    </p:spTree>
    <p:extLst>
      <p:ext uri="{BB962C8B-B14F-4D97-AF65-F5344CB8AC3E}">
        <p14:creationId xmlns:p14="http://schemas.microsoft.com/office/powerpoint/2010/main" val="220329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0C79C-B6F9-41EA-8420-A7D4D03FDD73}" type="slidenum">
              <a:rPr lang="en-US" smtClean="0"/>
              <a:pPr/>
              <a:t>3</a:t>
            </a:fld>
            <a:endParaRPr lang="en-US"/>
          </a:p>
        </p:txBody>
      </p:sp>
    </p:spTree>
    <p:extLst>
      <p:ext uri="{BB962C8B-B14F-4D97-AF65-F5344CB8AC3E}">
        <p14:creationId xmlns:p14="http://schemas.microsoft.com/office/powerpoint/2010/main" val="426367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F89AB-2BF4-BC4F-962A-72E070F4CCF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050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350">
              <a:defRPr/>
            </a:pPr>
            <a:r>
              <a:rPr lang="en-US" i="1" dirty="0">
                <a:solidFill>
                  <a:srgbClr val="000000"/>
                </a:solidFill>
              </a:rPr>
              <a:t> </a:t>
            </a:r>
            <a:endParaRPr lang="en-US" dirty="0"/>
          </a:p>
        </p:txBody>
      </p:sp>
      <p:sp>
        <p:nvSpPr>
          <p:cNvPr id="4" name="Slide Number Placeholder 3"/>
          <p:cNvSpPr>
            <a:spLocks noGrp="1"/>
          </p:cNvSpPr>
          <p:nvPr>
            <p:ph type="sldNum" sz="quarter" idx="10"/>
          </p:nvPr>
        </p:nvSpPr>
        <p:spPr/>
        <p:txBody>
          <a:bodyPr/>
          <a:lstStyle/>
          <a:p>
            <a:fld id="{7FC625C8-26F6-4ABD-8E23-5B6A3C9D97C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1099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NCEZID programs receive funding from </a:t>
            </a:r>
            <a:r>
              <a:rPr lang="en-US" sz="1400" dirty="0" err="1"/>
              <a:t>DoS</a:t>
            </a:r>
            <a:r>
              <a:rPr lang="en-US" sz="1400" dirty="0"/>
              <a:t>/BEP, USAID/EPT, and </a:t>
            </a:r>
            <a:r>
              <a:rPr lang="en-US" sz="1400" dirty="0" err="1"/>
              <a:t>DoD</a:t>
            </a:r>
            <a:r>
              <a:rPr lang="en-US" sz="1400" dirty="0"/>
              <a:t>/DTRA/CBEP.</a:t>
            </a:r>
          </a:p>
          <a:p>
            <a:endParaRPr lang="en-US" sz="1400" dirty="0"/>
          </a:p>
          <a:p>
            <a:r>
              <a:rPr lang="en-US" sz="1400" dirty="0"/>
              <a:t>Primary GHS partner is </a:t>
            </a:r>
            <a:r>
              <a:rPr lang="en-US" sz="1400" dirty="0" err="1"/>
              <a:t>DoD</a:t>
            </a:r>
            <a:r>
              <a:rPr lang="en-US" sz="1400" dirty="0"/>
              <a:t>; however it will depend on the country.</a:t>
            </a:r>
          </a:p>
        </p:txBody>
      </p:sp>
      <p:sp>
        <p:nvSpPr>
          <p:cNvPr id="4" name="Slide Number Placeholder 3"/>
          <p:cNvSpPr>
            <a:spLocks noGrp="1"/>
          </p:cNvSpPr>
          <p:nvPr>
            <p:ph type="sldNum" sz="quarter" idx="10"/>
          </p:nvPr>
        </p:nvSpPr>
        <p:spPr/>
        <p:txBody>
          <a:bodyPr/>
          <a:lstStyle/>
          <a:p>
            <a:pPr>
              <a:defRPr/>
            </a:pPr>
            <a:fld id="{B9204A0E-5739-48CD-96C2-59C0EE4B2459}" type="slidenum">
              <a:rPr lang="en-US" smtClean="0"/>
              <a:pPr>
                <a:defRPr/>
              </a:pPr>
              <a:t>9</a:t>
            </a:fld>
            <a:endParaRPr lang="en-US" dirty="0"/>
          </a:p>
        </p:txBody>
      </p:sp>
    </p:spTree>
    <p:extLst>
      <p:ext uri="{BB962C8B-B14F-4D97-AF65-F5344CB8AC3E}">
        <p14:creationId xmlns:p14="http://schemas.microsoft.com/office/powerpoint/2010/main" val="375672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nSpc>
                <a:spcPct val="90000"/>
              </a:lnSpc>
              <a:spcBef>
                <a:spcPts val="750"/>
              </a:spcBef>
            </a:pPr>
            <a:r>
              <a:rPr lang="en-US" sz="2000" dirty="0"/>
              <a:t>Build on 2013 pilot and 2014 demonstration projects</a:t>
            </a:r>
          </a:p>
          <a:p>
            <a:pPr>
              <a:lnSpc>
                <a:spcPct val="90000"/>
              </a:lnSpc>
              <a:spcBef>
                <a:spcPts val="750"/>
              </a:spcBef>
            </a:pPr>
            <a:r>
              <a:rPr lang="en-US" sz="2000" dirty="0"/>
              <a:t>Expand GHS in up to 10 countries</a:t>
            </a:r>
          </a:p>
          <a:p>
            <a:pPr>
              <a:lnSpc>
                <a:spcPct val="90000"/>
              </a:lnSpc>
              <a:spcBef>
                <a:spcPts val="750"/>
              </a:spcBef>
            </a:pPr>
            <a:r>
              <a:rPr lang="en-US" sz="2000" dirty="0"/>
              <a:t>Goal: Manage emerging threats, enhance early detection, improve confirmation, and ensure highly effective responses to global epidemics and other public health catastrophes</a:t>
            </a:r>
          </a:p>
          <a:p>
            <a:pPr>
              <a:lnSpc>
                <a:spcPct val="90000"/>
              </a:lnSpc>
              <a:spcBef>
                <a:spcPts val="750"/>
              </a:spcBef>
            </a:pPr>
            <a:r>
              <a:rPr lang="en-US" sz="2000" dirty="0"/>
              <a:t>Awards funded through competitive and non-competitive agreements</a:t>
            </a:r>
          </a:p>
          <a:p>
            <a:pPr lvl="1">
              <a:lnSpc>
                <a:spcPct val="90000"/>
              </a:lnSpc>
              <a:spcBef>
                <a:spcPts val="750"/>
              </a:spcBef>
            </a:pPr>
            <a:r>
              <a:rPr lang="en-US" sz="1800" dirty="0"/>
              <a:t>Focus on Ministries of Health, academic institutions, and private sector entities</a:t>
            </a:r>
          </a:p>
          <a:p>
            <a:pPr>
              <a:lnSpc>
                <a:spcPct val="90000"/>
              </a:lnSpc>
              <a:spcBef>
                <a:spcPts val="750"/>
              </a:spcBef>
            </a:pPr>
            <a:r>
              <a:rPr lang="en-US" sz="2000" dirty="0"/>
              <a:t>Countries selected based on</a:t>
            </a:r>
          </a:p>
          <a:p>
            <a:pPr lvl="1">
              <a:lnSpc>
                <a:spcPct val="90000"/>
              </a:lnSpc>
              <a:spcBef>
                <a:spcPts val="750"/>
              </a:spcBef>
            </a:pPr>
            <a:r>
              <a:rPr lang="en-US" sz="1800" dirty="0"/>
              <a:t>Risk of emerging epidemics</a:t>
            </a:r>
          </a:p>
          <a:p>
            <a:pPr lvl="1">
              <a:lnSpc>
                <a:spcPct val="90000"/>
              </a:lnSpc>
              <a:spcBef>
                <a:spcPts val="750"/>
              </a:spcBef>
            </a:pPr>
            <a:r>
              <a:rPr lang="en-US" sz="1800" dirty="0"/>
              <a:t>History of working effectively with CDC</a:t>
            </a:r>
          </a:p>
          <a:p>
            <a:pPr lvl="1">
              <a:lnSpc>
                <a:spcPct val="90000"/>
              </a:lnSpc>
              <a:spcBef>
                <a:spcPts val="750"/>
              </a:spcBef>
            </a:pPr>
            <a:r>
              <a:rPr lang="en-US" sz="1800" dirty="0"/>
              <a:t>Commitment to contributing their own resources to joint efforts</a:t>
            </a:r>
          </a:p>
          <a:p>
            <a:endParaRPr lang="en-US" dirty="0" smtClean="0"/>
          </a:p>
          <a:p>
            <a:pPr marL="342881" indent="-342881">
              <a:lnSpc>
                <a:spcPts val="2500"/>
              </a:lnSpc>
              <a:spcBef>
                <a:spcPts val="1400"/>
              </a:spcBef>
              <a:buClr>
                <a:schemeClr val="tx1"/>
              </a:buClr>
              <a:buSzPct val="120000"/>
              <a:buFont typeface="Wingdings" panose="05000000000000000000" pitchFamily="2" charset="2"/>
              <a:buChar char="§"/>
            </a:pPr>
            <a:r>
              <a:rPr lang="en-US" dirty="0">
                <a:solidFill>
                  <a:schemeClr val="bg2"/>
                </a:solidFill>
              </a:rPr>
              <a:t>2013: Highly successful demonstration projects in 2 countries</a:t>
            </a:r>
          </a:p>
          <a:p>
            <a:pPr marL="342881" indent="-342881">
              <a:lnSpc>
                <a:spcPts val="2500"/>
              </a:lnSpc>
              <a:spcBef>
                <a:spcPts val="1400"/>
              </a:spcBef>
              <a:buClr>
                <a:schemeClr val="tx1"/>
              </a:buClr>
              <a:buSzPct val="120000"/>
              <a:buFont typeface="Wingdings" panose="05000000000000000000" pitchFamily="2" charset="2"/>
              <a:buChar char="§"/>
            </a:pPr>
            <a:r>
              <a:rPr lang="en-US" dirty="0">
                <a:solidFill>
                  <a:schemeClr val="bg2"/>
                </a:solidFill>
              </a:rPr>
              <a:t>2014: $40M initiative jointly programmed with </a:t>
            </a:r>
            <a:r>
              <a:rPr lang="en-US" dirty="0" err="1">
                <a:solidFill>
                  <a:schemeClr val="bg2"/>
                </a:solidFill>
              </a:rPr>
              <a:t>DoD</a:t>
            </a:r>
            <a:r>
              <a:rPr lang="en-US" dirty="0">
                <a:solidFill>
                  <a:schemeClr val="bg2"/>
                </a:solidFill>
              </a:rPr>
              <a:t>/DTRA</a:t>
            </a:r>
          </a:p>
          <a:p>
            <a:pPr marL="342881" indent="-342881">
              <a:lnSpc>
                <a:spcPts val="2500"/>
              </a:lnSpc>
              <a:spcBef>
                <a:spcPts val="1400"/>
              </a:spcBef>
              <a:buClr>
                <a:schemeClr val="tx1"/>
              </a:buClr>
              <a:buSzPct val="120000"/>
              <a:buFont typeface="Wingdings" panose="05000000000000000000" pitchFamily="2" charset="2"/>
              <a:buChar char="§"/>
            </a:pPr>
            <a:r>
              <a:rPr lang="en-US" dirty="0">
                <a:solidFill>
                  <a:schemeClr val="bg2"/>
                </a:solidFill>
              </a:rPr>
              <a:t>2015 proposal: $45M to catalyze progress in 10 countries</a:t>
            </a:r>
          </a:p>
          <a:p>
            <a:pPr marL="342881" indent="-342881">
              <a:lnSpc>
                <a:spcPts val="2500"/>
              </a:lnSpc>
              <a:spcBef>
                <a:spcPts val="1400"/>
              </a:spcBef>
              <a:buClr>
                <a:schemeClr val="tx1"/>
              </a:buClr>
              <a:buSzPct val="120000"/>
              <a:buFont typeface="Wingdings" panose="05000000000000000000" pitchFamily="2" charset="2"/>
              <a:buChar char="§"/>
            </a:pPr>
            <a:r>
              <a:rPr lang="en-US" dirty="0">
                <a:solidFill>
                  <a:schemeClr val="bg2"/>
                </a:solidFill>
              </a:rPr>
              <a:t>Within 5 years: at least 30 countries (with at least 4 billion people) able to prevent, rapidly detect, and effectively respond, to epidemic threats</a:t>
            </a:r>
            <a:endParaRPr lang="en-US" dirty="0"/>
          </a:p>
        </p:txBody>
      </p:sp>
      <p:sp>
        <p:nvSpPr>
          <p:cNvPr id="4" name="Slide Number Placeholder 3"/>
          <p:cNvSpPr>
            <a:spLocks noGrp="1"/>
          </p:cNvSpPr>
          <p:nvPr>
            <p:ph type="sldNum" sz="quarter" idx="10"/>
          </p:nvPr>
        </p:nvSpPr>
        <p:spPr/>
        <p:txBody>
          <a:bodyPr/>
          <a:lstStyle/>
          <a:p>
            <a:fld id="{5E0F89AB-2BF4-BC4F-962A-72E070F4CCFC}" type="slidenum">
              <a:rPr lang="en-US" smtClean="0"/>
              <a:pPr/>
              <a:t>11</a:t>
            </a:fld>
            <a:endParaRPr lang="en-US"/>
          </a:p>
        </p:txBody>
      </p:sp>
    </p:spTree>
    <p:extLst>
      <p:ext uri="{BB962C8B-B14F-4D97-AF65-F5344CB8AC3E}">
        <p14:creationId xmlns:p14="http://schemas.microsoft.com/office/powerpoint/2010/main" val="14092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hallmark of the GHSA is its commitment to a multi-</a:t>
            </a:r>
            <a:r>
              <a:rPr lang="en-US" dirty="0" err="1" smtClean="0"/>
              <a:t>sectoral</a:t>
            </a:r>
            <a:r>
              <a:rPr lang="en-US" dirty="0" smtClean="0"/>
              <a:t> approach as it recognizes that effective prevention, detection, and response efforts require broader collaboration and coordination across sectors than the scope of traditional public health initiatives.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Global health security depends upon collaborations across and with all societal sectors</a:t>
            </a:r>
          </a:p>
          <a:p>
            <a:endParaRPr lang="en-US" dirty="0"/>
          </a:p>
        </p:txBody>
      </p:sp>
      <p:sp>
        <p:nvSpPr>
          <p:cNvPr id="4" name="Slide Number Placeholder 3"/>
          <p:cNvSpPr>
            <a:spLocks noGrp="1"/>
          </p:cNvSpPr>
          <p:nvPr>
            <p:ph type="sldNum" sz="quarter" idx="10"/>
          </p:nvPr>
        </p:nvSpPr>
        <p:spPr/>
        <p:txBody>
          <a:bodyPr/>
          <a:lstStyle/>
          <a:p>
            <a:fld id="{038B2480-E706-4607-A043-4F46C28862F9}" type="slidenum">
              <a:rPr lang="en-US" smtClean="0"/>
              <a:t>13</a:t>
            </a:fld>
            <a:endParaRPr lang="en-US"/>
          </a:p>
        </p:txBody>
      </p:sp>
    </p:spTree>
    <p:extLst>
      <p:ext uri="{BB962C8B-B14F-4D97-AF65-F5344CB8AC3E}">
        <p14:creationId xmlns:p14="http://schemas.microsoft.com/office/powerpoint/2010/main" val="98102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700" dirty="0" smtClean="0"/>
              <a:t>[</a:t>
            </a:r>
            <a:r>
              <a:rPr lang="en-US" sz="1700" dirty="0" smtClean="0">
                <a:solidFill>
                  <a:srgbClr val="FF0000"/>
                </a:solidFill>
              </a:rPr>
              <a:t>Broad overview of GHSA process, highlighting</a:t>
            </a:r>
            <a:r>
              <a:rPr lang="en-US" sz="1700" baseline="0" dirty="0" smtClean="0">
                <a:solidFill>
                  <a:srgbClr val="FF0000"/>
                </a:solidFill>
              </a:rPr>
              <a:t> Sept 26 Ministerial at WH.  Lead into the M/E aspects and the Pilot Assessments</a:t>
            </a:r>
            <a:r>
              <a:rPr lang="en-US" sz="1700" baseline="0" dirty="0" smtClean="0"/>
              <a:t>]</a:t>
            </a:r>
          </a:p>
          <a:p>
            <a:endParaRPr lang="en-US" sz="1700" dirty="0" smtClean="0"/>
          </a:p>
          <a:p>
            <a:r>
              <a:rPr lang="en-US" sz="1700" dirty="0" smtClean="0"/>
              <a:t>President </a:t>
            </a:r>
            <a:r>
              <a:rPr lang="en-US" sz="1700" dirty="0"/>
              <a:t>Obama, during his September, 2011 speech to the UN general assembly, said:</a:t>
            </a:r>
          </a:p>
          <a:p>
            <a:endParaRPr lang="en-US" sz="1700" dirty="0"/>
          </a:p>
          <a:p>
            <a:r>
              <a:rPr lang="en-US" sz="1700" b="1" dirty="0"/>
              <a:t>“… And we must come together to prevent, detect, and fight every kind of biological danger – whether it is a pandemic </a:t>
            </a:r>
            <a:br>
              <a:rPr lang="en-US" sz="1700" b="1" dirty="0"/>
            </a:br>
            <a:r>
              <a:rPr lang="en-US" sz="1700" b="1" dirty="0"/>
              <a:t>like H1N1, a terrorist threat, or a treatable disease</a:t>
            </a:r>
            <a:r>
              <a:rPr lang="en-US" sz="1700" b="1" dirty="0" smtClean="0"/>
              <a:t>.”</a:t>
            </a:r>
          </a:p>
          <a:p>
            <a:endParaRPr lang="en-US" sz="1700" b="1" dirty="0" smtClean="0"/>
          </a:p>
          <a:p>
            <a:r>
              <a:rPr lang="en-US" sz="1200" kern="1200" dirty="0" smtClean="0">
                <a:solidFill>
                  <a:schemeClr val="tx1"/>
                </a:solidFill>
                <a:effectLst/>
                <a:latin typeface="+mn-lt"/>
                <a:ea typeface="+mn-ea"/>
                <a:cs typeface="+mn-cs"/>
              </a:rPr>
              <a:t>The Global Health Security Agenda is a multilateral effort to accelerate progress toward global implementation of the International Health Regulations (IHR). Membership in the GHSA is not limited to a defined set of countries.</a:t>
            </a:r>
          </a:p>
          <a:p>
            <a:pPr lvl="0"/>
            <a:r>
              <a:rPr lang="en-US" sz="1200" kern="1200" dirty="0" smtClean="0">
                <a:solidFill>
                  <a:schemeClr val="tx1"/>
                </a:solidFill>
                <a:effectLst/>
                <a:latin typeface="+mn-lt"/>
                <a:ea typeface="+mn-ea"/>
                <a:cs typeface="+mn-cs"/>
              </a:rPr>
              <a:t>- GHSA aims to increase political attention, broaden participation from multi-sectoral stakeholders and civil society (e.g., non-governmental organizations, academic and research communities, and the private sector), and focus new commitments, coordination and collaboration in order to protect populations from infectious disease threats and save lives.  </a:t>
            </a:r>
          </a:p>
          <a:p>
            <a:pPr lvl="0"/>
            <a:r>
              <a:rPr lang="en-US" sz="1200" kern="1200" dirty="0" smtClean="0">
                <a:solidFill>
                  <a:schemeClr val="tx1"/>
                </a:solidFill>
                <a:effectLst/>
                <a:latin typeface="+mn-lt"/>
                <a:ea typeface="+mn-ea"/>
                <a:cs typeface="+mn-cs"/>
              </a:rPr>
              <a:t>- GHSA seeks to accelerate, standardize, and unify response to disease outbreaks and close gaps in surveillance so that disease threats are stopped at the earliest possible opportunity. </a:t>
            </a:r>
          </a:p>
          <a:p>
            <a:endParaRPr lang="en-US" sz="1700" b="1" dirty="0"/>
          </a:p>
          <a:p>
            <a:endParaRPr lang="en-US" dirty="0" smtClean="0">
              <a:ea typeface="ＭＳ Ｐゴシック"/>
              <a:cs typeface="ＭＳ Ｐゴシック"/>
            </a:endParaRPr>
          </a:p>
        </p:txBody>
      </p:sp>
      <p:sp>
        <p:nvSpPr>
          <p:cNvPr id="14340" name="Slide Number Placeholder 3"/>
          <p:cNvSpPr txBox="1">
            <a:spLocks noGrp="1"/>
          </p:cNvSpPr>
          <p:nvPr/>
        </p:nvSpPr>
        <p:spPr bwMode="auto">
          <a:xfrm>
            <a:off x="3885275" y="8683785"/>
            <a:ext cx="2971092" cy="458744"/>
          </a:xfrm>
          <a:prstGeom prst="rect">
            <a:avLst/>
          </a:prstGeom>
          <a:noFill/>
          <a:ln>
            <a:miter lim="800000"/>
            <a:headEnd/>
            <a:tailEnd/>
          </a:ln>
        </p:spPr>
        <p:txBody>
          <a:bodyPr lIns="90495" tIns="45248" rIns="90495" bIns="45248" anchor="b"/>
          <a:lstStyle/>
          <a:p>
            <a:pPr algn="r">
              <a:defRPr/>
            </a:pPr>
            <a:fld id="{D9933B7F-1144-4E26-AFF5-9C903E62C194}" type="slidenum">
              <a:rPr lang="en-US" sz="1200"/>
              <a:pPr algn="r">
                <a:defRPr/>
              </a:pPr>
              <a:t>21</a:t>
            </a:fld>
            <a:endParaRPr lang="en-US" sz="1200"/>
          </a:p>
        </p:txBody>
      </p:sp>
    </p:spTree>
    <p:extLst>
      <p:ext uri="{BB962C8B-B14F-4D97-AF65-F5344CB8AC3E}">
        <p14:creationId xmlns:p14="http://schemas.microsoft.com/office/powerpoint/2010/main" val="263907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ADAE8-C054-4072-A92E-0FD2817F33BB}"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166260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ADAE8-C054-4072-A92E-0FD2817F33BB}"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380980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ADAE8-C054-4072-A92E-0FD2817F33BB}"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278843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67508"/>
            <a:ext cx="9144000" cy="1470025"/>
          </a:xfrm>
          <a:prstGeom prst="rect">
            <a:avLst/>
          </a:prstGeom>
        </p:spPr>
        <p:txBody>
          <a:bodyPr>
            <a:normAutofit/>
          </a:bodyPr>
          <a:lstStyle>
            <a:lvl1pPr>
              <a:defRPr sz="4000"/>
            </a:lvl1pPr>
          </a:lstStyle>
          <a:p>
            <a:r>
              <a:rPr lang="en-US" dirty="0" smtClean="0"/>
              <a:t>Click to edit Master title style</a:t>
            </a:r>
            <a:endParaRPr lang="en-US" dirty="0"/>
          </a:p>
        </p:txBody>
      </p:sp>
      <p:sp>
        <p:nvSpPr>
          <p:cNvPr id="4" name="Subtitle 2"/>
          <p:cNvSpPr>
            <a:spLocks noGrp="1"/>
          </p:cNvSpPr>
          <p:nvPr>
            <p:ph type="subTitle" idx="1" hasCustomPrompt="1"/>
          </p:nvPr>
        </p:nvSpPr>
        <p:spPr>
          <a:xfrm>
            <a:off x="0" y="3505200"/>
            <a:ext cx="9144000" cy="457200"/>
          </a:xfrm>
          <a:prstGeom prst="rect">
            <a:avLst/>
          </a:prstGeom>
        </p:spPr>
        <p:txBody>
          <a:bodyPr/>
          <a:lstStyle>
            <a:lvl1pPr marL="0" indent="0" algn="ctr">
              <a:buNone/>
              <a:defRPr sz="2800" b="1" baseline="0">
                <a:solidFill>
                  <a:schemeClr val="tx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p:txBody>
      </p:sp>
      <p:sp>
        <p:nvSpPr>
          <p:cNvPr id="5" name="Text Placeholder 8"/>
          <p:cNvSpPr>
            <a:spLocks noGrp="1"/>
          </p:cNvSpPr>
          <p:nvPr>
            <p:ph type="body" sz="quarter" idx="10" hasCustomPrompt="1"/>
          </p:nvPr>
        </p:nvSpPr>
        <p:spPr>
          <a:xfrm>
            <a:off x="0" y="4114800"/>
            <a:ext cx="9144000" cy="1295400"/>
          </a:xfrm>
          <a:prstGeom prst="rect">
            <a:avLst/>
          </a:prstGeom>
        </p:spPr>
        <p:txBody>
          <a:bodyPr/>
          <a:lstStyle>
            <a:lvl1pPr algn="ctr">
              <a:lnSpc>
                <a:spcPts val="2000"/>
              </a:lnSpc>
              <a:buNone/>
              <a:defRPr sz="20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a:t>
            </a:r>
          </a:p>
          <a:p>
            <a:pPr lvl="0"/>
            <a:endParaRPr lang="en-US" sz="1800" dirty="0" smtClean="0"/>
          </a:p>
          <a:p>
            <a:pPr lvl="0"/>
            <a:r>
              <a:rPr lang="en-US" sz="1800" dirty="0" smtClean="0"/>
              <a:t>Title of Event</a:t>
            </a:r>
          </a:p>
          <a:p>
            <a:pPr lvl="0"/>
            <a:r>
              <a:rPr lang="en-US" sz="1800" dirty="0" smtClean="0"/>
              <a:t>Date of Event</a:t>
            </a:r>
            <a:endParaRPr lang="en-US" dirty="0"/>
          </a:p>
        </p:txBody>
      </p:sp>
    </p:spTree>
    <p:extLst>
      <p:ext uri="{BB962C8B-B14F-4D97-AF65-F5344CB8AC3E}">
        <p14:creationId xmlns:p14="http://schemas.microsoft.com/office/powerpoint/2010/main" val="23650451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67508"/>
            <a:ext cx="9144000" cy="1470025"/>
          </a:xfrm>
          <a:prstGeom prst="rect">
            <a:avLst/>
          </a:prstGeom>
        </p:spPr>
        <p:txBody>
          <a:bodyPr>
            <a:normAutofit/>
          </a:bodyPr>
          <a:lstStyle>
            <a:lvl1pPr>
              <a:defRPr sz="4000"/>
            </a:lvl1pPr>
          </a:lstStyle>
          <a:p>
            <a:r>
              <a:rPr lang="en-US" dirty="0" smtClean="0"/>
              <a:t>Click to edit Master title style</a:t>
            </a:r>
            <a:endParaRPr lang="en-US" dirty="0"/>
          </a:p>
        </p:txBody>
      </p:sp>
      <p:sp>
        <p:nvSpPr>
          <p:cNvPr id="4" name="Subtitle 2"/>
          <p:cNvSpPr>
            <a:spLocks noGrp="1"/>
          </p:cNvSpPr>
          <p:nvPr>
            <p:ph type="subTitle" idx="1" hasCustomPrompt="1"/>
          </p:nvPr>
        </p:nvSpPr>
        <p:spPr>
          <a:xfrm>
            <a:off x="0" y="3505200"/>
            <a:ext cx="9144000" cy="457200"/>
          </a:xfrm>
          <a:prstGeom prst="rect">
            <a:avLst/>
          </a:prstGeom>
        </p:spPr>
        <p:txBody>
          <a:bodyPr/>
          <a:lstStyle>
            <a:lvl1pPr marL="0" indent="0" algn="ctr">
              <a:buNone/>
              <a:defRPr sz="2800" b="1" baseline="0">
                <a:solidFill>
                  <a:schemeClr val="tx1"/>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p:txBody>
      </p:sp>
      <p:sp>
        <p:nvSpPr>
          <p:cNvPr id="5" name="Text Placeholder 8"/>
          <p:cNvSpPr>
            <a:spLocks noGrp="1"/>
          </p:cNvSpPr>
          <p:nvPr>
            <p:ph type="body" sz="quarter" idx="10" hasCustomPrompt="1"/>
          </p:nvPr>
        </p:nvSpPr>
        <p:spPr>
          <a:xfrm>
            <a:off x="0" y="4114800"/>
            <a:ext cx="9144000" cy="1295400"/>
          </a:xfrm>
          <a:prstGeom prst="rect">
            <a:avLst/>
          </a:prstGeom>
        </p:spPr>
        <p:txBody>
          <a:bodyPr/>
          <a:lstStyle>
            <a:lvl1pPr algn="ctr">
              <a:lnSpc>
                <a:spcPts val="2000"/>
              </a:lnSpc>
              <a:buNone/>
              <a:defRPr sz="20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a:t>
            </a:r>
          </a:p>
          <a:p>
            <a:pPr lvl="0"/>
            <a:endParaRPr lang="en-US" sz="1800" dirty="0" smtClean="0"/>
          </a:p>
          <a:p>
            <a:pPr lvl="0"/>
            <a:r>
              <a:rPr lang="en-US" sz="1800" dirty="0" smtClean="0"/>
              <a:t>Title of Event</a:t>
            </a:r>
          </a:p>
          <a:p>
            <a:pPr lvl="0"/>
            <a:r>
              <a:rPr lang="en-US" sz="1800" dirty="0" smtClean="0"/>
              <a:t>Date of Event</a:t>
            </a:r>
            <a:endParaRPr lang="en-US" dirty="0"/>
          </a:p>
        </p:txBody>
      </p:sp>
    </p:spTree>
    <p:extLst>
      <p:ext uri="{BB962C8B-B14F-4D97-AF65-F5344CB8AC3E}">
        <p14:creationId xmlns:p14="http://schemas.microsoft.com/office/powerpoint/2010/main" val="23650451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6964044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ata Slide (for content heavy tables and charts)">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69467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2237567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ADAE8-C054-4072-A92E-0FD2817F33BB}"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99723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ADAE8-C054-4072-A92E-0FD2817F33BB}"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1113956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ADAE8-C054-4072-A92E-0FD2817F33BB}"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357195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ADAE8-C054-4072-A92E-0FD2817F33BB}" type="datetimeFigureOut">
              <a:rPr lang="en-US" smtClean="0"/>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299386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ADAE8-C054-4072-A92E-0FD2817F33BB}" type="datetimeFigureOut">
              <a:rPr lang="en-US" smtClean="0"/>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322809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ADAE8-C054-4072-A92E-0FD2817F33BB}" type="datetimeFigureOut">
              <a:rPr lang="en-US" smtClean="0"/>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35198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ADAE8-C054-4072-A92E-0FD2817F33BB}"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15169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ADAE8-C054-4072-A92E-0FD2817F33BB}"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8A432-9F1D-4338-BB17-4FCCB69AFFED}" type="slidenum">
              <a:rPr lang="en-US" smtClean="0"/>
              <a:t>‹#›</a:t>
            </a:fld>
            <a:endParaRPr lang="en-US"/>
          </a:p>
        </p:txBody>
      </p:sp>
    </p:spTree>
    <p:extLst>
      <p:ext uri="{BB962C8B-B14F-4D97-AF65-F5344CB8AC3E}">
        <p14:creationId xmlns:p14="http://schemas.microsoft.com/office/powerpoint/2010/main" val="355123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ADAE8-C054-4072-A92E-0FD2817F33BB}" type="datetimeFigureOut">
              <a:rPr lang="en-US" smtClean="0"/>
              <a:t>6/8/2015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8A432-9F1D-4338-BB17-4FCCB69AFFED}" type="slidenum">
              <a:rPr lang="en-US" smtClean="0"/>
              <a:t>‹#›</a:t>
            </a:fld>
            <a:endParaRPr lang="en-US"/>
          </a:p>
        </p:txBody>
      </p:sp>
    </p:spTree>
    <p:extLst>
      <p:ext uri="{BB962C8B-B14F-4D97-AF65-F5344CB8AC3E}">
        <p14:creationId xmlns:p14="http://schemas.microsoft.com/office/powerpoint/2010/main" val="3934989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 id="2147483676" r:id="rId14"/>
    <p:sldLayoutId id="2147483677" r:id="rId15"/>
    <p:sldLayoutId id="214748367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4.gif"/><Relationship Id="rId5" Type="http://schemas.openxmlformats.org/officeDocument/2006/relationships/image" Target="../media/image5.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ubtitle 4"/>
          <p:cNvSpPr>
            <a:spLocks noGrp="1"/>
          </p:cNvSpPr>
          <p:nvPr>
            <p:ph type="subTitle" idx="1"/>
          </p:nvPr>
        </p:nvSpPr>
        <p:spPr>
          <a:xfrm>
            <a:off x="0" y="1371600"/>
            <a:ext cx="9144000" cy="1079932"/>
          </a:xfrm>
        </p:spPr>
        <p:txBody>
          <a:bodyPr>
            <a:noAutofit/>
          </a:bodyPr>
          <a:lstStyle/>
          <a:p>
            <a:pPr>
              <a:spcBef>
                <a:spcPts val="0"/>
              </a:spcBef>
            </a:pPr>
            <a:r>
              <a:rPr lang="en-US" sz="4000" dirty="0" smtClean="0"/>
              <a:t>Global Health Security</a:t>
            </a:r>
          </a:p>
          <a:p>
            <a:pPr>
              <a:spcBef>
                <a:spcPts val="0"/>
              </a:spcBef>
            </a:pPr>
            <a:r>
              <a:rPr lang="en-US" sz="4000" i="1" dirty="0" smtClean="0"/>
              <a:t>Overview </a:t>
            </a:r>
          </a:p>
        </p:txBody>
      </p:sp>
      <p:pic>
        <p:nvPicPr>
          <p:cNvPr id="12" name="Picture 10" descr="File:USAID-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274405"/>
            <a:ext cx="1167493" cy="11674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dhhs_logo"/>
          <p:cNvPicPr>
            <a:picLocks noChangeAspect="1" noChangeArrowheads="1"/>
          </p:cNvPicPr>
          <p:nvPr/>
        </p:nvPicPr>
        <p:blipFill>
          <a:blip r:embed="rId4" cstate="print"/>
          <a:srcRect/>
          <a:stretch>
            <a:fillRect/>
          </a:stretch>
        </p:blipFill>
        <p:spPr bwMode="auto">
          <a:xfrm>
            <a:off x="1828800" y="5286652"/>
            <a:ext cx="1143000" cy="1143000"/>
          </a:xfrm>
          <a:prstGeom prst="rect">
            <a:avLst/>
          </a:prstGeom>
          <a:noFill/>
          <a:ln w="9525">
            <a:noFill/>
            <a:miter lim="800000"/>
            <a:headEnd/>
            <a:tailEnd/>
          </a:ln>
        </p:spPr>
      </p:pic>
      <p:pic>
        <p:nvPicPr>
          <p:cNvPr id="8" name="Picture 7" descr="DTRA"/>
          <p:cNvPicPr/>
          <p:nvPr/>
        </p:nvPicPr>
        <p:blipFill>
          <a:blip r:embed="rId5"/>
          <a:srcRect/>
          <a:stretch>
            <a:fillRect/>
          </a:stretch>
        </p:blipFill>
        <p:spPr bwMode="auto">
          <a:xfrm>
            <a:off x="4648200" y="5298620"/>
            <a:ext cx="1155065" cy="1162050"/>
          </a:xfrm>
          <a:prstGeom prst="rect">
            <a:avLst/>
          </a:prstGeom>
          <a:noFill/>
        </p:spPr>
      </p:pic>
      <p:pic>
        <p:nvPicPr>
          <p:cNvPr id="9" name="Picture 8" descr="SCC-WMD_Shield2"/>
          <p:cNvPicPr/>
          <p:nvPr/>
        </p:nvPicPr>
        <p:blipFill>
          <a:blip r:embed="rId6"/>
          <a:srcRect/>
          <a:stretch>
            <a:fillRect/>
          </a:stretch>
        </p:blipFill>
        <p:spPr bwMode="auto">
          <a:xfrm>
            <a:off x="5943600" y="5248552"/>
            <a:ext cx="1228725" cy="1219200"/>
          </a:xfrm>
          <a:prstGeom prst="rect">
            <a:avLst/>
          </a:prstGeom>
          <a:noFill/>
        </p:spPr>
      </p:pic>
      <p:pic>
        <p:nvPicPr>
          <p:cNvPr id="13" name="Picture 20" descr="File:Department of sta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181599"/>
            <a:ext cx="1353104" cy="13531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r="77536"/>
          <a:stretch/>
        </p:blipFill>
        <p:spPr>
          <a:xfrm>
            <a:off x="7357382" y="5328206"/>
            <a:ext cx="1444680" cy="1102878"/>
          </a:xfrm>
          <a:prstGeom prst="rect">
            <a:avLst/>
          </a:prstGeom>
        </p:spPr>
      </p:pic>
    </p:spTree>
    <p:extLst>
      <p:ext uri="{BB962C8B-B14F-4D97-AF65-F5344CB8AC3E}">
        <p14:creationId xmlns:p14="http://schemas.microsoft.com/office/powerpoint/2010/main" val="29025938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maps-continents.com/maps/globe-africa-countrie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53000" y="1524000"/>
            <a:ext cx="3983915" cy="3983915"/>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9"/>
            <a:ext cx="8229600" cy="868361"/>
          </a:xfrm>
        </p:spPr>
        <p:txBody>
          <a:bodyPr>
            <a:normAutofit/>
          </a:bodyPr>
          <a:lstStyle/>
          <a:p>
            <a:r>
              <a:rPr lang="en-US" sz="4000" dirty="0" smtClean="0"/>
              <a:t>Global Commitment</a:t>
            </a:r>
            <a:endParaRPr lang="en-US" sz="4000" dirty="0"/>
          </a:p>
        </p:txBody>
      </p:sp>
      <p:sp>
        <p:nvSpPr>
          <p:cNvPr id="2" name="Content Placeholder 1"/>
          <p:cNvSpPr>
            <a:spLocks noGrp="1"/>
          </p:cNvSpPr>
          <p:nvPr>
            <p:ph idx="1"/>
          </p:nvPr>
        </p:nvSpPr>
        <p:spPr>
          <a:xfrm>
            <a:off x="228600" y="1453116"/>
            <a:ext cx="5334000" cy="3733799"/>
          </a:xfrm>
        </p:spPr>
        <p:txBody>
          <a:bodyPr/>
          <a:lstStyle/>
          <a:p>
            <a:r>
              <a:rPr lang="en-US" dirty="0" smtClean="0">
                <a:solidFill>
                  <a:schemeClr val="tx1"/>
                </a:solidFill>
              </a:rPr>
              <a:t>Nearly 40 countries have joined</a:t>
            </a:r>
          </a:p>
          <a:p>
            <a:r>
              <a:rPr lang="en-US" dirty="0" smtClean="0">
                <a:solidFill>
                  <a:schemeClr val="tx1"/>
                </a:solidFill>
              </a:rPr>
              <a:t>Joint development of capacity targets</a:t>
            </a:r>
          </a:p>
          <a:p>
            <a:r>
              <a:rPr lang="en-US" dirty="0" smtClean="0">
                <a:solidFill>
                  <a:schemeClr val="tx1"/>
                </a:solidFill>
              </a:rPr>
              <a:t>Endorsed by the G-7 in June 2014</a:t>
            </a:r>
          </a:p>
          <a:p>
            <a:r>
              <a:rPr lang="en-US" dirty="0" smtClean="0">
                <a:solidFill>
                  <a:schemeClr val="tx1"/>
                </a:solidFill>
              </a:rPr>
              <a:t>Steering Committee includes ten </a:t>
            </a:r>
            <a:r>
              <a:rPr lang="en-US" smtClean="0">
                <a:solidFill>
                  <a:schemeClr val="tx1"/>
                </a:solidFill>
              </a:rPr>
              <a:t>nations plus WHO, FAO, OIE</a:t>
            </a:r>
            <a:endParaRPr lang="en-US" dirty="0" smtClean="0">
              <a:solidFill>
                <a:schemeClr val="tx1"/>
              </a:solidFill>
            </a:endParaRPr>
          </a:p>
          <a:p>
            <a:r>
              <a:rPr lang="en-US" dirty="0" smtClean="0">
                <a:solidFill>
                  <a:schemeClr val="tx1"/>
                </a:solidFill>
              </a:rPr>
              <a:t>Shared technical leadership</a:t>
            </a:r>
          </a:p>
          <a:p>
            <a:r>
              <a:rPr lang="en-US" dirty="0">
                <a:solidFill>
                  <a:schemeClr val="tx1"/>
                </a:solidFill>
                <a:latin typeface="+mj-lt"/>
                <a:ea typeface="Lucida Grande"/>
                <a:cs typeface="Arial"/>
              </a:rPr>
              <a:t>4 billion people in at least 30 countries </a:t>
            </a:r>
            <a:r>
              <a:rPr lang="en-US" dirty="0" smtClean="0">
                <a:solidFill>
                  <a:schemeClr val="tx1"/>
                </a:solidFill>
                <a:latin typeface="+mj-lt"/>
                <a:ea typeface="Lucida Grande"/>
                <a:cs typeface="Arial"/>
              </a:rPr>
              <a:t>to be </a:t>
            </a:r>
            <a:r>
              <a:rPr lang="en-US" dirty="0">
                <a:solidFill>
                  <a:schemeClr val="tx1"/>
                </a:solidFill>
                <a:latin typeface="+mj-lt"/>
                <a:ea typeface="Lucida Grande"/>
                <a:cs typeface="Arial"/>
              </a:rPr>
              <a:t>protected</a:t>
            </a:r>
            <a:endParaRPr lang="en-US" dirty="0">
              <a:solidFill>
                <a:schemeClr val="tx1"/>
              </a:solidFill>
              <a:latin typeface="+mj-lt"/>
              <a:cs typeface="Arial"/>
            </a:endParaRPr>
          </a:p>
          <a:p>
            <a:endParaRPr lang="en-US" dirty="0" smtClean="0">
              <a:solidFill>
                <a:schemeClr val="tx1"/>
              </a:solidFill>
            </a:endParaRPr>
          </a:p>
        </p:txBody>
      </p:sp>
    </p:spTree>
    <p:extLst>
      <p:ext uri="{BB962C8B-B14F-4D97-AF65-F5344CB8AC3E}">
        <p14:creationId xmlns:p14="http://schemas.microsoft.com/office/powerpoint/2010/main" val="397568239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alphaModFix amt="41000"/>
            <a:lum bright="33000"/>
          </a:blip>
          <a:stretch>
            <a:fillRect/>
          </a:stretch>
        </p:blipFill>
        <p:spPr>
          <a:xfrm>
            <a:off x="228600" y="1778000"/>
            <a:ext cx="8458199" cy="4521199"/>
          </a:xfrm>
          <a:prstGeom prst="rect">
            <a:avLst/>
          </a:prstGeom>
        </p:spPr>
      </p:pic>
      <p:sp>
        <p:nvSpPr>
          <p:cNvPr id="15" name="Title 1"/>
          <p:cNvSpPr>
            <a:spLocks noGrp="1"/>
          </p:cNvSpPr>
          <p:nvPr>
            <p:ph type="title"/>
          </p:nvPr>
        </p:nvSpPr>
        <p:spPr>
          <a:xfrm>
            <a:off x="467577" y="152400"/>
            <a:ext cx="8229600" cy="1143000"/>
          </a:xfrm>
        </p:spPr>
        <p:txBody>
          <a:bodyPr/>
          <a:lstStyle/>
          <a:p>
            <a:pPr>
              <a:lnSpc>
                <a:spcPct val="90000"/>
              </a:lnSpc>
            </a:pPr>
            <a:r>
              <a:rPr lang="en-US" sz="3600" dirty="0" smtClean="0"/>
              <a:t>Global Health Security Agenda Timeline</a:t>
            </a:r>
            <a:r>
              <a:rPr lang="en-US" dirty="0" smtClean="0"/>
              <a:t/>
            </a:r>
            <a:br>
              <a:rPr lang="en-US" dirty="0" smtClean="0"/>
            </a:br>
            <a:r>
              <a:rPr lang="en-US" i="1" dirty="0" smtClean="0"/>
              <a:t>Making the world safer for 4 billion people </a:t>
            </a:r>
            <a:endParaRPr lang="en-US" i="1" dirty="0"/>
          </a:p>
        </p:txBody>
      </p:sp>
      <p:sp>
        <p:nvSpPr>
          <p:cNvPr id="2" name="Right Arrow 1"/>
          <p:cNvSpPr/>
          <p:nvPr/>
        </p:nvSpPr>
        <p:spPr>
          <a:xfrm>
            <a:off x="457199" y="3563376"/>
            <a:ext cx="8229601" cy="14780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6400" y="2908355"/>
            <a:ext cx="2057400" cy="840230"/>
          </a:xfrm>
          <a:prstGeom prst="rect">
            <a:avLst/>
          </a:prstGeom>
          <a:noFill/>
        </p:spPr>
        <p:txBody>
          <a:bodyPr wrap="square" rtlCol="0">
            <a:spAutoFit/>
          </a:bodyPr>
          <a:lstStyle/>
          <a:p>
            <a:pPr algn="ctr">
              <a:lnSpc>
                <a:spcPct val="90000"/>
              </a:lnSpc>
            </a:pPr>
            <a:r>
              <a:rPr lang="en-US" b="1" dirty="0" smtClean="0">
                <a:latin typeface="Arial"/>
                <a:cs typeface="Arial"/>
              </a:rPr>
              <a:t>Less than 20% </a:t>
            </a:r>
            <a:br>
              <a:rPr lang="en-US" b="1" dirty="0" smtClean="0">
                <a:latin typeface="Arial"/>
                <a:cs typeface="Arial"/>
              </a:rPr>
            </a:br>
            <a:r>
              <a:rPr lang="en-US" b="1" dirty="0" smtClean="0">
                <a:latin typeface="Arial"/>
                <a:cs typeface="Arial"/>
              </a:rPr>
              <a:t>of countries fully prepared</a:t>
            </a:r>
            <a:endParaRPr lang="en-US" b="1" dirty="0">
              <a:latin typeface="Arial"/>
              <a:cs typeface="Arial"/>
            </a:endParaRPr>
          </a:p>
        </p:txBody>
      </p:sp>
      <p:sp>
        <p:nvSpPr>
          <p:cNvPr id="9" name="TextBox 8"/>
          <p:cNvSpPr txBox="1"/>
          <p:nvPr/>
        </p:nvSpPr>
        <p:spPr>
          <a:xfrm>
            <a:off x="1968637" y="4694175"/>
            <a:ext cx="2104056" cy="1089529"/>
          </a:xfrm>
          <a:prstGeom prst="rect">
            <a:avLst/>
          </a:prstGeom>
          <a:noFill/>
        </p:spPr>
        <p:txBody>
          <a:bodyPr wrap="square" rtlCol="0">
            <a:spAutoFit/>
          </a:bodyPr>
          <a:lstStyle/>
          <a:p>
            <a:pPr algn="ctr">
              <a:lnSpc>
                <a:spcPct val="90000"/>
              </a:lnSpc>
            </a:pPr>
            <a:r>
              <a:rPr lang="en-US" b="1" dirty="0" smtClean="0">
                <a:latin typeface="Arial"/>
                <a:ea typeface="Lucida Grande"/>
                <a:cs typeface="Arial"/>
              </a:rPr>
              <a:t>Successful GHS Demonstration Projects in 2 countries</a:t>
            </a:r>
            <a:endParaRPr lang="en-US" b="1" dirty="0">
              <a:latin typeface="Arial"/>
              <a:cs typeface="Arial"/>
            </a:endParaRPr>
          </a:p>
        </p:txBody>
      </p:sp>
      <p:sp>
        <p:nvSpPr>
          <p:cNvPr id="11" name="TextBox 10"/>
          <p:cNvSpPr txBox="1"/>
          <p:nvPr/>
        </p:nvSpPr>
        <p:spPr>
          <a:xfrm>
            <a:off x="3493945" y="1651958"/>
            <a:ext cx="1955799" cy="2336024"/>
          </a:xfrm>
          <a:prstGeom prst="rect">
            <a:avLst/>
          </a:prstGeom>
          <a:noFill/>
        </p:spPr>
        <p:txBody>
          <a:bodyPr wrap="square" rtlCol="0">
            <a:spAutoFit/>
          </a:bodyPr>
          <a:lstStyle/>
          <a:p>
            <a:pPr algn="ctr">
              <a:lnSpc>
                <a:spcPct val="90000"/>
              </a:lnSpc>
            </a:pPr>
            <a:r>
              <a:rPr lang="en-US" b="1" dirty="0" smtClean="0">
                <a:latin typeface="Arial"/>
                <a:cs typeface="Arial"/>
              </a:rPr>
              <a:t>CDC/DOD expansion of GHS projects in 12 countries</a:t>
            </a:r>
          </a:p>
          <a:p>
            <a:pPr algn="ctr">
              <a:lnSpc>
                <a:spcPct val="90000"/>
              </a:lnSpc>
            </a:pPr>
            <a:endParaRPr lang="en-US" b="1" dirty="0">
              <a:latin typeface="Arial"/>
              <a:cs typeface="Arial"/>
            </a:endParaRPr>
          </a:p>
          <a:p>
            <a:pPr algn="ctr">
              <a:lnSpc>
                <a:spcPct val="90000"/>
              </a:lnSpc>
            </a:pPr>
            <a:r>
              <a:rPr lang="en-US" b="1" dirty="0" smtClean="0">
                <a:latin typeface="Arial"/>
                <a:cs typeface="Arial"/>
              </a:rPr>
              <a:t>Countries commit to GHSA Action Packages</a:t>
            </a:r>
            <a:endParaRPr lang="en-US" b="1" dirty="0">
              <a:latin typeface="Arial"/>
              <a:cs typeface="Arial"/>
            </a:endParaRPr>
          </a:p>
        </p:txBody>
      </p:sp>
      <p:sp>
        <p:nvSpPr>
          <p:cNvPr id="13" name="TextBox 12"/>
          <p:cNvSpPr txBox="1"/>
          <p:nvPr/>
        </p:nvSpPr>
        <p:spPr>
          <a:xfrm>
            <a:off x="6400800" y="2600333"/>
            <a:ext cx="2285999" cy="1089529"/>
          </a:xfrm>
          <a:prstGeom prst="rect">
            <a:avLst/>
          </a:prstGeom>
          <a:noFill/>
        </p:spPr>
        <p:txBody>
          <a:bodyPr wrap="square" rtlCol="0">
            <a:spAutoFit/>
          </a:bodyPr>
          <a:lstStyle/>
          <a:p>
            <a:pPr algn="ctr">
              <a:lnSpc>
                <a:spcPct val="90000"/>
              </a:lnSpc>
            </a:pPr>
            <a:r>
              <a:rPr lang="en-US" b="1" dirty="0" smtClean="0">
                <a:solidFill>
                  <a:srgbClr val="FFC000"/>
                </a:solidFill>
                <a:latin typeface="Arial"/>
                <a:ea typeface="Lucida Grande"/>
                <a:cs typeface="Arial"/>
              </a:rPr>
              <a:t>4 billion people in at least 30 countries are protected</a:t>
            </a:r>
            <a:endParaRPr lang="en-US" b="1" dirty="0">
              <a:solidFill>
                <a:srgbClr val="FFC000"/>
              </a:solidFill>
              <a:latin typeface="Arial"/>
              <a:cs typeface="Arial"/>
            </a:endParaRPr>
          </a:p>
        </p:txBody>
      </p:sp>
      <p:sp>
        <p:nvSpPr>
          <p:cNvPr id="23" name="TextBox 22"/>
          <p:cNvSpPr txBox="1"/>
          <p:nvPr/>
        </p:nvSpPr>
        <p:spPr>
          <a:xfrm>
            <a:off x="702458" y="4092143"/>
            <a:ext cx="1454561" cy="424732"/>
          </a:xfrm>
          <a:prstGeom prst="rect">
            <a:avLst/>
          </a:prstGeom>
          <a:noFill/>
        </p:spPr>
        <p:txBody>
          <a:bodyPr wrap="square" rtlCol="0">
            <a:spAutoFit/>
          </a:bodyPr>
          <a:lstStyle/>
          <a:p>
            <a:pPr algn="ctr">
              <a:lnSpc>
                <a:spcPct val="90000"/>
              </a:lnSpc>
            </a:pPr>
            <a:r>
              <a:rPr lang="en-US" sz="2400" b="1" dirty="0" smtClean="0">
                <a:solidFill>
                  <a:schemeClr val="tx2"/>
                </a:solidFill>
                <a:latin typeface="Arial"/>
                <a:cs typeface="Arial"/>
              </a:rPr>
              <a:t>2012</a:t>
            </a:r>
          </a:p>
        </p:txBody>
      </p:sp>
      <p:sp>
        <p:nvSpPr>
          <p:cNvPr id="24" name="TextBox 23"/>
          <p:cNvSpPr txBox="1"/>
          <p:nvPr/>
        </p:nvSpPr>
        <p:spPr>
          <a:xfrm>
            <a:off x="2275232" y="4092143"/>
            <a:ext cx="1454561" cy="424732"/>
          </a:xfrm>
          <a:prstGeom prst="rect">
            <a:avLst/>
          </a:prstGeom>
          <a:noFill/>
        </p:spPr>
        <p:txBody>
          <a:bodyPr wrap="square" rtlCol="0">
            <a:spAutoFit/>
          </a:bodyPr>
          <a:lstStyle/>
          <a:p>
            <a:pPr algn="ctr">
              <a:lnSpc>
                <a:spcPct val="90000"/>
              </a:lnSpc>
            </a:pPr>
            <a:r>
              <a:rPr lang="en-US" sz="2400" b="1" dirty="0" smtClean="0">
                <a:solidFill>
                  <a:schemeClr val="tx2"/>
                </a:solidFill>
                <a:latin typeface="Arial"/>
                <a:cs typeface="Arial"/>
              </a:rPr>
              <a:t>2013</a:t>
            </a:r>
          </a:p>
        </p:txBody>
      </p:sp>
      <p:sp>
        <p:nvSpPr>
          <p:cNvPr id="25" name="TextBox 24"/>
          <p:cNvSpPr txBox="1"/>
          <p:nvPr/>
        </p:nvSpPr>
        <p:spPr>
          <a:xfrm>
            <a:off x="3779378" y="4092143"/>
            <a:ext cx="1454561" cy="424732"/>
          </a:xfrm>
          <a:prstGeom prst="rect">
            <a:avLst/>
          </a:prstGeom>
          <a:noFill/>
        </p:spPr>
        <p:txBody>
          <a:bodyPr wrap="square" rtlCol="0">
            <a:spAutoFit/>
          </a:bodyPr>
          <a:lstStyle/>
          <a:p>
            <a:pPr algn="ctr">
              <a:lnSpc>
                <a:spcPct val="90000"/>
              </a:lnSpc>
            </a:pPr>
            <a:r>
              <a:rPr lang="en-US" sz="2400" b="1" dirty="0" smtClean="0">
                <a:solidFill>
                  <a:schemeClr val="tx2"/>
                </a:solidFill>
                <a:latin typeface="Arial"/>
                <a:cs typeface="Arial"/>
              </a:rPr>
              <a:t>2014</a:t>
            </a:r>
          </a:p>
        </p:txBody>
      </p:sp>
      <p:sp>
        <p:nvSpPr>
          <p:cNvPr id="26" name="TextBox 25"/>
          <p:cNvSpPr txBox="1"/>
          <p:nvPr/>
        </p:nvSpPr>
        <p:spPr>
          <a:xfrm>
            <a:off x="5233939" y="4092143"/>
            <a:ext cx="1454561" cy="424732"/>
          </a:xfrm>
          <a:prstGeom prst="rect">
            <a:avLst/>
          </a:prstGeom>
          <a:noFill/>
        </p:spPr>
        <p:txBody>
          <a:bodyPr wrap="square" rtlCol="0">
            <a:spAutoFit/>
          </a:bodyPr>
          <a:lstStyle/>
          <a:p>
            <a:pPr algn="ctr">
              <a:lnSpc>
                <a:spcPct val="90000"/>
              </a:lnSpc>
            </a:pPr>
            <a:r>
              <a:rPr lang="en-US" sz="2400" b="1" dirty="0" smtClean="0">
                <a:solidFill>
                  <a:schemeClr val="tx2"/>
                </a:solidFill>
                <a:latin typeface="Arial"/>
                <a:cs typeface="Arial"/>
              </a:rPr>
              <a:t>2015</a:t>
            </a:r>
          </a:p>
        </p:txBody>
      </p:sp>
      <p:sp>
        <p:nvSpPr>
          <p:cNvPr id="27" name="TextBox 26"/>
          <p:cNvSpPr txBox="1"/>
          <p:nvPr/>
        </p:nvSpPr>
        <p:spPr>
          <a:xfrm>
            <a:off x="6875665" y="4092143"/>
            <a:ext cx="1454561" cy="424732"/>
          </a:xfrm>
          <a:prstGeom prst="rect">
            <a:avLst/>
          </a:prstGeom>
          <a:noFill/>
        </p:spPr>
        <p:txBody>
          <a:bodyPr wrap="square" rtlCol="0">
            <a:spAutoFit/>
          </a:bodyPr>
          <a:lstStyle/>
          <a:p>
            <a:pPr algn="ctr">
              <a:lnSpc>
                <a:spcPct val="90000"/>
              </a:lnSpc>
            </a:pPr>
            <a:r>
              <a:rPr lang="en-US" sz="2400" b="1" dirty="0" smtClean="0">
                <a:solidFill>
                  <a:schemeClr val="tx2"/>
                </a:solidFill>
                <a:latin typeface="Arial"/>
                <a:cs typeface="Arial"/>
              </a:rPr>
              <a:t>By 2020</a:t>
            </a:r>
          </a:p>
        </p:txBody>
      </p:sp>
      <p:sp>
        <p:nvSpPr>
          <p:cNvPr id="14" name="Line 4"/>
          <p:cNvSpPr>
            <a:spLocks noChangeShapeType="1"/>
          </p:cNvSpPr>
          <p:nvPr/>
        </p:nvSpPr>
        <p:spPr bwMode="auto">
          <a:xfrm>
            <a:off x="457200" y="1455111"/>
            <a:ext cx="8229600" cy="0"/>
          </a:xfrm>
          <a:prstGeom prst="line">
            <a:avLst/>
          </a:prstGeom>
          <a:noFill/>
          <a:ln w="9525">
            <a:solidFill>
              <a:schemeClr val="tx1"/>
            </a:solidFill>
            <a:round/>
            <a:headEnd/>
            <a:tailEnd/>
          </a:ln>
        </p:spPr>
        <p:txBody>
          <a:bodyPr/>
          <a:lstStyle/>
          <a:p>
            <a:endParaRPr lang="en-US" dirty="0">
              <a:solidFill>
                <a:prstClr val="white"/>
              </a:solidFill>
            </a:endParaRPr>
          </a:p>
        </p:txBody>
      </p:sp>
      <p:sp>
        <p:nvSpPr>
          <p:cNvPr id="18" name="TextBox 17"/>
          <p:cNvSpPr txBox="1"/>
          <p:nvPr/>
        </p:nvSpPr>
        <p:spPr>
          <a:xfrm>
            <a:off x="4948863" y="4694175"/>
            <a:ext cx="2104056" cy="1089529"/>
          </a:xfrm>
          <a:prstGeom prst="rect">
            <a:avLst/>
          </a:prstGeom>
          <a:noFill/>
        </p:spPr>
        <p:txBody>
          <a:bodyPr wrap="square" rtlCol="0">
            <a:spAutoFit/>
          </a:bodyPr>
          <a:lstStyle/>
          <a:p>
            <a:pPr algn="ctr">
              <a:lnSpc>
                <a:spcPct val="90000"/>
              </a:lnSpc>
            </a:pPr>
            <a:r>
              <a:rPr lang="en-US" b="1" dirty="0" smtClean="0">
                <a:latin typeface="Arial"/>
                <a:ea typeface="Lucida Grande"/>
                <a:cs typeface="Arial"/>
              </a:rPr>
              <a:t>Expansion of GHS activities with anticipated appropriations</a:t>
            </a:r>
            <a:endParaRPr lang="en-US" b="1" dirty="0">
              <a:latin typeface="Arial"/>
              <a:cs typeface="Arial"/>
            </a:endParaRPr>
          </a:p>
        </p:txBody>
      </p:sp>
      <p:sp>
        <p:nvSpPr>
          <p:cNvPr id="3" name="TextBox 2"/>
          <p:cNvSpPr txBox="1"/>
          <p:nvPr/>
        </p:nvSpPr>
        <p:spPr>
          <a:xfrm>
            <a:off x="220133" y="4708035"/>
            <a:ext cx="1928419" cy="923330"/>
          </a:xfrm>
          <a:prstGeom prst="rect">
            <a:avLst/>
          </a:prstGeom>
          <a:noFill/>
        </p:spPr>
        <p:txBody>
          <a:bodyPr wrap="square" rtlCol="0">
            <a:spAutoFit/>
          </a:bodyPr>
          <a:lstStyle/>
          <a:p>
            <a:r>
              <a:rPr lang="en-US" b="1" dirty="0" smtClean="0"/>
              <a:t>USAID/DOD collaboration around AI and EPT </a:t>
            </a:r>
            <a:endParaRPr lang="en-US" b="1" dirty="0"/>
          </a:p>
        </p:txBody>
      </p:sp>
    </p:spTree>
    <p:extLst>
      <p:ext uri="{BB962C8B-B14F-4D97-AF65-F5344CB8AC3E}">
        <p14:creationId xmlns:p14="http://schemas.microsoft.com/office/powerpoint/2010/main" val="12928453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07183428"/>
              </p:ext>
            </p:extLst>
          </p:nvPr>
        </p:nvGraphicFramePr>
        <p:xfrm>
          <a:off x="152400" y="762000"/>
          <a:ext cx="8796338" cy="7196138"/>
        </p:xfrm>
        <a:graphic>
          <a:graphicData uri="http://schemas.openxmlformats.org/presentationml/2006/ole">
            <mc:AlternateContent xmlns:mc="http://schemas.openxmlformats.org/markup-compatibility/2006">
              <mc:Choice xmlns:v="urn:schemas-microsoft-com:vml" Requires="v">
                <p:oleObj spid="_x0000_s2119" name="Document" r:id="rId4" imgW="7230038" imgH="5934914" progId="Word.Document.12">
                  <p:embed/>
                </p:oleObj>
              </mc:Choice>
              <mc:Fallback>
                <p:oleObj name="Document" r:id="rId4" imgW="7230038" imgH="5934914" progId="Word.Document.12">
                  <p:embed/>
                  <p:pic>
                    <p:nvPicPr>
                      <p:cNvPr id="0" name=""/>
                      <p:cNvPicPr/>
                      <p:nvPr/>
                    </p:nvPicPr>
                    <p:blipFill>
                      <a:blip r:embed="rId5"/>
                      <a:stretch>
                        <a:fillRect/>
                      </a:stretch>
                    </p:blipFill>
                    <p:spPr>
                      <a:xfrm>
                        <a:off x="152400" y="762000"/>
                        <a:ext cx="8796338" cy="7196138"/>
                      </a:xfrm>
                      <a:prstGeom prst="rect">
                        <a:avLst/>
                      </a:prstGeom>
                    </p:spPr>
                  </p:pic>
                </p:oleObj>
              </mc:Fallback>
            </mc:AlternateContent>
          </a:graphicData>
        </a:graphic>
      </p:graphicFrame>
      <p:sp>
        <p:nvSpPr>
          <p:cNvPr id="6" name="TextBox 5"/>
          <p:cNvSpPr txBox="1"/>
          <p:nvPr/>
        </p:nvSpPr>
        <p:spPr>
          <a:xfrm>
            <a:off x="609600" y="152398"/>
            <a:ext cx="7391400" cy="707886"/>
          </a:xfrm>
          <a:prstGeom prst="rect">
            <a:avLst/>
          </a:prstGeom>
          <a:noFill/>
        </p:spPr>
        <p:txBody>
          <a:bodyPr wrap="square" rtlCol="0">
            <a:spAutoFit/>
          </a:bodyPr>
          <a:lstStyle/>
          <a:p>
            <a:pPr algn="ctr"/>
            <a:r>
              <a:rPr lang="en-US" sz="4000" b="1" dirty="0" smtClean="0">
                <a:latin typeface="+mj-lt"/>
              </a:rPr>
              <a:t>GHSA Objectives</a:t>
            </a:r>
            <a:endParaRPr lang="en-US" sz="4000" b="1" dirty="0">
              <a:latin typeface="+mj-lt"/>
            </a:endParaRPr>
          </a:p>
        </p:txBody>
      </p:sp>
    </p:spTree>
    <p:extLst>
      <p:ext uri="{BB962C8B-B14F-4D97-AF65-F5344CB8AC3E}">
        <p14:creationId xmlns:p14="http://schemas.microsoft.com/office/powerpoint/2010/main" val="1558529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990600"/>
          </a:xfrm>
        </p:spPr>
        <p:txBody>
          <a:bodyPr>
            <a:noAutofit/>
          </a:bodyPr>
          <a:lstStyle/>
          <a:p>
            <a:pPr>
              <a:lnSpc>
                <a:spcPct val="90000"/>
              </a:lnSpc>
            </a:pPr>
            <a:r>
              <a:rPr lang="en-US" sz="3600" b="1" dirty="0" smtClean="0"/>
              <a:t>Global Health Security Agenda </a:t>
            </a:r>
            <a:br>
              <a:rPr lang="en-US" sz="3600" b="1" dirty="0" smtClean="0"/>
            </a:br>
            <a:r>
              <a:rPr lang="en-US" sz="3600" b="1" dirty="0" smtClean="0"/>
              <a:t>a Multi-</a:t>
            </a:r>
            <a:r>
              <a:rPr lang="en-US" sz="3600" b="1" dirty="0" err="1" smtClean="0"/>
              <a:t>sectoral</a:t>
            </a:r>
            <a:r>
              <a:rPr lang="en-US" sz="3600" b="1" dirty="0" smtClean="0"/>
              <a:t> approach</a:t>
            </a:r>
            <a:endParaRPr lang="en-US" sz="3600" b="1" dirty="0"/>
          </a:p>
        </p:txBody>
      </p:sp>
      <p:pic>
        <p:nvPicPr>
          <p:cNvPr id="4" name="Picture 3"/>
          <p:cNvPicPr>
            <a:picLocks noChangeAspect="1"/>
          </p:cNvPicPr>
          <p:nvPr/>
        </p:nvPicPr>
        <p:blipFill>
          <a:blip r:embed="rId3"/>
          <a:srcRect l="9000" t="8229" r="9000" b="8229"/>
          <a:stretch>
            <a:fillRect/>
          </a:stretch>
        </p:blipFill>
        <p:spPr>
          <a:xfrm>
            <a:off x="5087380" y="2137983"/>
            <a:ext cx="3599419" cy="3208717"/>
          </a:xfrm>
          <a:prstGeom prst="rect">
            <a:avLst/>
          </a:prstGeom>
        </p:spPr>
      </p:pic>
      <p:sp>
        <p:nvSpPr>
          <p:cNvPr id="5" name="Content Placeholder 2"/>
          <p:cNvSpPr txBox="1">
            <a:spLocks/>
          </p:cNvSpPr>
          <p:nvPr/>
        </p:nvSpPr>
        <p:spPr>
          <a:xfrm>
            <a:off x="498323" y="1323066"/>
            <a:ext cx="4619295" cy="48385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750"/>
              </a:spcBef>
              <a:buClr>
                <a:schemeClr val="accent5">
                  <a:lumMod val="60000"/>
                  <a:lumOff val="40000"/>
                </a:schemeClr>
              </a:buClr>
              <a:buSzPct val="100000"/>
            </a:pPr>
            <a:r>
              <a:rPr lang="en-US" sz="2400" dirty="0" smtClean="0"/>
              <a:t>Human Health</a:t>
            </a:r>
          </a:p>
          <a:p>
            <a:pPr>
              <a:spcBef>
                <a:spcPts val="750"/>
              </a:spcBef>
              <a:buClr>
                <a:schemeClr val="accent5">
                  <a:lumMod val="60000"/>
                  <a:lumOff val="40000"/>
                </a:schemeClr>
              </a:buClr>
              <a:buSzPct val="100000"/>
            </a:pPr>
            <a:r>
              <a:rPr lang="en-US" sz="2400" dirty="0" smtClean="0"/>
              <a:t>Animal Health</a:t>
            </a:r>
          </a:p>
          <a:p>
            <a:pPr>
              <a:spcBef>
                <a:spcPts val="750"/>
              </a:spcBef>
              <a:buClr>
                <a:schemeClr val="accent5">
                  <a:lumMod val="60000"/>
                  <a:lumOff val="40000"/>
                </a:schemeClr>
              </a:buClr>
              <a:buSzPct val="100000"/>
            </a:pPr>
            <a:r>
              <a:rPr lang="en-US" sz="2400" dirty="0" smtClean="0"/>
              <a:t>Environment</a:t>
            </a:r>
          </a:p>
          <a:p>
            <a:pPr>
              <a:spcBef>
                <a:spcPts val="750"/>
              </a:spcBef>
              <a:buClr>
                <a:schemeClr val="accent5">
                  <a:lumMod val="60000"/>
                  <a:lumOff val="40000"/>
                </a:schemeClr>
              </a:buClr>
              <a:buSzPct val="100000"/>
            </a:pPr>
            <a:r>
              <a:rPr lang="en-US" sz="2400" dirty="0" smtClean="0"/>
              <a:t>Agriculture </a:t>
            </a:r>
          </a:p>
          <a:p>
            <a:pPr>
              <a:spcBef>
                <a:spcPts val="750"/>
              </a:spcBef>
              <a:buClr>
                <a:schemeClr val="accent5">
                  <a:lumMod val="60000"/>
                  <a:lumOff val="40000"/>
                </a:schemeClr>
              </a:buClr>
              <a:buSzPct val="100000"/>
            </a:pPr>
            <a:r>
              <a:rPr lang="en-US" sz="2400" dirty="0" smtClean="0"/>
              <a:t>Food Security</a:t>
            </a:r>
          </a:p>
          <a:p>
            <a:pPr>
              <a:spcBef>
                <a:spcPts val="750"/>
              </a:spcBef>
              <a:buClr>
                <a:schemeClr val="accent5">
                  <a:lumMod val="60000"/>
                  <a:lumOff val="40000"/>
                </a:schemeClr>
              </a:buClr>
              <a:buSzPct val="100000"/>
            </a:pPr>
            <a:r>
              <a:rPr lang="en-US" sz="2400" dirty="0" smtClean="0"/>
              <a:t>Economic Growth</a:t>
            </a:r>
          </a:p>
          <a:p>
            <a:pPr>
              <a:spcBef>
                <a:spcPts val="750"/>
              </a:spcBef>
              <a:buClr>
                <a:schemeClr val="accent5">
                  <a:lumMod val="60000"/>
                  <a:lumOff val="40000"/>
                </a:schemeClr>
              </a:buClr>
              <a:buSzPct val="100000"/>
            </a:pPr>
            <a:r>
              <a:rPr lang="en-US" sz="2400" dirty="0" smtClean="0"/>
              <a:t>Education</a:t>
            </a:r>
          </a:p>
          <a:p>
            <a:pPr>
              <a:spcBef>
                <a:spcPts val="750"/>
              </a:spcBef>
              <a:buClr>
                <a:schemeClr val="accent5">
                  <a:lumMod val="60000"/>
                  <a:lumOff val="40000"/>
                </a:schemeClr>
              </a:buClr>
              <a:buSzPct val="100000"/>
            </a:pPr>
            <a:r>
              <a:rPr lang="en-US" sz="2400" dirty="0" smtClean="0"/>
              <a:t>Humanitarian Assistance</a:t>
            </a:r>
          </a:p>
          <a:p>
            <a:pPr>
              <a:spcBef>
                <a:spcPts val="750"/>
              </a:spcBef>
              <a:buClr>
                <a:schemeClr val="accent5">
                  <a:lumMod val="60000"/>
                  <a:lumOff val="40000"/>
                </a:schemeClr>
              </a:buClr>
              <a:buSzPct val="100000"/>
            </a:pPr>
            <a:r>
              <a:rPr lang="en-US" sz="2400" dirty="0" smtClean="0"/>
              <a:t>National Security</a:t>
            </a:r>
          </a:p>
          <a:p>
            <a:pPr>
              <a:spcBef>
                <a:spcPts val="750"/>
              </a:spcBef>
              <a:buClr>
                <a:schemeClr val="accent5">
                  <a:lumMod val="60000"/>
                  <a:lumOff val="40000"/>
                </a:schemeClr>
              </a:buClr>
              <a:buSzPct val="100000"/>
            </a:pPr>
            <a:r>
              <a:rPr lang="en-US" sz="2400" dirty="0" smtClean="0"/>
              <a:t>Foreign Affairs</a:t>
            </a:r>
          </a:p>
          <a:p>
            <a:pPr>
              <a:spcBef>
                <a:spcPts val="750"/>
              </a:spcBef>
              <a:buClr>
                <a:schemeClr val="accent5">
                  <a:lumMod val="60000"/>
                  <a:lumOff val="40000"/>
                </a:schemeClr>
              </a:buClr>
              <a:buSzPct val="100000"/>
            </a:pPr>
            <a:r>
              <a:rPr lang="en-US" sz="2400" dirty="0" smtClean="0"/>
              <a:t>Defense</a:t>
            </a:r>
          </a:p>
          <a:p>
            <a:pPr marL="0" indent="0">
              <a:spcBef>
                <a:spcPts val="750"/>
              </a:spcBef>
              <a:buClr>
                <a:schemeClr val="accent5">
                  <a:lumMod val="60000"/>
                  <a:lumOff val="40000"/>
                </a:schemeClr>
              </a:buClr>
              <a:buSzPct val="100000"/>
              <a:buFont typeface="Arial" panose="020B0604020202020204" pitchFamily="34" charset="0"/>
              <a:buNone/>
            </a:pPr>
            <a:endParaRPr lang="en-US" sz="2400" dirty="0"/>
          </a:p>
        </p:txBody>
      </p:sp>
    </p:spTree>
    <p:extLst>
      <p:ext uri="{BB962C8B-B14F-4D97-AF65-F5344CB8AC3E}">
        <p14:creationId xmlns:p14="http://schemas.microsoft.com/office/powerpoint/2010/main" val="231519139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CDC GHSA Technical Areas</a:t>
            </a:r>
            <a:endParaRPr lang="en-US" sz="40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8503317"/>
              </p:ext>
            </p:extLst>
          </p:nvPr>
        </p:nvGraphicFramePr>
        <p:xfrm>
          <a:off x="304800" y="990600"/>
          <a:ext cx="8610600" cy="5486400"/>
        </p:xfrm>
        <a:graphic>
          <a:graphicData uri="http://schemas.openxmlformats.org/drawingml/2006/table">
            <a:tbl>
              <a:tblPr firstRow="1" bandRow="1">
                <a:tableStyleId>{5C22544A-7EE6-4342-B048-85BDC9FD1C3A}</a:tableStyleId>
              </a:tblPr>
              <a:tblGrid>
                <a:gridCol w="2667000"/>
                <a:gridCol w="5943600"/>
              </a:tblGrid>
              <a:tr h="404145">
                <a:tc>
                  <a:txBody>
                    <a:bodyPr/>
                    <a:lstStyle/>
                    <a:p>
                      <a:pPr algn="ctr"/>
                      <a:r>
                        <a:rPr lang="en-US" sz="1800" b="1" dirty="0" smtClean="0">
                          <a:solidFill>
                            <a:schemeClr val="tx1"/>
                          </a:solidFill>
                        </a:rPr>
                        <a:t>GHSA Technical</a:t>
                      </a:r>
                      <a:r>
                        <a:rPr lang="en-US" sz="1800" b="1" baseline="0" dirty="0" smtClean="0">
                          <a:solidFill>
                            <a:schemeClr val="tx1"/>
                          </a:solidFill>
                        </a:rPr>
                        <a:t> Area</a:t>
                      </a:r>
                      <a:endParaRPr lang="en-US" sz="1800" b="1" dirty="0">
                        <a:solidFill>
                          <a:schemeClr val="tx1"/>
                        </a:solidFill>
                      </a:endParaRPr>
                    </a:p>
                  </a:txBody>
                  <a:tcPr/>
                </a:tc>
                <a:tc>
                  <a:txBody>
                    <a:bodyPr/>
                    <a:lstStyle/>
                    <a:p>
                      <a:pPr marL="0" indent="0" algn="ctr">
                        <a:buFont typeface="Arial" panose="020B0604020202020204" pitchFamily="34" charset="0"/>
                        <a:buNone/>
                      </a:pPr>
                      <a:r>
                        <a:rPr lang="en-US" sz="1800" dirty="0" smtClean="0">
                          <a:solidFill>
                            <a:schemeClr val="tx1"/>
                          </a:solidFill>
                        </a:rPr>
                        <a:t>Description</a:t>
                      </a:r>
                      <a:endParaRPr lang="en-US" sz="1800" dirty="0">
                        <a:solidFill>
                          <a:schemeClr val="tx1"/>
                        </a:solidFill>
                      </a:endParaRPr>
                    </a:p>
                  </a:txBody>
                  <a:tcPr/>
                </a:tc>
              </a:tr>
              <a:tr h="996521">
                <a:tc>
                  <a:txBody>
                    <a:bodyPr/>
                    <a:lstStyle/>
                    <a:p>
                      <a:pPr algn="ctr"/>
                      <a:r>
                        <a:rPr lang="en-US" sz="1800" b="1" dirty="0" smtClean="0">
                          <a:solidFill>
                            <a:schemeClr val="tx1"/>
                          </a:solidFill>
                        </a:rPr>
                        <a:t>Biosafety &amp; Biosecurity</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Promoting national biosafety and biosecurity systems and establishing bio-risk management training to sustain best practices</a:t>
                      </a:r>
                      <a:endParaRPr lang="en-US" sz="1800" dirty="0">
                        <a:solidFill>
                          <a:schemeClr val="tx1"/>
                        </a:solidFill>
                      </a:endParaRPr>
                    </a:p>
                  </a:txBody>
                  <a:tcPr/>
                </a:tc>
              </a:tr>
              <a:tr h="996521">
                <a:tc>
                  <a:txBody>
                    <a:bodyPr/>
                    <a:lstStyle/>
                    <a:p>
                      <a:pPr algn="ctr"/>
                      <a:r>
                        <a:rPr lang="en-US" sz="1800" b="1" dirty="0" smtClean="0">
                          <a:solidFill>
                            <a:schemeClr val="tx1"/>
                          </a:solidFill>
                        </a:rPr>
                        <a:t>Antimicrobial Resistance</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Preventing the emergence and spread of antimicrobial-resistant pathogens, including drug-resistant bacteria			</a:t>
                      </a:r>
                      <a:endParaRPr lang="en-US" sz="1800" dirty="0">
                        <a:solidFill>
                          <a:schemeClr val="tx1"/>
                        </a:solidFill>
                      </a:endParaRPr>
                    </a:p>
                  </a:txBody>
                  <a:tcPr/>
                </a:tc>
              </a:tr>
              <a:tr h="697564">
                <a:tc>
                  <a:txBody>
                    <a:bodyPr/>
                    <a:lstStyle/>
                    <a:p>
                      <a:pPr algn="ctr"/>
                      <a:r>
                        <a:rPr lang="en-US" sz="1800" b="1" dirty="0" smtClean="0">
                          <a:solidFill>
                            <a:schemeClr val="tx1"/>
                          </a:solidFill>
                        </a:rPr>
                        <a:t>Zoonotic Diseases</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Preventing the emergence and spread of zoonotic diseases</a:t>
                      </a:r>
                      <a:endParaRPr lang="en-US" sz="1800" dirty="0">
                        <a:solidFill>
                          <a:schemeClr val="tx1"/>
                        </a:solidFill>
                      </a:endParaRPr>
                    </a:p>
                  </a:txBody>
                  <a:tcPr/>
                </a:tc>
              </a:tr>
              <a:tr h="697564">
                <a:tc>
                  <a:txBody>
                    <a:bodyPr/>
                    <a:lstStyle/>
                    <a:p>
                      <a:pPr algn="ctr"/>
                      <a:r>
                        <a:rPr lang="en-US" sz="1800" b="1" dirty="0" smtClean="0">
                          <a:solidFill>
                            <a:schemeClr val="tx1"/>
                          </a:solidFill>
                        </a:rPr>
                        <a:t>Immunization</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Effective protection through immunization against measles and other epidemic-prone diseases</a:t>
                      </a:r>
                      <a:endParaRPr lang="en-US" sz="1800" dirty="0">
                        <a:solidFill>
                          <a:schemeClr val="tx1"/>
                        </a:solidFill>
                      </a:endParaRPr>
                    </a:p>
                  </a:txBody>
                  <a:tcPr/>
                </a:tc>
              </a:tr>
              <a:tr h="996521">
                <a:tc>
                  <a:txBody>
                    <a:bodyPr/>
                    <a:lstStyle/>
                    <a:p>
                      <a:pPr algn="ctr"/>
                      <a:r>
                        <a:rPr lang="en-US" sz="1800" b="1" dirty="0" smtClean="0">
                          <a:solidFill>
                            <a:schemeClr val="tx1"/>
                          </a:solidFill>
                        </a:rPr>
                        <a:t>Surveillance Systems</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Strengthening national and international surveillance systems to detect emerging public health threats	</a:t>
                      </a:r>
                    </a:p>
                  </a:txBody>
                  <a:tcPr/>
                </a:tc>
              </a:tr>
              <a:tr h="697564">
                <a:tc>
                  <a:txBody>
                    <a:bodyPr/>
                    <a:lstStyle/>
                    <a:p>
                      <a:pPr algn="ctr"/>
                      <a:r>
                        <a:rPr lang="en-US" sz="1800" b="1" dirty="0" smtClean="0">
                          <a:solidFill>
                            <a:schemeClr val="tx1"/>
                          </a:solidFill>
                        </a:rPr>
                        <a:t>Laboratory Systems</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Developing a nationwide laboratory system and deploying diagnostic approaches.  </a:t>
                      </a:r>
                      <a:endParaRPr lang="en-US" sz="1800" dirty="0">
                        <a:solidFill>
                          <a:schemeClr val="tx1"/>
                        </a:solidFill>
                      </a:endParaRPr>
                    </a:p>
                  </a:txBody>
                  <a:tcPr/>
                </a:tc>
              </a:tr>
            </a:tbl>
          </a:graphicData>
        </a:graphic>
      </p:graphicFrame>
    </p:spTree>
    <p:extLst>
      <p:ext uri="{BB962C8B-B14F-4D97-AF65-F5344CB8AC3E}">
        <p14:creationId xmlns:p14="http://schemas.microsoft.com/office/powerpoint/2010/main" val="3996687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Autofit/>
          </a:bodyPr>
          <a:lstStyle/>
          <a:p>
            <a:r>
              <a:rPr lang="en-US" sz="4000" b="1" dirty="0" smtClean="0"/>
              <a:t>CDC GHSA Technical Areas</a:t>
            </a:r>
            <a:endParaRPr lang="en-US" sz="40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7580132"/>
              </p:ext>
            </p:extLst>
          </p:nvPr>
        </p:nvGraphicFramePr>
        <p:xfrm>
          <a:off x="152400" y="990600"/>
          <a:ext cx="8839200" cy="5715000"/>
        </p:xfrm>
        <a:graphic>
          <a:graphicData uri="http://schemas.openxmlformats.org/drawingml/2006/table">
            <a:tbl>
              <a:tblPr firstRow="1" bandRow="1">
                <a:tableStyleId>{5C22544A-7EE6-4342-B048-85BDC9FD1C3A}</a:tableStyleId>
              </a:tblPr>
              <a:tblGrid>
                <a:gridCol w="2700867"/>
                <a:gridCol w="6138333"/>
              </a:tblGrid>
              <a:tr h="428772">
                <a:tc>
                  <a:txBody>
                    <a:bodyPr/>
                    <a:lstStyle/>
                    <a:p>
                      <a:pPr algn="ctr"/>
                      <a:r>
                        <a:rPr lang="en-US" sz="1800" b="1" dirty="0" smtClean="0">
                          <a:solidFill>
                            <a:schemeClr val="tx1"/>
                          </a:solidFill>
                        </a:rPr>
                        <a:t>GHSA Technical Areas</a:t>
                      </a:r>
                      <a:endParaRPr lang="en-US" sz="1800" b="1" dirty="0">
                        <a:solidFill>
                          <a:schemeClr val="tx1"/>
                        </a:solidFill>
                      </a:endParaRPr>
                    </a:p>
                  </a:txBody>
                  <a:tcPr/>
                </a:tc>
                <a:tc>
                  <a:txBody>
                    <a:bodyPr/>
                    <a:lstStyle/>
                    <a:p>
                      <a:pPr marL="0" indent="0" algn="ctr">
                        <a:buFont typeface="Arial" panose="020B0604020202020204" pitchFamily="34" charset="0"/>
                        <a:buNone/>
                      </a:pPr>
                      <a:r>
                        <a:rPr lang="en-US" sz="1800" b="1" dirty="0" smtClean="0">
                          <a:solidFill>
                            <a:schemeClr val="tx1"/>
                          </a:solidFill>
                        </a:rPr>
                        <a:t>Description</a:t>
                      </a:r>
                    </a:p>
                  </a:txBody>
                  <a:tcPr/>
                </a:tc>
              </a:tr>
              <a:tr h="1374419">
                <a:tc>
                  <a:txBody>
                    <a:bodyPr/>
                    <a:lstStyle/>
                    <a:p>
                      <a:pPr algn="ctr"/>
                      <a:r>
                        <a:rPr lang="en-US" sz="1800" b="1" dirty="0" smtClean="0">
                          <a:solidFill>
                            <a:schemeClr val="tx1"/>
                          </a:solidFill>
                        </a:rPr>
                        <a:t>Information Systems</a:t>
                      </a:r>
                      <a:r>
                        <a:rPr lang="en-US" sz="1800" b="1" baseline="0" dirty="0" smtClean="0">
                          <a:solidFill>
                            <a:schemeClr val="tx1"/>
                          </a:solidFill>
                        </a:rPr>
                        <a:t> (Linking and Reporting)</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b="0" dirty="0" smtClean="0">
                          <a:solidFill>
                            <a:schemeClr val="tx1"/>
                          </a:solidFill>
                        </a:rPr>
                        <a:t>Developing and linking real-time </a:t>
                      </a:r>
                      <a:r>
                        <a:rPr lang="en-US" sz="1800" b="0" dirty="0" err="1" smtClean="0">
                          <a:solidFill>
                            <a:schemeClr val="tx1"/>
                          </a:solidFill>
                        </a:rPr>
                        <a:t>biosurveillance</a:t>
                      </a:r>
                      <a:r>
                        <a:rPr lang="en-US" sz="1800" b="0" dirty="0" smtClean="0">
                          <a:solidFill>
                            <a:schemeClr val="tx1"/>
                          </a:solidFill>
                        </a:rPr>
                        <a:t> networks</a:t>
                      </a:r>
                    </a:p>
                    <a:p>
                      <a:pPr marL="171450" indent="-171450">
                        <a:buFont typeface="Arial" panose="020B0604020202020204" pitchFamily="34" charset="0"/>
                        <a:buChar char="•"/>
                      </a:pPr>
                      <a:r>
                        <a:rPr lang="en-US" sz="1800" b="0" dirty="0" smtClean="0">
                          <a:solidFill>
                            <a:schemeClr val="tx1"/>
                          </a:solidFill>
                        </a:rPr>
                        <a:t>Strengthening capabilities for rapid reporting to the WHO during emergencies	</a:t>
                      </a:r>
                    </a:p>
                  </a:txBody>
                  <a:tcPr/>
                </a:tc>
              </a:tr>
              <a:tr h="740072">
                <a:tc>
                  <a:txBody>
                    <a:bodyPr/>
                    <a:lstStyle/>
                    <a:p>
                      <a:pPr algn="ctr"/>
                      <a:r>
                        <a:rPr lang="en-US" sz="1800" b="1" dirty="0" smtClean="0">
                          <a:solidFill>
                            <a:schemeClr val="tx1"/>
                          </a:solidFill>
                        </a:rPr>
                        <a:t>Workforce Development</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b="0" dirty="0" smtClean="0">
                          <a:solidFill>
                            <a:schemeClr val="tx1"/>
                          </a:solidFill>
                        </a:rPr>
                        <a:t>Training and deploying an effective </a:t>
                      </a:r>
                      <a:r>
                        <a:rPr lang="en-US" sz="1800" b="0" dirty="0" err="1" smtClean="0">
                          <a:solidFill>
                            <a:schemeClr val="tx1"/>
                          </a:solidFill>
                        </a:rPr>
                        <a:t>biosurveillance</a:t>
                      </a:r>
                      <a:r>
                        <a:rPr lang="en-US" sz="1800" b="0" dirty="0" smtClean="0">
                          <a:solidFill>
                            <a:schemeClr val="tx1"/>
                          </a:solidFill>
                        </a:rPr>
                        <a:t> workforce	</a:t>
                      </a:r>
                    </a:p>
                  </a:txBody>
                  <a:tcPr/>
                </a:tc>
              </a:tr>
              <a:tr h="1057246">
                <a:tc>
                  <a:txBody>
                    <a:bodyPr/>
                    <a:lstStyle/>
                    <a:p>
                      <a:pPr algn="ctr"/>
                      <a:r>
                        <a:rPr lang="en-US" sz="1800" b="1" dirty="0" smtClean="0">
                          <a:solidFill>
                            <a:schemeClr val="tx1"/>
                          </a:solidFill>
                        </a:rPr>
                        <a:t>Emergency Management</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b="0" dirty="0" smtClean="0">
                          <a:solidFill>
                            <a:schemeClr val="tx1"/>
                          </a:solidFill>
                        </a:rPr>
                        <a:t>Enhancing Emergency Operations Center capacity and conducting a rapid and effective multi-</a:t>
                      </a:r>
                      <a:r>
                        <a:rPr lang="en-US" sz="1800" b="0" dirty="0" err="1" smtClean="0">
                          <a:solidFill>
                            <a:schemeClr val="tx1"/>
                          </a:solidFill>
                        </a:rPr>
                        <a:t>sectoral</a:t>
                      </a:r>
                      <a:r>
                        <a:rPr lang="en-US" sz="1800" b="0" dirty="0" smtClean="0">
                          <a:solidFill>
                            <a:schemeClr val="tx1"/>
                          </a:solidFill>
                        </a:rPr>
                        <a:t> response to contain and mitigate public health threats </a:t>
                      </a:r>
                    </a:p>
                  </a:txBody>
                  <a:tcPr/>
                </a:tc>
              </a:tr>
              <a:tr h="1374419">
                <a:tc>
                  <a:txBody>
                    <a:bodyPr/>
                    <a:lstStyle/>
                    <a:p>
                      <a:pPr algn="ctr"/>
                      <a:r>
                        <a:rPr lang="en-US" sz="1800" b="1" dirty="0" smtClean="0">
                          <a:solidFill>
                            <a:schemeClr val="tx1"/>
                          </a:solidFill>
                        </a:rPr>
                        <a:t>Medical Counter Measures &amp; Personnel Deployment</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b="0" dirty="0" smtClean="0">
                          <a:solidFill>
                            <a:schemeClr val="tx1"/>
                          </a:solidFill>
                        </a:rPr>
                        <a:t>Strengthening international infrastructure, policies, and operational frameworks for the deployment of public health and medical personnel internationally in response to emergencies.</a:t>
                      </a:r>
                    </a:p>
                  </a:txBody>
                  <a:tcPr/>
                </a:tc>
              </a:tr>
              <a:tr h="740072">
                <a:tc>
                  <a:txBody>
                    <a:bodyPr/>
                    <a:lstStyle/>
                    <a:p>
                      <a:pPr algn="ctr"/>
                      <a:r>
                        <a:rPr lang="en-US" sz="1800" b="1" dirty="0" smtClean="0">
                          <a:solidFill>
                            <a:schemeClr val="tx1"/>
                          </a:solidFill>
                        </a:rPr>
                        <a:t>Linking Public Health &amp; Law Enforcement</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b="0" dirty="0" smtClean="0">
                          <a:solidFill>
                            <a:schemeClr val="tx1"/>
                          </a:solidFill>
                        </a:rPr>
                        <a:t>Building linkages between  health and law enforcement for the purpose of attribution of bioweapon attacks	</a:t>
                      </a:r>
                    </a:p>
                  </a:txBody>
                  <a:tcPr/>
                </a:tc>
              </a:tr>
            </a:tbl>
          </a:graphicData>
        </a:graphic>
      </p:graphicFrame>
    </p:spTree>
    <p:extLst>
      <p:ext uri="{BB962C8B-B14F-4D97-AF65-F5344CB8AC3E}">
        <p14:creationId xmlns:p14="http://schemas.microsoft.com/office/powerpoint/2010/main" val="3687317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724400" y="1488519"/>
            <a:ext cx="0" cy="4988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990" y="3891458"/>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51967" y="4268809"/>
            <a:ext cx="3016854" cy="1815882"/>
          </a:xfrm>
          <a:prstGeom prst="rect">
            <a:avLst/>
          </a:prstGeom>
          <a:noFill/>
        </p:spPr>
        <p:txBody>
          <a:bodyPr wrap="square" rtlCol="0">
            <a:spAutoFit/>
          </a:bodyPr>
          <a:lstStyle/>
          <a:p>
            <a:pPr marL="225425" indent="-225425" defTabSz="457200" fontAlgn="base">
              <a:spcBef>
                <a:spcPct val="0"/>
              </a:spcBef>
              <a:spcAft>
                <a:spcPct val="0"/>
              </a:spcAft>
              <a:buClr>
                <a:srgbClr val="FFFFFF">
                  <a:lumMod val="40000"/>
                  <a:lumOff val="60000"/>
                </a:srgbClr>
              </a:buClr>
              <a:buSzPct val="85000"/>
              <a:buFont typeface="Arial" panose="020B0604020202020204" pitchFamily="34" charset="0"/>
              <a:buChar char="•"/>
            </a:pPr>
            <a:r>
              <a:rPr lang="en-US" sz="1600" dirty="0" smtClean="0">
                <a:latin typeface="Arial" charset="0"/>
                <a:ea typeface="ＭＳ Ｐゴシック" charset="-128"/>
              </a:rPr>
              <a:t>Surveillance that covers all reportable diseases in &gt;50% of districts</a:t>
            </a:r>
          </a:p>
          <a:p>
            <a:pPr marL="225425" indent="-225425" defTabSz="457200" fontAlgn="base">
              <a:spcBef>
                <a:spcPct val="0"/>
              </a:spcBef>
              <a:spcAft>
                <a:spcPct val="0"/>
              </a:spcAft>
              <a:buClr>
                <a:srgbClr val="FFFFFF">
                  <a:lumMod val="40000"/>
                  <a:lumOff val="60000"/>
                </a:srgbClr>
              </a:buClr>
              <a:buSzPct val="85000"/>
              <a:buFont typeface="Arial" panose="020B0604020202020204" pitchFamily="34" charset="0"/>
              <a:buChar char="•"/>
            </a:pPr>
            <a:r>
              <a:rPr lang="en-US" sz="1600" dirty="0" smtClean="0">
                <a:latin typeface="Arial" charset="0"/>
                <a:ea typeface="ＭＳ Ｐゴシック" charset="-128"/>
              </a:rPr>
              <a:t>Upgrade public health labs to meet accreditation</a:t>
            </a:r>
          </a:p>
          <a:p>
            <a:pPr marL="225425" indent="-225425" defTabSz="457200" fontAlgn="base">
              <a:spcBef>
                <a:spcPct val="0"/>
              </a:spcBef>
              <a:spcAft>
                <a:spcPct val="0"/>
              </a:spcAft>
              <a:buClr>
                <a:srgbClr val="FFFFFF">
                  <a:lumMod val="40000"/>
                  <a:lumOff val="60000"/>
                </a:srgbClr>
              </a:buClr>
              <a:buSzPct val="85000"/>
              <a:buFont typeface="Arial" panose="020B0604020202020204" pitchFamily="34" charset="0"/>
              <a:buChar char="•"/>
            </a:pPr>
            <a:r>
              <a:rPr lang="en-US" sz="1600" dirty="0" smtClean="0">
                <a:latin typeface="Arial" charset="0"/>
                <a:ea typeface="ＭＳ Ｐゴシック" charset="-128"/>
              </a:rPr>
              <a:t>Improve EOC with staffing and technology</a:t>
            </a:r>
          </a:p>
        </p:txBody>
      </p:sp>
      <p:sp>
        <p:nvSpPr>
          <p:cNvPr id="3" name="Title 2"/>
          <p:cNvSpPr>
            <a:spLocks noGrp="1"/>
          </p:cNvSpPr>
          <p:nvPr>
            <p:ph type="title"/>
          </p:nvPr>
        </p:nvSpPr>
        <p:spPr>
          <a:xfrm>
            <a:off x="381990" y="160338"/>
            <a:ext cx="8154389" cy="982662"/>
          </a:xfrm>
        </p:spPr>
        <p:txBody>
          <a:bodyPr>
            <a:noAutofit/>
          </a:bodyPr>
          <a:lstStyle/>
          <a:p>
            <a:pPr>
              <a:lnSpc>
                <a:spcPct val="100000"/>
              </a:lnSpc>
            </a:pPr>
            <a:r>
              <a:rPr lang="en-US" sz="4000" dirty="0" smtClean="0"/>
              <a:t>2013 GHSA Demo Successes</a:t>
            </a:r>
            <a:endParaRPr lang="en-US" sz="4000" dirty="0"/>
          </a:p>
        </p:txBody>
      </p:sp>
      <p:pic>
        <p:nvPicPr>
          <p:cNvPr id="1026" name="Picture 2" descr="http://upload.wikimedia.org/wikipedia/commons/thumb/3/30/Flag-map_of_Uganda.svg/200px-Flag-map_of_Ugand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291" y="4504211"/>
            <a:ext cx="1351403" cy="1412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d/dd/Flag_map_of_Vietnam.svg/200px-Flag_map_of_Vietna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043" y="1668193"/>
            <a:ext cx="915865" cy="1785937"/>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8" descr="data:image/jpeg;base64,/9j/4AAQSkZJRgABAQAAAQABAAD/2wCEAAkGBxQHEhUUExQUExUXFhcYFxYXGBcWFRUaGBYaHxcaGhgYHSghGB0mHRQUITIkKiksLi4uGiAzODMuQygtLisBCgoKDg0OGxAQGzQmICQvNDQwNy0sNDU0NC8tLyw0LDgsNSwsNC4sNCwyLCwsMC80NC80LCwsLCwsLCwsLCwsLP/AABEIAOwA1gMBEQACEQEDEQH/xAAcAAEAAQUBAQAAAAAAAAAAAAAABwIEBQYIAQP/xABEEAABAwEFBAYFCQcDBQAAAAABAAIDEQQFEiExBgdBUSIyYXGBkRNCUqHRFBcjVHKCkrHwFTNDYqLB4QhTYyRzo7Lx/8QAGwEBAAIDAQEAAAAAAAAAAAAAAAMEAQUGAgf/xAA2EQEAAgECBAEKBgEEAwAAAAAAAQIDBBEFITFREgYiQWFxgZGh0fATMrHB4fFCFSMzUhRicv/aAAwDAQACEQMRAD8AnFAQEBAQEBAQEBAQEBAQEBAQEBAQEBBGe329+zbO4orNhtVoFRkfoYz/ADuHWI9lvIgkINL3RbeWm973Itczn/KI3sa3RjHN6bQ1oyaKNeO2udSg6AQEBAQEBAQEBAQEBAQEBAQEBAQEBAQEGF2o2psuysXpLTKGeywZySHkxgzPfoOJCDnvb3e1atp8UUNbNZjUYWn6SQf8jxwI9UZZ0OJBHSC/uG8jc1phnbrFIx9OeFwJHiAR4oO0IJhaGte01a4BwI0IIqD5FB9EBAQEBAQEBAQEBAQEBAQEBAQEBBTJIIgXOIaACSSaAAakk6BBEG32+uOwYobvwzSaGc5xM+wP4h1z6unWQQTet6TXxK6WeR8sjtXONT3DkOQGQQWaAgIOrNzV8fti6YKmrogYHdno+p/4zGfFBu6AgICAgICAgICAgICAgICAgICDVttNvbJsc36Z+KUirYGUMrq6Ej1G9p5GldEHO23O8a17Ykte70UFcoGE4cjkXnWQ6a5ZZAINOQEBAQEE1f6bb4wSWmyk5Oa2Zg4VacMniQ6P8KCeUBAQEBAQYjaDaey7ONxWmeOLouc1pcMbw3XAzVx4ZIIjt+/0x2l3obKJLMG0aHuMczncXFwxNa3UYaE8ajQBIewG8Kz7b4xEySKSMNL2Pw8eLXNOYByzA7kG4ICAgICAgICD4W62x3fG6SV7Y42irnuIa0DtJQQft7vudLihu0YW6G0vHSPP0cbh0eHSdnrkNUEMWm0PtTi+Rznvcauc4lznHmScyUHyQEBAQEBBtO7G+P2HedllJo0yCN/LDL0CT2DEHeCDrpAQEBAQEHOe8uwsvK32jE9z8LyGuqatyBcwVyo1xcKdhVWck1tLrMHC8Op0tLWr4bbdY+W/feP7R7briks2bfpG9mvi34VUtctbNPquEajBziPFHeP3j+/asrFa3WF4e3UEEjMB2FwNHU1FWjLsUrVuxtl7+j2kssVqjqGStJo7VpaS17Tzo5rhXjSqDKoCAgICAg0XbzehZNkaxg/KLR/ssI6B/wCR3qd2Z0y4oOd9rts7Xtc/FaZKtBqyJtWxM+y2pz1zJJ7UGvICAgICAgICAMkHZOxd8ft6w2a0VqZIml32wKSDwcHBBmkBAQEBBzptVMLRbbS4CgM0mVANHEE5cyCfFULTvaX0HRVmumxxP/WGLXlZWVuuyO29ZtD7QyP+fFSVyWq1+q4Zp9RzmNp7x+/dg7ZdM9k6jnPaA4DCSCA4EOGGuhBINNaqxXLWXNarg+owc6+dHq+n9t63Yb15bieyzWxxks1cIe6pkg5Z6uYPZ1A00wmVqnRkcglAc0hwIBBBqCDoQRqEFSAgx9+X3BcERmtMrYmDi7Unk0DNx7ACUEB7fb5p74xQ2LFZodDJ/HkHeP3Q7s8teCCKScWZzQeICAgICAgICAgvblnjs1ohfMwSRNkYZGGtHMDhiGXZVB2XdVihu+JrLOxkcQFWtYA1vSzqAOda+KC7QEBAQEHOG0TDHa7SDU0nmzOp+kdmtfbrL6HpJ3wY5/8AWP0hj1hOICC0tt2x23rNz9oZO8+PivdclqqGq4bg1HO0bT3jr/Kyikt1xOD7NaZqN6oa92Q5YCaEdmfcrNc1Z6ub1XBs+HnXzo9XX4f2y1i3yXrZMnSxy04SRMHh0A0qVqGy2X/UBM0O9JY4nO6WEskc0A+riaQcXCuYQRZtDtDaNpJTLaZXSO4A9Vg5Mbo0dyDFoCAgICAgICAgICAgkWLfJeFls0Vnh9FH6KNsfpS3HK7CKA9MlugHqlBm9028W0G1z/LZZrQ18QI6z8DmPAGFjRRoIkdWgGgQdBoCAgpe8Rgk5ACp7gjMRvO0Obb3tv7Rnll/3JHvGQGTnEjIcaUWvmd53fRMGL8LFXH2iIWiwlEBAQEFpbbujtvXbn7Qyd58fFe65LV6KOq4dg1PO8bT3jr/AC1+3bPvgzZ0xy0cPDj4eSsVzRPVzeq4Nnw86edHq6/D6MO4YcjkVM0/R4gICAgICAgICAgICDK7NbPT7Tztgs7MbzmTo1jeL3u9Vor/AGFSQEHU2wOxEGxcGCPpyuA9LMRR0h5D2WDg38zmg2hAQEFhf7HyWacRnC8xSBp5OwGnvXm+/hnZPpprGak36bxv8XNzdFQfRJeowICAgICAgtbbd8dt67c/aGTh4r3XJavRS1XD8Gp/PHPvHX+fewFs2dfGfozjBNKZBwrzrl4qxXNWerm9VwXPi54/Oj1dfh9F83d1ebhUWKYg6EAEH3qZpuj35uL0+pT+Q+KB83F6fUp/IfFA+bi9PqU/kPigfNxen1KfyHxQPm4vT6lP5D4oHzcXp9Sn8h8UD5uL0+pT+Q+KB83F6fUp/IfFBRLu+vKEVdZJWjmcI/MoMls/unvK+S2sBs7CRV83QoP+2emfJB0VsXsjZ9j4BDAKk0Mkh68rqankNaN0HiSQ2BAQEBBaXtGZYJWtcWOMbwHClWktNCK5LFukpcMxGSszG8bw5qZoFr4fRp6vUYEBAQEBAQEBBmLg2ntNwH6GQ4OMbulEfu16Pe0gr1W9q9FTVaDBqf8Akrz7x1/n37pN2d3mWe8KNtA+TP5k1iP3/V+8AO0qzXNE9eTm9VwTNi87F50fP4en3N4jeJACCCDmCMwR2FTNLMTE7SqRgQEFvLbWRmmKrhq1oL3D7ran3IKfTySdWPD2vcB4gNqT3HCg8+TPk68h7mDA3zzdXucg+kFkZAataAeLtXHvccz4lB90BAQEBAQeOGLIoOcdobHHd9pmiiLiyORzGl1K9HIjLk6o8Fr7RETMQ+h6XJfLhre/WY3Y9YTiAgICAgICAgICDLXFtNadnz9DIQ2ucbulGfunTvFCvVbzXoq6nQ4dTH+5Xn3jr9+1MOyu1Mt9Mq+xzxuA1p9G/wCy55b+uJVvHebdYchr9FTT28zJFv19/wB+5nqyy8GRjtq93kKBp8XKRrnnyEP67nyfaNG9xY2jT4goLiKMQgBoDQNAAAB4BBWgICAgICAgICDxxog5nttp+WSSSaY3vfTlicT/AHWufSMdPBSKdoiPg+KPQgICAgICAgrs8LrU7Cxrnu9lgLneQzTqxa1aRvado9baLr3eW68KExthbzldQ/hbV3mApIxXlrM3GdLj5RPin1fWeTb7r3UQxUM80kp9lgEbe46uPgQpYwR6ZanN5QZZ5YqxHt5z9G4XVs3Zbop6GCNhHrUxP/G6rvepopWOkNTn1ufN/wAl5n9Ph0ZVelUQEBAQEBAQEBAQEBBTI4NBJ0ANe7ijMRMzyQlZd3lqmDpJcFliGJxMjsTmsGdcLa6DmQclTjFaec8nZ34zgrtWm97eqPT7/wBt2oPoCaEkVNCRQkcCRU07qlRNtG+3N4gICAgICC8ui0x2OZj5YhPGD0oySKjsodR25LMTtPRFnpe+Oa0t4Z9EugNnpbNaIGvsojbE4ZBjQ2nMEDQjiFepNZjergtVXNXJNc2/ijuya9K4gICAgICAgICAgICAgIPHHCKnIIMdPBJbADXCHVGHMUY5rhUj1nZtNMgKUrxXnaZWK2pSdvveNvhDCby7LabbYyyzNxgkGUA/SFgzo1vrZ0qNaClDVeM0Wmu0LvCL4KajxZZ27dt/Wg0in60VN2ogICAgICAgz+x+1MmzMtRV8TiPSR8/5m8nD36Hs90vNJ3hR1+gpq6bTytHSfr6k7XZeEd6xNlicHscKgj3gjgRoQrtbRaN4cRmw3w3ml42mF0sohAQEBAQEBAQEBAQEBB45uIUOYKETst7I/CXR4qlpFATV2EgUrzzxCvZzWI7JLxvEW26/q0rbfbyXZ6f0EcLHdBrsb3O9avqins81DkyzW20Nzw7hNNTi/EtaY57bQjC/r6ffsnpZI4WP4mNpZi+1VxxHt1Ve1ptzl0ul0tdPTwVmZj1zv8ADkxq8rAgICAgICAg2XYbap2zU3Sq6B5HpG605PaOY48x3CkmO/glruJaCNVj5fmjp9J++XxTtZp22pjXscHNcAWuGYIOhCuRO/OHEXpalpraNph9Fl5EBAQEBAQEBAQEBAQEHPU21NokthtjXlshOQ1aGcIyOLaUqOeeuaoTafF4vS76ugwxp/8Ax5jeP37+3+uj67aX83aOWOYNLHehayRvAPa95NDxBDhRZvbxTu88P0ltLjtjmd433j2bR9GAXheEBAQEBAQEBAQbxu42x/YjvQTO+geei4/wXHj2MJ15HPmpsWTw8p6NLxbhv49fxccefHzj6x/HZMwNVbce9QEBAQEBAQEBAQEBBpG9a+pbps8bYXFhleWueMnBobWgPAnLPsKhz2mI5NzwTTY82aZyRv4Y6IX0VR2QjAgICAgICAgICAgIJO3Y7ZUw2O0O7IHn3Rk/+vlyVjFl/wAZc1xnhvXUY4/+o/f6/HulFWXNCAgICAgICAgICAggfeNexvS3ShspkijLWxgHoCjG46DQnHiz407AqWW29nccJ08YdNXeu1p69+vL5bcmsKNshAQEBAQEBAQEBB7GwykNaC5xNAACSTyAGZRiZisbzyhvGzu7O0XhR1oPydns5OlI7tGeOfYpq4bT15NLq+OYsfm4o8U/L+fvmk24tl7LcTaRRCpFHPd0nu51ceHYKDsVitK16Oa1Otzamf8Acty7ej4MlG70RwnMHqk6n+UnifzHcV7U45cn3R6EBAQEBAQEBAQa3vCvk3JYnuZk95ETDyLwakdoaHHwUeW3hrybHhemjUamK26Rzn3IDAoqTunqMCAgICAgICAgAVRi1orE2tO0R3X91WaGV/8A1EromD2GY3u7BnRvfn3KStN+rmdZ5VaPDM1xT4p7+j+fd8Ui3DtPdNwCkLJA6lDI5mKR3e4n3Cg7FPXwV6OZ1PHf/JnfJafZty+DMfObYecv4P8AK9+OFX/UMPf5Hzm2HnL+D/KeOD/UMPf5KZN5NhkFD6X8HkRnkU8cMTr8E+lmNmdqINoMQicS5mocMLiDo6nLge3vCzFolPg1FMu/hnozq9JxAQEBAQEBAQRfvotzvoIcBDKmTH6rnAFuEdoDiT9oKtqJ6Q6XyfxR5+Tfn02+f370YKu6UQEBAQEBAQBmjFrRWJtadojurDKa+Q+On5r3FJcpxHys02Deunjx279K/Wfd8XuLll+vepYrEOF1/FdVrp3zX3jtHKI933KlZa4QEBB9bNZ3WpwYxrnudkGtBJPcAj1Ws2naISfsNsDLd0jLRPIYnNzETCCTXUPdpTm0V71JWk9ZbfSaK1LeO07er6pJUjaCAgICAgICAgijfNeWOSGzinRaZXHjVxLWjsya4+IVbPPOIdT5P4dqXyz6eXw5o3Vd0IgICAgIAzRi1q1ibWnaI7q8FNfIfHT817ikuU4j5WabBvXTx47d/wDH6z7vi9xcsv171LFYhwuv4rqtdO+a+8do5RHu+5UrLXCAgICDL7LXKdoLSyEEtBqXuGeFrRmfyHeQsxG87J9Ph/GyRVONw7PWe4G4YWAE9Z5zkd3u/tp2KaKxDocWCmKNqwyqylEBAQEBAQEBAQQzvgsohtrHilZIWkjjVrnCviKDwKqZ4851/AbzbTTWfRP6tGULdiAgIAFUYtatKza07RHdXgpr5D46fmvcUlynEfK3TYN66ePHbv0r9Z93xe15Zfr3qWKxDhdfxXVa6d81947RyiPd9ypWWuEBAQEBAQS5uhuf5NA+0uHSlOFn2GHM+Lq/hCkpHpbvh2Lw0m8+lIKkbIQEBAQEBAQEBBS92AEnQCqMxG87Obb2vJ97zPmkJLnknP1R6rRyAFAtfNvFzfRMGCuDHGOvSPv5rRYSiABVGL3rSs2tO0R6Z6K8FNfIfH/6vcUlyfEfK3T4d6aaPHbv0r9Z+Xte4uWQ/XmpYrEOF13FNVrbb5r7x26RHu+5UrLXiAgICAgIFaIMldVxT3q9jY4pCHOAx4HFjQT1i6lABqm0ymx4L3mNodCWCyNsEbImCjWNa1vc0UCsRGzpa1itYrHofdHoQEBAQEBAQEBBru8OQRXdaamlWYR2lzgAPMqPL+SWw4VWZ1ePbugJUndAFUYvetKza07RHplUGU18h8VJFJcnxHyt0+Hemmjx279K/Wfl7VVfD9e9SRWIcLruKarW23zX3jt0iPZH3KlZa8QEBAQEG0XZsDbbxa1wjbG1wBDpHAVBGXRFXDxC9RWZXMehzXjfbb2tjsO6dxzmtDRzEbCf6nEfks/hrVOF/wDazYLDu0sVm64kmP8AO8geTMK9eCFqnD8NesbtgsNwWa784rPEw8wxuL8RFfevUViFmuHHX8tYZJZSCAgICAgICAgICAgjPfPeBDYLOB1i6V33RhaKces4+AVfPPSHQ8BpWv4me87REbc/Xznn7kX4Ka+Q+Kiiko+I+Vunw7000eO3fpX6z8va9r4D9eakisQ4XXcU1WttvnvvHbpEeyPuVKy14gICAgICDaN3uzv7etIxisMVHycnZ9FniQa9gK9VjeV3Raf8W+89ITqpnQCAgICAgICAgICAgICAgIIM3lXkbfbpBSgiAiA54cyT4uPhRQW52aLX6i9rzj3nwx6PRv32aqsNeICAgICAgIK4ozKQ1oJc4gADUkmgA8UZiJmdoT/sfcI2eszIsi89KQ83nXwGQHYFNWNodLp8MYscV+LNr0nEBAQEBAQEBAQEBAQEBAQc+bY3g68rbO5xBpI5jaaBrHFrfcK+Kgmd5c1qrzfLaZYVYVxAQEBAQEFTGl5AAJJNABmSToAOJRmImZ2hK27/AGEdd7m2m05SDOOLXBUdZ/8ANQ5Dh36SVp6ZbnR6KaT479UiqRsxAQEBAQEBAQEBAQEBAQEBBqFu3b2G1VwtkiJ4sefyfiHuXiaQpX0GG3o2YG27ph/CtJ7pGV/qaR+Sx+Gr24ZH+NmAtm7W3Wbqtjl+w+h/rDV58Eq1uHZo6bSwNt2etVh/eWeZo54HFv4hUe9Y2lXtp8tetZYxYQiMCC6uy7pL1kEULC97tAOA4knQDtKJMeO2S3hrCZtjNiI9nwJH0ltFM3+rHXUMr5YtT2aKWtdm902jrijeedvvo21e1wQEBAQEBAQEBAQEBAQEBAQEBAQEBBaW264bf+9ijk+2xrvzCxMRLxbHW35o3YC27vbBav4RjPNj3N/pJLfcvPghXtosNvQjnbDZiK43ARukIPtlp4djQvFq7NZqdLTH0StsrcUNxwtETaFzWl7zm95pxPIVyGikrG0Nvgw0xV2rDNL0nEBAQEBAQEBAQEBAQEBAQEBA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a:solidFill>
                <a:srgbClr val="FFC000"/>
              </a:solidFill>
              <a:latin typeface="Arial" charset="0"/>
              <a:ea typeface="ＭＳ Ｐゴシック" charset="-128"/>
            </a:endParaRPr>
          </a:p>
        </p:txBody>
      </p:sp>
      <p:pic>
        <p:nvPicPr>
          <p:cNvPr id="1044" name="Picture 20" descr="http://mapsof.net/uploads/static-maps/india_flag_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684" y="414617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876301" y="4087775"/>
            <a:ext cx="2772889" cy="2308324"/>
          </a:xfrm>
          <a:prstGeom prst="rect">
            <a:avLst/>
          </a:prstGeom>
          <a:noFill/>
        </p:spPr>
        <p:txBody>
          <a:bodyPr wrap="square" rtlCol="0">
            <a:spAutoFit/>
          </a:bodyPr>
          <a:lstStyle/>
          <a:p>
            <a:pPr marL="285750" indent="-285750" defTabSz="457200" fontAlgn="base">
              <a:spcBef>
                <a:spcPct val="0"/>
              </a:spcBef>
              <a:spcAft>
                <a:spcPct val="0"/>
              </a:spcAft>
              <a:buFont typeface="Arial" panose="020B0604020202020204" pitchFamily="34" charset="0"/>
              <a:buChar char="•"/>
            </a:pPr>
            <a:r>
              <a:rPr lang="en-US" sz="1600" dirty="0">
                <a:latin typeface="Arial" charset="0"/>
                <a:ea typeface="ＭＳ Ｐゴシック" charset="-128"/>
              </a:rPr>
              <a:t>Provided microbiological </a:t>
            </a:r>
            <a:r>
              <a:rPr lang="en-US" sz="1600" dirty="0" smtClean="0">
                <a:latin typeface="Arial" charset="0"/>
                <a:ea typeface="ＭＳ Ｐゴシック" charset="-128"/>
              </a:rPr>
              <a:t>lab </a:t>
            </a:r>
            <a:r>
              <a:rPr lang="en-US" sz="1600" dirty="0">
                <a:latin typeface="Arial" charset="0"/>
                <a:ea typeface="ＭＳ Ｐゴシック" charset="-128"/>
              </a:rPr>
              <a:t>training for detection of selected priority enteric pathogens in 4 districts of 2 states. </a:t>
            </a:r>
            <a:endParaRPr lang="en-US" sz="1600" dirty="0" smtClean="0">
              <a:latin typeface="Arial" charset="0"/>
              <a:ea typeface="ＭＳ Ｐゴシック" charset="-128"/>
            </a:endParaRPr>
          </a:p>
          <a:p>
            <a:pPr marL="285750" indent="-285750" defTabSz="457200" fontAlgn="base">
              <a:spcBef>
                <a:spcPct val="0"/>
              </a:spcBef>
              <a:spcAft>
                <a:spcPct val="0"/>
              </a:spcAft>
              <a:buFont typeface="Arial" panose="020B0604020202020204" pitchFamily="34" charset="0"/>
              <a:buChar char="•"/>
            </a:pPr>
            <a:r>
              <a:rPr lang="en-US" sz="1600" dirty="0">
                <a:latin typeface="Arial" charset="0"/>
                <a:ea typeface="ＭＳ Ｐゴシック" charset="-128"/>
              </a:rPr>
              <a:t>Immediately following training, interventions to improve cholera diagnostics</a:t>
            </a:r>
          </a:p>
        </p:txBody>
      </p:sp>
      <p:sp>
        <p:nvSpPr>
          <p:cNvPr id="35" name="TextBox 34"/>
          <p:cNvSpPr txBox="1"/>
          <p:nvPr/>
        </p:nvSpPr>
        <p:spPr>
          <a:xfrm>
            <a:off x="5771883" y="1717795"/>
            <a:ext cx="3038765" cy="2062103"/>
          </a:xfrm>
          <a:prstGeom prst="rect">
            <a:avLst/>
          </a:prstGeom>
          <a:noFill/>
        </p:spPr>
        <p:txBody>
          <a:bodyPr wrap="square" rtlCol="0">
            <a:spAutoFit/>
          </a:bodyPr>
          <a:lstStyle/>
          <a:p>
            <a:pPr marL="285750" indent="-285750" defTabSz="457200" fontAlgn="base">
              <a:spcBef>
                <a:spcPct val="0"/>
              </a:spcBef>
              <a:spcAft>
                <a:spcPct val="0"/>
              </a:spcAft>
              <a:buFont typeface="Arial" panose="020B0604020202020204" pitchFamily="34" charset="0"/>
              <a:buChar char="•"/>
            </a:pPr>
            <a:r>
              <a:rPr lang="en-US" sz="1600" dirty="0">
                <a:latin typeface="Arial" charset="0"/>
                <a:ea typeface="ＭＳ Ｐゴシック" charset="-128"/>
              </a:rPr>
              <a:t>Established a regional animal zoonotic disease station  in a rural province north of Hanoi, which will serve as the hub for all animal rabies surveillance activities in the </a:t>
            </a:r>
            <a:r>
              <a:rPr lang="en-US" sz="1600" dirty="0" err="1">
                <a:latin typeface="Arial" charset="0"/>
                <a:ea typeface="ＭＳ Ｐゴシック" charset="-128"/>
              </a:rPr>
              <a:t>Phu</a:t>
            </a:r>
            <a:r>
              <a:rPr lang="en-US" sz="1600" dirty="0">
                <a:latin typeface="Arial" charset="0"/>
                <a:ea typeface="ＭＳ Ｐゴシック" charset="-128"/>
              </a:rPr>
              <a:t> </a:t>
            </a:r>
            <a:r>
              <a:rPr lang="en-US" sz="1600" dirty="0" err="1">
                <a:latin typeface="Arial" charset="0"/>
                <a:ea typeface="ＭＳ Ｐゴシック" charset="-128"/>
              </a:rPr>
              <a:t>Tho</a:t>
            </a:r>
            <a:r>
              <a:rPr lang="en-US" sz="1600" dirty="0">
                <a:latin typeface="Arial" charset="0"/>
                <a:ea typeface="ＭＳ Ｐゴシック" charset="-128"/>
              </a:rPr>
              <a:t> province</a:t>
            </a:r>
            <a:r>
              <a:rPr lang="en-US" sz="1600" dirty="0">
                <a:solidFill>
                  <a:srgbClr val="FFFFFF"/>
                </a:solidFill>
                <a:latin typeface="Arial" charset="0"/>
                <a:ea typeface="ＭＳ Ｐゴシック" charset="-128"/>
              </a:rPr>
              <a:t>.</a:t>
            </a:r>
          </a:p>
        </p:txBody>
      </p:sp>
      <p:sp>
        <p:nvSpPr>
          <p:cNvPr id="2" name="TextBox 1"/>
          <p:cNvSpPr txBox="1"/>
          <p:nvPr/>
        </p:nvSpPr>
        <p:spPr>
          <a:xfrm>
            <a:off x="4799611" y="4025129"/>
            <a:ext cx="1258784" cy="369332"/>
          </a:xfrm>
          <a:prstGeom prst="rect">
            <a:avLst/>
          </a:prstGeom>
          <a:noFill/>
        </p:spPr>
        <p:txBody>
          <a:bodyPr wrap="square" rtlCol="0">
            <a:spAutoFit/>
          </a:bodyPr>
          <a:lstStyle/>
          <a:p>
            <a:pPr algn="ctr" defTabSz="457200" fontAlgn="base">
              <a:spcBef>
                <a:spcPct val="0"/>
              </a:spcBef>
              <a:spcAft>
                <a:spcPct val="0"/>
              </a:spcAft>
            </a:pPr>
            <a:r>
              <a:rPr lang="en-US" b="1" dirty="0" smtClean="0">
                <a:latin typeface="Arial" charset="0"/>
                <a:ea typeface="ＭＳ Ｐゴシック" charset="-128"/>
              </a:rPr>
              <a:t>Uganda</a:t>
            </a:r>
            <a:endParaRPr lang="en-US" b="1" dirty="0">
              <a:latin typeface="Arial" charset="0"/>
              <a:ea typeface="ＭＳ Ｐゴシック" charset="-128"/>
            </a:endParaRPr>
          </a:p>
        </p:txBody>
      </p:sp>
      <p:sp>
        <p:nvSpPr>
          <p:cNvPr id="15" name="TextBox 14"/>
          <p:cNvSpPr txBox="1"/>
          <p:nvPr/>
        </p:nvSpPr>
        <p:spPr>
          <a:xfrm>
            <a:off x="4747124" y="3472155"/>
            <a:ext cx="1258784" cy="369332"/>
          </a:xfrm>
          <a:prstGeom prst="rect">
            <a:avLst/>
          </a:prstGeom>
          <a:noFill/>
        </p:spPr>
        <p:txBody>
          <a:bodyPr wrap="square" rtlCol="0">
            <a:spAutoFit/>
          </a:bodyPr>
          <a:lstStyle/>
          <a:p>
            <a:pPr algn="ctr" defTabSz="457200" fontAlgn="base">
              <a:spcBef>
                <a:spcPct val="0"/>
              </a:spcBef>
              <a:spcAft>
                <a:spcPct val="0"/>
              </a:spcAft>
            </a:pPr>
            <a:r>
              <a:rPr lang="en-US" b="1" dirty="0" smtClean="0">
                <a:latin typeface="Arial" charset="0"/>
                <a:ea typeface="ＭＳ Ｐゴシック" charset="-128"/>
              </a:rPr>
              <a:t>Vietnam</a:t>
            </a:r>
            <a:endParaRPr lang="en-US" b="1" dirty="0">
              <a:latin typeface="Arial" charset="0"/>
              <a:ea typeface="ＭＳ Ｐゴシック" charset="-128"/>
            </a:endParaRPr>
          </a:p>
        </p:txBody>
      </p:sp>
      <p:sp>
        <p:nvSpPr>
          <p:cNvPr id="16" name="TextBox 15"/>
          <p:cNvSpPr txBox="1"/>
          <p:nvPr/>
        </p:nvSpPr>
        <p:spPr>
          <a:xfrm>
            <a:off x="295415" y="6081238"/>
            <a:ext cx="1258784" cy="369332"/>
          </a:xfrm>
          <a:prstGeom prst="rect">
            <a:avLst/>
          </a:prstGeom>
          <a:noFill/>
        </p:spPr>
        <p:txBody>
          <a:bodyPr wrap="square" rtlCol="0">
            <a:spAutoFit/>
          </a:bodyPr>
          <a:lstStyle/>
          <a:p>
            <a:pPr algn="ctr" defTabSz="457200" fontAlgn="base">
              <a:spcBef>
                <a:spcPct val="0"/>
              </a:spcBef>
              <a:spcAft>
                <a:spcPct val="0"/>
              </a:spcAft>
            </a:pPr>
            <a:r>
              <a:rPr lang="en-US" b="1" dirty="0" smtClean="0">
                <a:latin typeface="Arial" charset="0"/>
                <a:ea typeface="ＭＳ Ｐゴシック" charset="-128"/>
              </a:rPr>
              <a:t>India</a:t>
            </a:r>
            <a:endParaRPr lang="en-US" b="1" dirty="0">
              <a:latin typeface="Arial" charset="0"/>
              <a:ea typeface="ＭＳ Ｐゴシック" charset="-128"/>
            </a:endParaRPr>
          </a:p>
        </p:txBody>
      </p:sp>
      <p:grpSp>
        <p:nvGrpSpPr>
          <p:cNvPr id="18" name="Group 17"/>
          <p:cNvGrpSpPr/>
          <p:nvPr/>
        </p:nvGrpSpPr>
        <p:grpSpPr>
          <a:xfrm>
            <a:off x="697224" y="1517885"/>
            <a:ext cx="3895559" cy="2401623"/>
            <a:chOff x="338966" y="4031042"/>
            <a:chExt cx="3895559" cy="2255130"/>
          </a:xfrm>
        </p:grpSpPr>
        <p:sp>
          <p:nvSpPr>
            <p:cNvPr id="19" name="TextBox 18"/>
            <p:cNvSpPr txBox="1"/>
            <p:nvPr/>
          </p:nvSpPr>
          <p:spPr>
            <a:xfrm>
              <a:off x="1949790" y="4118650"/>
              <a:ext cx="2284735" cy="2167522"/>
            </a:xfrm>
            <a:prstGeom prst="rect">
              <a:avLst/>
            </a:prstGeom>
            <a:noFill/>
          </p:spPr>
          <p:txBody>
            <a:bodyPr wrap="square" rtlCol="0">
              <a:spAutoFit/>
            </a:bodyPr>
            <a:lstStyle/>
            <a:p>
              <a:pPr marL="225425" indent="-225425" defTabSz="457200" fontAlgn="base">
                <a:spcBef>
                  <a:spcPct val="0"/>
                </a:spcBef>
                <a:spcAft>
                  <a:spcPct val="0"/>
                </a:spcAft>
                <a:buClr>
                  <a:srgbClr val="FFFFFF">
                    <a:lumMod val="40000"/>
                    <a:lumOff val="60000"/>
                  </a:srgbClr>
                </a:buClr>
                <a:buSzPct val="85000"/>
                <a:buFont typeface="Arial" panose="020B0604020202020204" pitchFamily="34" charset="0"/>
                <a:buChar char="•"/>
              </a:pPr>
              <a:r>
                <a:rPr lang="en-US" sz="1600" dirty="0">
                  <a:latin typeface="Arial" charset="0"/>
                  <a:ea typeface="ＭＳ Ｐゴシック" charset="-128"/>
                </a:rPr>
                <a:t>Conducted a biothreat and vulnerability assessment at the biobank/laboratory in Skukuza to identify opportunities for biosafety and biosecurity </a:t>
              </a:r>
              <a:r>
                <a:rPr lang="en-US" sz="1600" dirty="0" smtClean="0">
                  <a:latin typeface="Arial" charset="0"/>
                  <a:ea typeface="ＭＳ Ｐゴシック" charset="-128"/>
                </a:rPr>
                <a:t>upgrades</a:t>
              </a:r>
            </a:p>
          </p:txBody>
        </p:sp>
        <p:sp>
          <p:nvSpPr>
            <p:cNvPr id="20" name="TextBox 19"/>
            <p:cNvSpPr txBox="1"/>
            <p:nvPr/>
          </p:nvSpPr>
          <p:spPr>
            <a:xfrm>
              <a:off x="368904" y="4031042"/>
              <a:ext cx="1580886" cy="346804"/>
            </a:xfrm>
            <a:prstGeom prst="rect">
              <a:avLst/>
            </a:prstGeom>
            <a:noFill/>
          </p:spPr>
          <p:txBody>
            <a:bodyPr wrap="square" rtlCol="0">
              <a:spAutoFit/>
            </a:bodyPr>
            <a:lstStyle/>
            <a:p>
              <a:pPr algn="ctr" defTabSz="457200" fontAlgn="base">
                <a:spcBef>
                  <a:spcPct val="0"/>
                </a:spcBef>
                <a:spcAft>
                  <a:spcPct val="0"/>
                </a:spcAft>
              </a:pPr>
              <a:r>
                <a:rPr lang="en-US" b="1" dirty="0" smtClean="0">
                  <a:latin typeface="Arial" charset="0"/>
                  <a:ea typeface="ＭＳ Ｐゴシック" charset="-128"/>
                </a:rPr>
                <a:t>South Africa</a:t>
              </a:r>
              <a:endParaRPr lang="en-US" b="1" dirty="0">
                <a:latin typeface="Arial" charset="0"/>
                <a:ea typeface="ＭＳ Ｐゴシック" charset="-128"/>
              </a:endParaRPr>
            </a:p>
          </p:txBody>
        </p:sp>
        <p:pic>
          <p:nvPicPr>
            <p:cNvPr id="22" name="Picture 6" descr="http://www.clipartbest.com/cliparts/aTe/Rkq/aTeRkqEyc.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8966" y="4535850"/>
              <a:ext cx="1677146" cy="1371600"/>
            </a:xfrm>
            <a:prstGeom prst="rect">
              <a:avLst/>
            </a:prstGeom>
            <a:noFill/>
            <a:ln w="317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871389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maps-continents.com/maps/globe-africa-countrie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53000" y="1524000"/>
            <a:ext cx="3983915" cy="3983915"/>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74639"/>
            <a:ext cx="8229600" cy="868361"/>
          </a:xfrm>
        </p:spPr>
        <p:txBody>
          <a:bodyPr>
            <a:normAutofit/>
          </a:bodyPr>
          <a:lstStyle/>
          <a:p>
            <a:r>
              <a:rPr lang="en-US" sz="4000" dirty="0" smtClean="0"/>
              <a:t>Tanzania GHSA Planning</a:t>
            </a:r>
            <a:endParaRPr lang="en-US" sz="4000" dirty="0"/>
          </a:p>
        </p:txBody>
      </p:sp>
      <p:sp>
        <p:nvSpPr>
          <p:cNvPr id="2" name="Content Placeholder 1"/>
          <p:cNvSpPr>
            <a:spLocks noGrp="1"/>
          </p:cNvSpPr>
          <p:nvPr>
            <p:ph idx="1"/>
          </p:nvPr>
        </p:nvSpPr>
        <p:spPr>
          <a:xfrm>
            <a:off x="228600" y="1453116"/>
            <a:ext cx="5334000" cy="3733799"/>
          </a:xfrm>
        </p:spPr>
        <p:txBody>
          <a:bodyPr/>
          <a:lstStyle/>
          <a:p>
            <a:r>
              <a:rPr lang="en-US" dirty="0" smtClean="0">
                <a:solidFill>
                  <a:schemeClr val="tx1"/>
                </a:solidFill>
              </a:rPr>
              <a:t>Tanzania owned</a:t>
            </a:r>
          </a:p>
          <a:p>
            <a:r>
              <a:rPr lang="en-US" dirty="0" smtClean="0">
                <a:solidFill>
                  <a:schemeClr val="tx1"/>
                </a:solidFill>
              </a:rPr>
              <a:t>Existing GHSA activities</a:t>
            </a:r>
          </a:p>
          <a:p>
            <a:r>
              <a:rPr lang="en-US" dirty="0" smtClean="0">
                <a:solidFill>
                  <a:schemeClr val="tx1"/>
                </a:solidFill>
              </a:rPr>
              <a:t>5 year roadmap</a:t>
            </a:r>
          </a:p>
          <a:p>
            <a:r>
              <a:rPr lang="en-US" dirty="0" smtClean="0">
                <a:solidFill>
                  <a:schemeClr val="tx1"/>
                </a:solidFill>
              </a:rPr>
              <a:t>18 month work plan</a:t>
            </a:r>
            <a:endParaRPr lang="en-US" dirty="0" smtClean="0">
              <a:solidFill>
                <a:schemeClr val="tx1"/>
              </a:solidFill>
            </a:endParaRPr>
          </a:p>
          <a:p>
            <a:r>
              <a:rPr lang="en-US" dirty="0" smtClean="0">
                <a:solidFill>
                  <a:schemeClr val="tx1"/>
                </a:solidFill>
              </a:rPr>
              <a:t>Engage other partners</a:t>
            </a:r>
          </a:p>
          <a:p>
            <a:endParaRPr lang="en-US" dirty="0" smtClean="0">
              <a:solidFill>
                <a:schemeClr val="tx1"/>
              </a:solidFill>
            </a:endParaRPr>
          </a:p>
        </p:txBody>
      </p:sp>
    </p:spTree>
    <p:extLst>
      <p:ext uri="{BB962C8B-B14F-4D97-AF65-F5344CB8AC3E}">
        <p14:creationId xmlns:p14="http://schemas.microsoft.com/office/powerpoint/2010/main" val="22457704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US" dirty="0"/>
          </a:p>
        </p:txBody>
      </p:sp>
      <p:sp>
        <p:nvSpPr>
          <p:cNvPr id="3" name="Content Placeholder 2"/>
          <p:cNvSpPr>
            <a:spLocks noGrp="1"/>
          </p:cNvSpPr>
          <p:nvPr>
            <p:ph idx="1"/>
          </p:nvPr>
        </p:nvSpPr>
        <p:spPr/>
        <p:txBody>
          <a:bodyPr/>
          <a:lstStyle/>
          <a:p>
            <a:r>
              <a:rPr lang="en-US" dirty="0" smtClean="0"/>
              <a:t>IHR implementation plan 2014-2016</a:t>
            </a:r>
          </a:p>
          <a:p>
            <a:r>
              <a:rPr lang="en-US" dirty="0" smtClean="0"/>
              <a:t>Ebola Preparedness Plan</a:t>
            </a:r>
          </a:p>
          <a:p>
            <a:r>
              <a:rPr lang="en-US" dirty="0" smtClean="0"/>
              <a:t>One Health Strategy</a:t>
            </a:r>
          </a:p>
          <a:p>
            <a:r>
              <a:rPr lang="en-US" dirty="0" smtClean="0"/>
              <a:t>Cooperative Agreements</a:t>
            </a:r>
          </a:p>
          <a:p>
            <a:r>
              <a:rPr lang="en-US" dirty="0" smtClean="0"/>
              <a:t>Our partnerships</a:t>
            </a:r>
            <a:endParaRPr lang="en-US" dirty="0"/>
          </a:p>
        </p:txBody>
      </p:sp>
    </p:spTree>
    <p:extLst>
      <p:ext uri="{BB962C8B-B14F-4D97-AF65-F5344CB8AC3E}">
        <p14:creationId xmlns:p14="http://schemas.microsoft.com/office/powerpoint/2010/main" val="913574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724400" y="1488519"/>
            <a:ext cx="0" cy="49884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990" y="3891458"/>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1990" y="160338"/>
            <a:ext cx="8154389" cy="982662"/>
          </a:xfrm>
        </p:spPr>
        <p:txBody>
          <a:bodyPr>
            <a:noAutofit/>
          </a:bodyPr>
          <a:lstStyle/>
          <a:p>
            <a:pPr>
              <a:lnSpc>
                <a:spcPct val="100000"/>
              </a:lnSpc>
            </a:pPr>
            <a:r>
              <a:rPr lang="en-US" sz="4000" dirty="0" smtClean="0"/>
              <a:t>Planning Principles</a:t>
            </a:r>
            <a:endParaRPr lang="en-US" sz="4000" dirty="0"/>
          </a:p>
        </p:txBody>
      </p:sp>
      <p:sp>
        <p:nvSpPr>
          <p:cNvPr id="21" name="AutoShape 8" descr="data:image/jpeg;base64,/9j/4AAQSkZJRgABAQAAAQABAAD/2wCEAAkGBxQHEhUUExQUExUXFhcYFxYXGBcWFRUaGBYaHxcaGhgYHSghGB0mHRQUITIkKiksLi4uGiAzODMuQygtLisBCgoKDg0OGxAQGzQmICQvNDQwNy0sNDU0NC8tLyw0LDgsNSwsNC4sNCwyLCwsMC80NC80LCwsLCwsLCwsLCwsLP/AABEIAOwA1gMBEQACEQEDEQH/xAAcAAEAAQUBAQAAAAAAAAAAAAAABwIEBQYIAQP/xABEEAABAwEFBAYFCQcDBQAAAAABAAIDEQQFEiExBgdBUSIyYXGBkRNCUqHRFBcjVHKCkrHwFTNDYqLB4QhTYyRzo7Lx/8QAGwEBAAIDAQEAAAAAAAAAAAAAAAMEAQUGAgf/xAA2EQEAAgECBAEKBgEEAwAAAAAAAQIDBBEFITFREgYiQWFxgZGh0fATMrHB4fFCFSMzUhRicv/aAAwDAQACEQMRAD8AnFAQEBAQEBAQEBAQEBAQEBAQEBAQEBBGe329+zbO4orNhtVoFRkfoYz/ADuHWI9lvIgkINL3RbeWm973Itczn/KI3sa3RjHN6bQ1oyaKNeO2udSg6AQEBAQEBAQEBAQEBAQEBAQEBAQEBAQEGF2o2psuysXpLTKGeywZySHkxgzPfoOJCDnvb3e1atp8UUNbNZjUYWn6SQf8jxwI9UZZ0OJBHSC/uG8jc1phnbrFIx9OeFwJHiAR4oO0IJhaGte01a4BwI0IIqD5FB9EBAQEBAQEBAQEBAQEBAQEBAQEBBTJIIgXOIaACSSaAAakk6BBEG32+uOwYobvwzSaGc5xM+wP4h1z6unWQQTet6TXxK6WeR8sjtXONT3DkOQGQQWaAgIOrNzV8fti6YKmrogYHdno+p/4zGfFBu6AgICAgICAgICAgICAgICAgICDVttNvbJsc36Z+KUirYGUMrq6Ej1G9p5GldEHO23O8a17Ykte70UFcoGE4cjkXnWQ6a5ZZAINOQEBAQEE1f6bb4wSWmyk5Oa2Zg4VacMniQ6P8KCeUBAQEBAQYjaDaey7ONxWmeOLouc1pcMbw3XAzVx4ZIIjt+/0x2l3obKJLMG0aHuMczncXFwxNa3UYaE8ajQBIewG8Kz7b4xEySKSMNL2Pw8eLXNOYByzA7kG4ICAgICAgICD4W62x3fG6SV7Y42irnuIa0DtJQQft7vudLihu0YW6G0vHSPP0cbh0eHSdnrkNUEMWm0PtTi+Rznvcauc4lznHmScyUHyQEBAQEBBtO7G+P2HedllJo0yCN/LDL0CT2DEHeCDrpAQEBAQEHOe8uwsvK32jE9z8LyGuqatyBcwVyo1xcKdhVWck1tLrMHC8Op0tLWr4bbdY+W/feP7R7briks2bfpG9mvi34VUtctbNPquEajBziPFHeP3j+/asrFa3WF4e3UEEjMB2FwNHU1FWjLsUrVuxtl7+j2kssVqjqGStJo7VpaS17Tzo5rhXjSqDKoCAgICAg0XbzehZNkaxg/KLR/ssI6B/wCR3qd2Z0y4oOd9rts7Xtc/FaZKtBqyJtWxM+y2pz1zJJ7UGvICAgICAgICAMkHZOxd8ft6w2a0VqZIml32wKSDwcHBBmkBAQEBBzptVMLRbbS4CgM0mVANHEE5cyCfFULTvaX0HRVmumxxP/WGLXlZWVuuyO29ZtD7QyP+fFSVyWq1+q4Zp9RzmNp7x+/dg7ZdM9k6jnPaA4DCSCA4EOGGuhBINNaqxXLWXNarg+owc6+dHq+n9t63Yb15bieyzWxxks1cIe6pkg5Z6uYPZ1A00wmVqnRkcglAc0hwIBBBqCDoQRqEFSAgx9+X3BcERmtMrYmDi7Unk0DNx7ACUEB7fb5p74xQ2LFZodDJ/HkHeP3Q7s8teCCKScWZzQeICAgICAgICAgvblnjs1ohfMwSRNkYZGGtHMDhiGXZVB2XdVihu+JrLOxkcQFWtYA1vSzqAOda+KC7QEBAQEHOG0TDHa7SDU0nmzOp+kdmtfbrL6HpJ3wY5/8AWP0hj1hOICC0tt2x23rNz9oZO8+PivdclqqGq4bg1HO0bT3jr/Kyikt1xOD7NaZqN6oa92Q5YCaEdmfcrNc1Z6ub1XBs+HnXzo9XX4f2y1i3yXrZMnSxy04SRMHh0A0qVqGy2X/UBM0O9JY4nO6WEskc0A+riaQcXCuYQRZtDtDaNpJTLaZXSO4A9Vg5Mbo0dyDFoCAgICAgICAgICAgkWLfJeFls0Vnh9FH6KNsfpS3HK7CKA9MlugHqlBm9028W0G1z/LZZrQ18QI6z8DmPAGFjRRoIkdWgGgQdBoCAgpe8Rgk5ACp7gjMRvO0Obb3tv7Rnll/3JHvGQGTnEjIcaUWvmd53fRMGL8LFXH2iIWiwlEBAQEFpbbujtvXbn7Qyd58fFe65LV6KOq4dg1PO8bT3jr/AC1+3bPvgzZ0xy0cPDj4eSsVzRPVzeq4Nnw86edHq6/D6MO4YcjkVM0/R4gICAgICAgICAgICDK7NbPT7Tztgs7MbzmTo1jeL3u9Vor/AGFSQEHU2wOxEGxcGCPpyuA9LMRR0h5D2WDg38zmg2hAQEFhf7HyWacRnC8xSBp5OwGnvXm+/hnZPpprGak36bxv8XNzdFQfRJeowICAgICAgtbbd8dt67c/aGTh4r3XJavRS1XD8Gp/PHPvHX+fewFs2dfGfozjBNKZBwrzrl4qxXNWerm9VwXPi54/Oj1dfh9F83d1ebhUWKYg6EAEH3qZpuj35uL0+pT+Q+KB83F6fUp/IfFA+bi9PqU/kPigfNxen1KfyHxQPm4vT6lP5D4oHzcXp9Sn8h8UD5uL0+pT+Q+KB83F6fUp/IfFBRLu+vKEVdZJWjmcI/MoMls/unvK+S2sBs7CRV83QoP+2emfJB0VsXsjZ9j4BDAKk0Mkh68rqankNaN0HiSQ2BAQEBBaXtGZYJWtcWOMbwHClWktNCK5LFukpcMxGSszG8bw5qZoFr4fRp6vUYEBAQEBAQEBBmLg2ntNwH6GQ4OMbulEfu16Pe0gr1W9q9FTVaDBqf8Akrz7x1/n37pN2d3mWe8KNtA+TP5k1iP3/V+8AO0qzXNE9eTm9VwTNi87F50fP4en3N4jeJACCCDmCMwR2FTNLMTE7SqRgQEFvLbWRmmKrhq1oL3D7ran3IKfTySdWPD2vcB4gNqT3HCg8+TPk68h7mDA3zzdXucg+kFkZAataAeLtXHvccz4lB90BAQEBAQeOGLIoOcdobHHd9pmiiLiyORzGl1K9HIjLk6o8Fr7RETMQ+h6XJfLhre/WY3Y9YTiAgICAgICAgICDLXFtNadnz9DIQ2ucbulGfunTvFCvVbzXoq6nQ4dTH+5Xn3jr9+1MOyu1Mt9Mq+xzxuA1p9G/wCy55b+uJVvHebdYchr9FTT28zJFv19/wB+5nqyy8GRjtq93kKBp8XKRrnnyEP67nyfaNG9xY2jT4goLiKMQgBoDQNAAAB4BBWgICAgICAgICDxxog5nttp+WSSSaY3vfTlicT/AHWufSMdPBSKdoiPg+KPQgICAgICAgrs8LrU7Cxrnu9lgLneQzTqxa1aRvado9baLr3eW68KExthbzldQ/hbV3mApIxXlrM3GdLj5RPin1fWeTb7r3UQxUM80kp9lgEbe46uPgQpYwR6ZanN5QZZ5YqxHt5z9G4XVs3Zbop6GCNhHrUxP/G6rvepopWOkNTn1ufN/wAl5n9Ph0ZVelUQEBAQEBAQEBAQEBBTI4NBJ0ANe7ijMRMzyQlZd3lqmDpJcFliGJxMjsTmsGdcLa6DmQclTjFaec8nZ34zgrtWm97eqPT7/wBt2oPoCaEkVNCRQkcCRU07qlRNtG+3N4gICAgICC8ui0x2OZj5YhPGD0oySKjsodR25LMTtPRFnpe+Oa0t4Z9EugNnpbNaIGvsojbE4ZBjQ2nMEDQjiFepNZjergtVXNXJNc2/ijuya9K4gICAgICAgICAgICAgIPHHCKnIIMdPBJbADXCHVGHMUY5rhUj1nZtNMgKUrxXnaZWK2pSdvveNvhDCby7LabbYyyzNxgkGUA/SFgzo1vrZ0qNaClDVeM0Wmu0LvCL4KajxZZ27dt/Wg0in60VN2ogICAgICAgz+x+1MmzMtRV8TiPSR8/5m8nD36Hs90vNJ3hR1+gpq6bTytHSfr6k7XZeEd6xNlicHscKgj3gjgRoQrtbRaN4cRmw3w3ml42mF0sohAQEBAQEBAQEBAQEBB45uIUOYKETst7I/CXR4qlpFATV2EgUrzzxCvZzWI7JLxvEW26/q0rbfbyXZ6f0EcLHdBrsb3O9avqins81DkyzW20Nzw7hNNTi/EtaY57bQjC/r6ffsnpZI4WP4mNpZi+1VxxHt1Ve1ptzl0ul0tdPTwVmZj1zv8ADkxq8rAgICAgICAg2XYbap2zU3Sq6B5HpG605PaOY48x3CkmO/glruJaCNVj5fmjp9J++XxTtZp22pjXscHNcAWuGYIOhCuRO/OHEXpalpraNph9Fl5EBAQEBAQEBAQEBAQEHPU21NokthtjXlshOQ1aGcIyOLaUqOeeuaoTafF4vS76ugwxp/8Ax5jeP37+3+uj67aX83aOWOYNLHehayRvAPa95NDxBDhRZvbxTu88P0ltLjtjmd433j2bR9GAXheEBAQEBAQEBAQbxu42x/YjvQTO+geei4/wXHj2MJ15HPmpsWTw8p6NLxbhv49fxccefHzj6x/HZMwNVbce9QEBAQEBAQEBAQEBBpG9a+pbps8bYXFhleWueMnBobWgPAnLPsKhz2mI5NzwTTY82aZyRv4Y6IX0VR2QjAgICAgICAgICAgIJO3Y7ZUw2O0O7IHn3Rk/+vlyVjFl/wAZc1xnhvXUY4/+o/f6/HulFWXNCAgICAgICAgICAggfeNexvS3ShspkijLWxgHoCjG46DQnHiz407AqWW29nccJ08YdNXeu1p69+vL5bcmsKNshAQEBAQEBAQEBB7GwykNaC5xNAACSTyAGZRiZisbzyhvGzu7O0XhR1oPydns5OlI7tGeOfYpq4bT15NLq+OYsfm4o8U/L+fvmk24tl7LcTaRRCpFHPd0nu51ceHYKDsVitK16Oa1Otzamf8Acty7ej4MlG70RwnMHqk6n+UnifzHcV7U45cn3R6EBAQEBAQEBAQa3vCvk3JYnuZk95ETDyLwakdoaHHwUeW3hrybHhemjUamK26Rzn3IDAoqTunqMCAgICAgICAgAVRi1orE2tO0R3X91WaGV/8A1EromD2GY3u7BnRvfn3KStN+rmdZ5VaPDM1xT4p7+j+fd8Ui3DtPdNwCkLJA6lDI5mKR3e4n3Cg7FPXwV6OZ1PHf/JnfJafZty+DMfObYecv4P8AK9+OFX/UMPf5Hzm2HnL+D/KeOD/UMPf5KZN5NhkFD6X8HkRnkU8cMTr8E+lmNmdqINoMQicS5mocMLiDo6nLge3vCzFolPg1FMu/hnozq9JxAQEBAQEBAQRfvotzvoIcBDKmTH6rnAFuEdoDiT9oKtqJ6Q6XyfxR5+Tfn02+f370YKu6UQEBAQEBAQBmjFrRWJtadojurDKa+Q+On5r3FJcpxHys02Deunjx279K/Wfd8XuLll+vepYrEOF1/FdVrp3zX3jtHKI933KlZa4QEBB9bNZ3WpwYxrnudkGtBJPcAj1Ws2naISfsNsDLd0jLRPIYnNzETCCTXUPdpTm0V71JWk9ZbfSaK1LeO07er6pJUjaCAgICAgICAgijfNeWOSGzinRaZXHjVxLWjsya4+IVbPPOIdT5P4dqXyz6eXw5o3Vd0IgICAgIAzRi1q1ibWnaI7q8FNfIfHT817ikuU4j5WabBvXTx47d/wDH6z7vi9xcsv171LFYhwuv4rqtdO+a+8do5RHu+5UrLXCAgICDL7LXKdoLSyEEtBqXuGeFrRmfyHeQsxG87J9Ph/GyRVONw7PWe4G4YWAE9Z5zkd3u/tp2KaKxDocWCmKNqwyqylEBAQEBAQEBAQQzvgsohtrHilZIWkjjVrnCviKDwKqZ4851/AbzbTTWfRP6tGULdiAgIAFUYtatKza07RHdXgpr5D46fmvcUlynEfK3TYN66ePHbv0r9Z93xe15Zfr3qWKxDhdfxXVa6d81947RyiPd9ypWWuEBAQEBAQS5uhuf5NA+0uHSlOFn2GHM+Lq/hCkpHpbvh2Lw0m8+lIKkbIQEBAQEBAQEBBS92AEnQCqMxG87Obb2vJ97zPmkJLnknP1R6rRyAFAtfNvFzfRMGCuDHGOvSPv5rRYSiABVGL3rSs2tO0R6Z6K8FNfIfH/6vcUlyfEfK3T4d6aaPHbv0r9Z+Xte4uWQ/XmpYrEOF13FNVrbb5r7x26RHu+5UrLXiAgICAgIFaIMldVxT3q9jY4pCHOAx4HFjQT1i6lABqm0ymx4L3mNodCWCyNsEbImCjWNa1vc0UCsRGzpa1itYrHofdHoQEBAQEBAQEBBru8OQRXdaamlWYR2lzgAPMqPL+SWw4VWZ1ePbugJUndAFUYvetKza07RHplUGU18h8VJFJcnxHyt0+Hemmjx279K/Wfl7VVfD9e9SRWIcLruKarW23zX3jt0iPZH3KlZa8QEBAQEG0XZsDbbxa1wjbG1wBDpHAVBGXRFXDxC9RWZXMehzXjfbb2tjsO6dxzmtDRzEbCf6nEfks/hrVOF/wDazYLDu0sVm64kmP8AO8geTMK9eCFqnD8NesbtgsNwWa784rPEw8wxuL8RFfevUViFmuHHX8tYZJZSCAgICAgICAgICAgjPfPeBDYLOB1i6V33RhaKces4+AVfPPSHQ8BpWv4me87REbc/Xznn7kX4Ka+Q+Kiiko+I+Vunw7000eO3fpX6z8va9r4D9eakisQ4XXcU1WttvnvvHbpEeyPuVKy14gICAgICDaN3uzv7etIxisMVHycnZ9FniQa9gK9VjeV3Raf8W+89ITqpnQCAgICAgICAgICAgICAgIIM3lXkbfbpBSgiAiA54cyT4uPhRQW52aLX6i9rzj3nwx6PRv32aqsNeICAgICAgIK4ozKQ1oJc4gADUkmgA8UZiJmdoT/sfcI2eszIsi89KQ83nXwGQHYFNWNodLp8MYscV+LNr0nEBAQEBAQEBAQEBAQEBAQc+bY3g68rbO5xBpI5jaaBrHFrfcK+Kgmd5c1qrzfLaZYVYVxAQEBAQEFTGl5AAJJNABmSToAOJRmImZ2hK27/AGEdd7m2m05SDOOLXBUdZ/8ANQ5Dh36SVp6ZbnR6KaT479UiqRsxAQEBAQEBAQEBAQEBAQEBBqFu3b2G1VwtkiJ4sefyfiHuXiaQpX0GG3o2YG27ph/CtJ7pGV/qaR+Sx+Gr24ZH+NmAtm7W3Wbqtjl+w+h/rDV58Eq1uHZo6bSwNt2etVh/eWeZo54HFv4hUe9Y2lXtp8tetZYxYQiMCC6uy7pL1kEULC97tAOA4knQDtKJMeO2S3hrCZtjNiI9nwJH0ltFM3+rHXUMr5YtT2aKWtdm902jrijeedvvo21e1wQEBAQEBAQEBAQEBAQEBAQEBAQEBBaW264bf+9ijk+2xrvzCxMRLxbHW35o3YC27vbBav4RjPNj3N/pJLfcvPghXtosNvQjnbDZiK43ARukIPtlp4djQvFq7NZqdLTH0StsrcUNxwtETaFzWl7zm95pxPIVyGikrG0Nvgw0xV2rDNL0nEBAQEBAQEBAQEBAQEBAQEBA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a:solidFill>
                <a:srgbClr val="FFC000"/>
              </a:solidFill>
              <a:latin typeface="Arial" charset="0"/>
              <a:ea typeface="ＭＳ Ｐゴシック" charset="-128"/>
            </a:endParaRPr>
          </a:p>
        </p:txBody>
      </p:sp>
      <p:sp>
        <p:nvSpPr>
          <p:cNvPr id="4" name="TextBox 3"/>
          <p:cNvSpPr txBox="1"/>
          <p:nvPr/>
        </p:nvSpPr>
        <p:spPr>
          <a:xfrm>
            <a:off x="1676400" y="2040175"/>
            <a:ext cx="2209800" cy="954107"/>
          </a:xfrm>
          <a:prstGeom prst="rect">
            <a:avLst/>
          </a:prstGeom>
          <a:noFill/>
        </p:spPr>
        <p:txBody>
          <a:bodyPr wrap="square" rtlCol="0">
            <a:spAutoFit/>
          </a:bodyPr>
          <a:lstStyle/>
          <a:p>
            <a:r>
              <a:rPr lang="en-US" sz="2800" b="1" dirty="0" smtClean="0"/>
              <a:t>Be realistic</a:t>
            </a:r>
          </a:p>
          <a:p>
            <a:endParaRPr lang="en-US" sz="2800" b="1" dirty="0"/>
          </a:p>
        </p:txBody>
      </p:sp>
      <p:sp>
        <p:nvSpPr>
          <p:cNvPr id="23" name="TextBox 22"/>
          <p:cNvSpPr txBox="1"/>
          <p:nvPr/>
        </p:nvSpPr>
        <p:spPr>
          <a:xfrm>
            <a:off x="5867400" y="4628663"/>
            <a:ext cx="2209800" cy="1384995"/>
          </a:xfrm>
          <a:prstGeom prst="rect">
            <a:avLst/>
          </a:prstGeom>
          <a:noFill/>
        </p:spPr>
        <p:txBody>
          <a:bodyPr wrap="square" rtlCol="0">
            <a:spAutoFit/>
          </a:bodyPr>
          <a:lstStyle/>
          <a:p>
            <a:r>
              <a:rPr lang="en-US" sz="2800" b="1" dirty="0" smtClean="0"/>
              <a:t>Play to our strengths</a:t>
            </a:r>
          </a:p>
          <a:p>
            <a:endParaRPr lang="en-US" sz="2800" b="1" dirty="0"/>
          </a:p>
        </p:txBody>
      </p:sp>
      <p:sp>
        <p:nvSpPr>
          <p:cNvPr id="24" name="TextBox 23"/>
          <p:cNvSpPr txBox="1"/>
          <p:nvPr/>
        </p:nvSpPr>
        <p:spPr>
          <a:xfrm>
            <a:off x="1676400" y="4517717"/>
            <a:ext cx="2209800" cy="1815882"/>
          </a:xfrm>
          <a:prstGeom prst="rect">
            <a:avLst/>
          </a:prstGeom>
          <a:noFill/>
        </p:spPr>
        <p:txBody>
          <a:bodyPr wrap="square" rtlCol="0">
            <a:spAutoFit/>
          </a:bodyPr>
          <a:lstStyle/>
          <a:p>
            <a:r>
              <a:rPr lang="en-US" sz="2800" b="1" dirty="0" smtClean="0"/>
              <a:t>Align with Tanzanian priorities</a:t>
            </a:r>
          </a:p>
          <a:p>
            <a:endParaRPr lang="en-US" sz="2800" b="1" dirty="0"/>
          </a:p>
        </p:txBody>
      </p:sp>
      <p:sp>
        <p:nvSpPr>
          <p:cNvPr id="25" name="TextBox 24"/>
          <p:cNvSpPr txBox="1"/>
          <p:nvPr/>
        </p:nvSpPr>
        <p:spPr>
          <a:xfrm>
            <a:off x="5729350" y="1880205"/>
            <a:ext cx="2209800" cy="1384995"/>
          </a:xfrm>
          <a:prstGeom prst="rect">
            <a:avLst/>
          </a:prstGeom>
          <a:noFill/>
        </p:spPr>
        <p:txBody>
          <a:bodyPr wrap="square" rtlCol="0">
            <a:spAutoFit/>
          </a:bodyPr>
          <a:lstStyle/>
          <a:p>
            <a:r>
              <a:rPr lang="en-US" sz="2800" b="1" dirty="0" smtClean="0"/>
              <a:t>Build off of what exists</a:t>
            </a:r>
          </a:p>
          <a:p>
            <a:endParaRPr lang="en-US" sz="2800" b="1" dirty="0"/>
          </a:p>
        </p:txBody>
      </p:sp>
    </p:spTree>
    <p:extLst>
      <p:ext uri="{BB962C8B-B14F-4D97-AF65-F5344CB8AC3E}">
        <p14:creationId xmlns:p14="http://schemas.microsoft.com/office/powerpoint/2010/main" val="65517669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877198" cy="1200329"/>
          </a:xfrm>
          <a:prstGeom prst="rect">
            <a:avLst/>
          </a:prstGeom>
          <a:noFill/>
        </p:spPr>
        <p:txBody>
          <a:bodyPr wrap="square" rtlCol="0">
            <a:spAutoFit/>
          </a:bodyPr>
          <a:lstStyle/>
          <a:p>
            <a:pPr algn="ctr"/>
            <a:r>
              <a:rPr lang="en-US" sz="3600" b="1" dirty="0">
                <a:latin typeface="+mj-lt"/>
              </a:rPr>
              <a:t>9</a:t>
            </a:r>
            <a:r>
              <a:rPr lang="en-US" sz="3600" b="1" dirty="0" smtClean="0">
                <a:latin typeface="+mj-lt"/>
              </a:rPr>
              <a:t> Lessons We Should Learn From </a:t>
            </a:r>
          </a:p>
          <a:p>
            <a:pPr algn="ctr"/>
            <a:r>
              <a:rPr lang="en-US" sz="3600" b="1" dirty="0" smtClean="0">
                <a:latin typeface="+mj-lt"/>
              </a:rPr>
              <a:t>the Ebola Epidemic</a:t>
            </a:r>
            <a:endParaRPr lang="en-US" sz="3600" b="1" dirty="0">
              <a:latin typeface="+mj-lt"/>
            </a:endParaRPr>
          </a:p>
        </p:txBody>
      </p:sp>
      <p:sp>
        <p:nvSpPr>
          <p:cNvPr id="3" name="TextBox 2"/>
          <p:cNvSpPr txBox="1"/>
          <p:nvPr/>
        </p:nvSpPr>
        <p:spPr>
          <a:xfrm>
            <a:off x="656434" y="1752600"/>
            <a:ext cx="7923264" cy="3785652"/>
          </a:xfrm>
          <a:prstGeom prst="rect">
            <a:avLst/>
          </a:prstGeom>
          <a:noFill/>
        </p:spPr>
        <p:txBody>
          <a:bodyPr wrap="square" rtlCol="0">
            <a:spAutoFit/>
          </a:bodyPr>
          <a:lstStyle/>
          <a:p>
            <a:pPr marL="285750" indent="-285750">
              <a:buFont typeface="Arial" charset="0"/>
              <a:buChar char="•"/>
            </a:pPr>
            <a:r>
              <a:rPr lang="en-US" sz="2400" dirty="0" smtClean="0"/>
              <a:t>Mounting a response after the onset of human-to-human transmission leaves the world vulnerable</a:t>
            </a:r>
          </a:p>
          <a:p>
            <a:pPr marL="285750" indent="-285750">
              <a:buFont typeface="Arial" charset="0"/>
              <a:buChar char="•"/>
            </a:pPr>
            <a:endParaRPr lang="en-US" sz="2400" dirty="0" smtClean="0"/>
          </a:p>
          <a:p>
            <a:pPr marL="285750" indent="-285750">
              <a:buFont typeface="Arial" charset="0"/>
              <a:buChar char="•"/>
            </a:pPr>
            <a:r>
              <a:rPr lang="en-US" sz="2400" dirty="0" smtClean="0"/>
              <a:t>"Events" once local can rapidly become global</a:t>
            </a:r>
          </a:p>
          <a:p>
            <a:pPr marL="285750" indent="-285750">
              <a:buFont typeface="Arial" charset="0"/>
              <a:buChar char="•"/>
            </a:pPr>
            <a:endParaRPr lang="en-US" sz="2400" dirty="0"/>
          </a:p>
          <a:p>
            <a:pPr marL="285750" indent="-285750">
              <a:buFont typeface="Arial" charset="0"/>
              <a:buChar char="•"/>
            </a:pPr>
            <a:r>
              <a:rPr lang="en-US" sz="2400" dirty="0" smtClean="0"/>
              <a:t>Weak (health) infrastructure anywhere poses a threat everywhere</a:t>
            </a:r>
          </a:p>
          <a:p>
            <a:pPr marL="285750" indent="-285750">
              <a:buFont typeface="Arial" charset="0"/>
              <a:buChar char="•"/>
            </a:pPr>
            <a:endParaRPr lang="en-US" sz="2400" dirty="0" smtClean="0"/>
          </a:p>
          <a:p>
            <a:pPr marL="285750" indent="-285750">
              <a:buFont typeface="Arial" charset="0"/>
              <a:buChar char="•"/>
            </a:pPr>
            <a:r>
              <a:rPr lang="en-US" sz="2400" dirty="0" smtClean="0"/>
              <a:t>Early recognition of a potential threat allows for a global effort to take pre-emptive steps</a:t>
            </a:r>
          </a:p>
        </p:txBody>
      </p:sp>
    </p:spTree>
    <p:extLst>
      <p:ext uri="{BB962C8B-B14F-4D97-AF65-F5344CB8AC3E}">
        <p14:creationId xmlns:p14="http://schemas.microsoft.com/office/powerpoint/2010/main" val="765023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Autofit/>
          </a:bodyPr>
          <a:lstStyle/>
          <a:p>
            <a:r>
              <a:rPr lang="en-US" sz="4000" b="1" dirty="0" smtClean="0"/>
              <a:t>Priority Technical Areas</a:t>
            </a:r>
            <a:endParaRPr lang="en-US" sz="4000" b="1" dirty="0"/>
          </a:p>
        </p:txBody>
      </p:sp>
      <p:graphicFrame>
        <p:nvGraphicFramePr>
          <p:cNvPr id="6" name="Content Placeholder 5"/>
          <p:cNvGraphicFramePr>
            <a:graphicFrameLocks noGrp="1"/>
          </p:cNvGraphicFramePr>
          <p:nvPr>
            <p:ph idx="1"/>
            <p:extLst/>
          </p:nvPr>
        </p:nvGraphicFramePr>
        <p:xfrm>
          <a:off x="152400" y="990600"/>
          <a:ext cx="8839200" cy="5192016"/>
        </p:xfrm>
        <a:graphic>
          <a:graphicData uri="http://schemas.openxmlformats.org/drawingml/2006/table">
            <a:tbl>
              <a:tblPr firstRow="1" bandRow="1">
                <a:tableStyleId>{5C22544A-7EE6-4342-B048-85BDC9FD1C3A}</a:tableStyleId>
              </a:tblPr>
              <a:tblGrid>
                <a:gridCol w="2700867"/>
                <a:gridCol w="6138333"/>
              </a:tblGrid>
              <a:tr h="428772">
                <a:tc>
                  <a:txBody>
                    <a:bodyPr/>
                    <a:lstStyle/>
                    <a:p>
                      <a:pPr algn="ctr"/>
                      <a:r>
                        <a:rPr lang="en-US" sz="1800" b="1" dirty="0" smtClean="0">
                          <a:solidFill>
                            <a:schemeClr val="tx1"/>
                          </a:solidFill>
                        </a:rPr>
                        <a:t>GHSA Technical Areas</a:t>
                      </a:r>
                      <a:endParaRPr lang="en-US" sz="1800" b="1" dirty="0">
                        <a:solidFill>
                          <a:schemeClr val="tx1"/>
                        </a:solidFill>
                      </a:endParaRPr>
                    </a:p>
                  </a:txBody>
                  <a:tcPr/>
                </a:tc>
                <a:tc>
                  <a:txBody>
                    <a:bodyPr/>
                    <a:lstStyle/>
                    <a:p>
                      <a:pPr marL="0" indent="0" algn="ctr">
                        <a:buFont typeface="Arial" panose="020B0604020202020204" pitchFamily="34" charset="0"/>
                        <a:buNone/>
                      </a:pPr>
                      <a:r>
                        <a:rPr lang="en-US" sz="1800" b="1" dirty="0" smtClean="0">
                          <a:solidFill>
                            <a:schemeClr val="tx1"/>
                          </a:solidFill>
                        </a:rPr>
                        <a:t>Description</a:t>
                      </a:r>
                    </a:p>
                  </a:txBody>
                  <a:tcPr/>
                </a:tc>
              </a:tr>
              <a:tr h="714228">
                <a:tc>
                  <a:txBody>
                    <a:bodyPr/>
                    <a:lstStyle/>
                    <a:p>
                      <a:pPr algn="ctr"/>
                      <a:r>
                        <a:rPr lang="en-US" sz="1800" b="1" dirty="0" smtClean="0">
                          <a:solidFill>
                            <a:schemeClr val="tx1"/>
                          </a:solidFill>
                        </a:rPr>
                        <a:t>Surveillance Systems</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Strengthening national and international surveillance systems to detect emerging public health threats	</a:t>
                      </a:r>
                    </a:p>
                  </a:txBody>
                  <a:tcPr/>
                </a:tc>
              </a:tr>
              <a:tr h="914400">
                <a:tc>
                  <a:txBody>
                    <a:bodyPr/>
                    <a:lstStyle/>
                    <a:p>
                      <a:pPr algn="ctr"/>
                      <a:r>
                        <a:rPr lang="en-US" sz="1800" b="1" dirty="0" smtClean="0">
                          <a:solidFill>
                            <a:schemeClr val="tx1"/>
                          </a:solidFill>
                        </a:rPr>
                        <a:t>Information Systems</a:t>
                      </a:r>
                      <a:r>
                        <a:rPr lang="en-US" sz="1800" b="1" baseline="0" dirty="0" smtClean="0">
                          <a:solidFill>
                            <a:schemeClr val="tx1"/>
                          </a:solidFill>
                        </a:rPr>
                        <a:t> (Linking and Reporting)</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b="0" dirty="0" smtClean="0">
                          <a:solidFill>
                            <a:schemeClr val="tx1"/>
                          </a:solidFill>
                        </a:rPr>
                        <a:t>Developing and linking real-time </a:t>
                      </a:r>
                      <a:r>
                        <a:rPr lang="en-US" sz="1800" b="0" dirty="0" err="1" smtClean="0">
                          <a:solidFill>
                            <a:schemeClr val="tx1"/>
                          </a:solidFill>
                        </a:rPr>
                        <a:t>biosurveillance</a:t>
                      </a:r>
                      <a:r>
                        <a:rPr lang="en-US" sz="1800" b="0" dirty="0" smtClean="0">
                          <a:solidFill>
                            <a:schemeClr val="tx1"/>
                          </a:solidFill>
                        </a:rPr>
                        <a:t> networks</a:t>
                      </a:r>
                    </a:p>
                    <a:p>
                      <a:pPr marL="171450" indent="-171450">
                        <a:buFont typeface="Arial" panose="020B0604020202020204" pitchFamily="34" charset="0"/>
                        <a:buChar char="•"/>
                      </a:pPr>
                      <a:r>
                        <a:rPr lang="en-US" sz="1800" b="0" dirty="0" smtClean="0">
                          <a:solidFill>
                            <a:schemeClr val="tx1"/>
                          </a:solidFill>
                        </a:rPr>
                        <a:t>Strengthening capabilities for rapid reporting to the WHO during emergencies	</a:t>
                      </a:r>
                    </a:p>
                  </a:txBody>
                  <a:tcPr/>
                </a:tc>
              </a:tr>
              <a:tr h="740072">
                <a:tc>
                  <a:txBody>
                    <a:bodyPr/>
                    <a:lstStyle/>
                    <a:p>
                      <a:pPr algn="ctr"/>
                      <a:r>
                        <a:rPr lang="en-US" sz="1800" b="1" dirty="0" smtClean="0">
                          <a:solidFill>
                            <a:schemeClr val="tx1"/>
                          </a:solidFill>
                        </a:rPr>
                        <a:t>Workforce Development</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b="0" dirty="0" smtClean="0">
                          <a:solidFill>
                            <a:schemeClr val="tx1"/>
                          </a:solidFill>
                        </a:rPr>
                        <a:t>Training and deploying an effective </a:t>
                      </a:r>
                      <a:r>
                        <a:rPr lang="en-US" sz="1800" b="0" dirty="0" err="1" smtClean="0">
                          <a:solidFill>
                            <a:schemeClr val="tx1"/>
                          </a:solidFill>
                        </a:rPr>
                        <a:t>biosurveillance</a:t>
                      </a:r>
                      <a:r>
                        <a:rPr lang="en-US" sz="1800" b="0" dirty="0" smtClean="0">
                          <a:solidFill>
                            <a:schemeClr val="tx1"/>
                          </a:solidFill>
                        </a:rPr>
                        <a:t> workforce	</a:t>
                      </a:r>
                    </a:p>
                  </a:txBody>
                  <a:tcPr/>
                </a:tc>
              </a:tr>
              <a:tr h="740072">
                <a:tc>
                  <a:txBody>
                    <a:bodyPr/>
                    <a:lstStyle/>
                    <a:p>
                      <a:pPr algn="ctr"/>
                      <a:r>
                        <a:rPr lang="en-US" sz="1800" b="1" dirty="0" smtClean="0">
                          <a:solidFill>
                            <a:schemeClr val="tx1"/>
                          </a:solidFill>
                        </a:rPr>
                        <a:t>Biosafety &amp; Biosecurity</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Promoting national biosafety and biosecurity systems and establishing bio-risk management training to sustain best practices</a:t>
                      </a:r>
                      <a:endParaRPr lang="en-US" sz="1800" dirty="0">
                        <a:solidFill>
                          <a:schemeClr val="tx1"/>
                        </a:solidFill>
                      </a:endParaRPr>
                    </a:p>
                  </a:txBody>
                  <a:tcPr/>
                </a:tc>
              </a:tr>
              <a:tr h="740072">
                <a:tc>
                  <a:txBody>
                    <a:bodyPr/>
                    <a:lstStyle/>
                    <a:p>
                      <a:pPr algn="ctr"/>
                      <a:r>
                        <a:rPr lang="en-US" sz="1800" b="1" dirty="0" smtClean="0">
                          <a:solidFill>
                            <a:schemeClr val="tx1"/>
                          </a:solidFill>
                        </a:rPr>
                        <a:t>Laboratory Systems</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Developing a nationwide laboratory system and deploying diagnostic approaches.  </a:t>
                      </a:r>
                      <a:endParaRPr lang="en-US" sz="1800" dirty="0">
                        <a:solidFill>
                          <a:schemeClr val="tx1"/>
                        </a:solidFill>
                      </a:endParaRPr>
                    </a:p>
                  </a:txBody>
                  <a:tcPr/>
                </a:tc>
              </a:tr>
              <a:tr h="740072">
                <a:tc>
                  <a:txBody>
                    <a:bodyPr/>
                    <a:lstStyle/>
                    <a:p>
                      <a:pPr algn="ctr"/>
                      <a:r>
                        <a:rPr lang="en-US" sz="1800" b="1" dirty="0" smtClean="0">
                          <a:solidFill>
                            <a:schemeClr val="tx1"/>
                          </a:solidFill>
                        </a:rPr>
                        <a:t>Zoonotic Diseases</a:t>
                      </a:r>
                      <a:endParaRPr lang="en-US" sz="1800" b="1" dirty="0">
                        <a:solidFill>
                          <a:schemeClr val="tx1"/>
                        </a:solidFill>
                      </a:endParaRPr>
                    </a:p>
                  </a:txBody>
                  <a:tcPr/>
                </a:tc>
                <a:tc>
                  <a:txBody>
                    <a:bodyPr/>
                    <a:lstStyle/>
                    <a:p>
                      <a:pPr marL="171450" indent="-171450">
                        <a:buFont typeface="Arial" panose="020B0604020202020204" pitchFamily="34" charset="0"/>
                        <a:buChar char="•"/>
                      </a:pPr>
                      <a:r>
                        <a:rPr lang="en-US" sz="1800" dirty="0" smtClean="0">
                          <a:solidFill>
                            <a:schemeClr val="tx1"/>
                          </a:solidFill>
                        </a:rPr>
                        <a:t>Preventing the emergence and spread of zoonotic diseases</a:t>
                      </a:r>
                      <a:endParaRPr lang="en-US" sz="1800" dirty="0">
                        <a:solidFill>
                          <a:schemeClr val="tx1"/>
                        </a:solidFill>
                      </a:endParaRPr>
                    </a:p>
                  </a:txBody>
                  <a:tcPr/>
                </a:tc>
              </a:tr>
            </a:tbl>
          </a:graphicData>
        </a:graphic>
      </p:graphicFrame>
    </p:spTree>
    <p:extLst>
      <p:ext uri="{BB962C8B-B14F-4D97-AF65-F5344CB8AC3E}">
        <p14:creationId xmlns:p14="http://schemas.microsoft.com/office/powerpoint/2010/main" val="1165858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type="subTitle" idx="1"/>
          </p:nvPr>
        </p:nvSpPr>
        <p:spPr/>
        <p:txBody>
          <a:bodyPr/>
          <a:lstStyle/>
          <a:p>
            <a:endParaRPr lang="sv-SE" smtClean="0">
              <a:ea typeface="ＭＳ Ｐゴシック"/>
              <a:cs typeface="ＭＳ Ｐゴシック"/>
            </a:endParaRPr>
          </a:p>
        </p:txBody>
      </p:sp>
      <p:pic>
        <p:nvPicPr>
          <p:cNvPr id="56323" name="Picture 3"/>
          <p:cNvPicPr>
            <a:picLocks noChangeAspect="1"/>
          </p:cNvPicPr>
          <p:nvPr/>
        </p:nvPicPr>
        <p:blipFill>
          <a:blip r:embed="rId3" cstate="print"/>
          <a:srcRect/>
          <a:stretch>
            <a:fillRect/>
          </a:stretch>
        </p:blipFill>
        <p:spPr bwMode="auto">
          <a:xfrm>
            <a:off x="-19050" y="0"/>
            <a:ext cx="10629900" cy="7086600"/>
          </a:xfrm>
          <a:prstGeom prst="rect">
            <a:avLst/>
          </a:prstGeom>
          <a:noFill/>
          <a:ln w="9525">
            <a:noFill/>
            <a:miter lim="800000"/>
            <a:headEnd/>
            <a:tailEnd/>
          </a:ln>
        </p:spPr>
      </p:pic>
      <p:sp>
        <p:nvSpPr>
          <p:cNvPr id="5" name="Content Placeholder 4"/>
          <p:cNvSpPr txBox="1">
            <a:spLocks/>
          </p:cNvSpPr>
          <p:nvPr/>
        </p:nvSpPr>
        <p:spPr>
          <a:xfrm>
            <a:off x="381000" y="1676400"/>
            <a:ext cx="5715000" cy="3886200"/>
          </a:xfrm>
          <a:prstGeom prst="rect">
            <a:avLst/>
          </a:prstGeom>
        </p:spPr>
        <p:txBody>
          <a:bodyPr/>
          <a:lstStyle/>
          <a:p>
            <a:pPr marL="342900" indent="-342900">
              <a:spcBef>
                <a:spcPct val="20000"/>
              </a:spcBef>
              <a:defRPr/>
            </a:pPr>
            <a:r>
              <a:rPr lang="en-US" sz="2600" dirty="0">
                <a:effectLst>
                  <a:outerShdw blurRad="38100" dist="38100" dir="2700000" algn="tl">
                    <a:srgbClr val="000000">
                      <a:alpha val="43137"/>
                    </a:srgbClr>
                  </a:outerShdw>
                </a:effectLst>
              </a:rPr>
              <a:t>    </a:t>
            </a:r>
            <a:r>
              <a:rPr lang="ja-JP" altLang="en-US" sz="2600" dirty="0">
                <a:effectLst>
                  <a:outerShdw blurRad="38100" dist="38100" dir="2700000" algn="tl">
                    <a:srgbClr val="000000">
                      <a:alpha val="43137"/>
                    </a:srgbClr>
                  </a:outerShdw>
                </a:effectLst>
                <a:cs typeface="ＭＳ Ｐゴシック"/>
              </a:rPr>
              <a:t>“</a:t>
            </a:r>
            <a:r>
              <a:rPr lang="en-US" sz="2600" dirty="0">
                <a:solidFill>
                  <a:schemeClr val="bg1"/>
                </a:solidFill>
                <a:effectLst>
                  <a:outerShdw blurRad="38100" dist="38100" dir="2700000" algn="tl">
                    <a:srgbClr val="000000">
                      <a:alpha val="43137"/>
                    </a:srgbClr>
                  </a:outerShdw>
                </a:effectLst>
              </a:rPr>
              <a:t>…We must come together to prevent, and detect and fight every kind of biological danger – whether it’s a pandemic like H1N1, a terrorist threat, or a treatable disease.” </a:t>
            </a:r>
            <a:endParaRPr lang="en-US" altLang="ja-JP" sz="2600" dirty="0">
              <a:solidFill>
                <a:schemeClr val="bg1"/>
              </a:solidFill>
              <a:effectLst>
                <a:outerShdw blurRad="38100" dist="38100" dir="2700000" algn="tl">
                  <a:srgbClr val="000000">
                    <a:alpha val="43137"/>
                  </a:srgbClr>
                </a:outerShdw>
              </a:effectLst>
              <a:cs typeface="ＭＳ Ｐゴシック"/>
            </a:endParaRPr>
          </a:p>
          <a:p>
            <a:pPr marL="342900" indent="-342900">
              <a:spcBef>
                <a:spcPct val="20000"/>
              </a:spcBef>
              <a:defRPr/>
            </a:pPr>
            <a:r>
              <a:rPr lang="en-US" sz="2000" dirty="0">
                <a:effectLst>
                  <a:outerShdw blurRad="38100" dist="38100" dir="2700000" algn="tl">
                    <a:srgbClr val="C0C0C0"/>
                  </a:outerShdw>
                </a:effectLst>
              </a:rPr>
              <a:t>	</a:t>
            </a:r>
            <a:endParaRPr lang="en-US" sz="1200" dirty="0">
              <a:effectLst>
                <a:outerShdw blurRad="38100" dist="38100" dir="2700000" algn="tl">
                  <a:srgbClr val="C0C0C0"/>
                </a:outerShdw>
              </a:effectLst>
            </a:endParaRPr>
          </a:p>
          <a:p>
            <a:pPr marL="342900" indent="-342900">
              <a:spcBef>
                <a:spcPct val="20000"/>
              </a:spcBef>
              <a:defRPr/>
            </a:pPr>
            <a:r>
              <a:rPr lang="en-US" sz="2000" dirty="0">
                <a:effectLst>
                  <a:outerShdw blurRad="38100" dist="38100" dir="2700000" algn="tl">
                    <a:srgbClr val="C0C0C0"/>
                  </a:outerShdw>
                </a:effectLst>
              </a:rPr>
              <a:t>       </a:t>
            </a:r>
            <a:r>
              <a:rPr lang="en-US" sz="2000" i="1" dirty="0">
                <a:solidFill>
                  <a:schemeClr val="bg1"/>
                </a:solidFill>
                <a:effectLst>
                  <a:outerShdw blurRad="38100" dist="38100" dir="2700000" algn="tl">
                    <a:srgbClr val="C0C0C0"/>
                  </a:outerShdw>
                </a:effectLst>
              </a:rPr>
              <a:t>President Barack Obama, 2011</a:t>
            </a:r>
          </a:p>
        </p:txBody>
      </p:sp>
      <p:sp>
        <p:nvSpPr>
          <p:cNvPr id="2" name="TextBox 1"/>
          <p:cNvSpPr txBox="1"/>
          <p:nvPr/>
        </p:nvSpPr>
        <p:spPr>
          <a:xfrm>
            <a:off x="381000" y="304800"/>
            <a:ext cx="5867400" cy="1169551"/>
          </a:xfrm>
          <a:prstGeom prst="rect">
            <a:avLst/>
          </a:prstGeom>
          <a:noFill/>
        </p:spPr>
        <p:txBody>
          <a:bodyPr wrap="square" rtlCol="0">
            <a:spAutoFit/>
          </a:bodyPr>
          <a:lstStyle/>
          <a:p>
            <a:r>
              <a:rPr lang="en-US" sz="3500" b="1" i="1" dirty="0" smtClean="0">
                <a:solidFill>
                  <a:schemeClr val="bg1"/>
                </a:solidFill>
                <a:effectLst>
                  <a:outerShdw blurRad="38100" dist="38100" dir="2700000" algn="tl">
                    <a:srgbClr val="000000">
                      <a:alpha val="43137"/>
                    </a:srgbClr>
                  </a:outerShdw>
                </a:effectLst>
              </a:rPr>
              <a:t>The Global Health Security Agenda (GHSA)</a:t>
            </a:r>
          </a:p>
        </p:txBody>
      </p:sp>
    </p:spTree>
    <p:extLst>
      <p:ext uri="{BB962C8B-B14F-4D97-AF65-F5344CB8AC3E}">
        <p14:creationId xmlns:p14="http://schemas.microsoft.com/office/powerpoint/2010/main" val="2634072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 on GHSA</a:t>
            </a:r>
            <a:endParaRPr lang="en-US" dirty="0"/>
          </a:p>
        </p:txBody>
      </p:sp>
      <p:sp>
        <p:nvSpPr>
          <p:cNvPr id="3" name="Content Placeholder 2"/>
          <p:cNvSpPr>
            <a:spLocks noGrp="1"/>
          </p:cNvSpPr>
          <p:nvPr>
            <p:ph idx="1"/>
          </p:nvPr>
        </p:nvSpPr>
        <p:spPr>
          <a:xfrm>
            <a:off x="457200" y="2362200"/>
            <a:ext cx="8229600" cy="3763963"/>
          </a:xfrm>
        </p:spPr>
        <p:txBody>
          <a:bodyPr/>
          <a:lstStyle/>
          <a:p>
            <a:pPr marL="0" indent="0" algn="ctr">
              <a:buNone/>
            </a:pPr>
            <a:r>
              <a:rPr lang="en-US" dirty="0"/>
              <a:t>http</a:t>
            </a:r>
            <a:r>
              <a:rPr lang="en-US" dirty="0" smtClean="0"/>
              <a:t>://www.globalhealth.gov</a:t>
            </a:r>
            <a:endParaRPr lang="en-US" dirty="0"/>
          </a:p>
        </p:txBody>
      </p:sp>
    </p:spTree>
    <p:extLst>
      <p:ext uri="{BB962C8B-B14F-4D97-AF65-F5344CB8AC3E}">
        <p14:creationId xmlns:p14="http://schemas.microsoft.com/office/powerpoint/2010/main" val="67923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bwMode="auto">
          <a:xfrm>
            <a:off x="423192" y="152400"/>
            <a:ext cx="8229600" cy="1143000"/>
          </a:xfrm>
          <a:noFill/>
          <a:ln>
            <a:miter lim="800000"/>
            <a:headEnd/>
            <a:tailEnd/>
          </a:ln>
        </p:spPr>
        <p:txBody>
          <a:bodyPr vert="horz" wrap="square" lIns="91440" tIns="45720" rIns="91440" bIns="45720" numCol="1" anchor="t" anchorCtr="0" compatLnSpc="1">
            <a:prstTxWarp prst="textNoShape">
              <a:avLst/>
            </a:prstTxWarp>
            <a:noAutofit/>
          </a:bodyPr>
          <a:lstStyle/>
          <a:p>
            <a:pPr lvl="0" algn="ctr" fontAlgn="auto">
              <a:spcBef>
                <a:spcPts val="0"/>
              </a:spcBef>
              <a:spcAft>
                <a:spcPts val="0"/>
              </a:spcAft>
            </a:pPr>
            <a:r>
              <a:rPr lang="en-US" sz="3600" b="1" dirty="0"/>
              <a:t>9</a:t>
            </a:r>
            <a:r>
              <a:rPr lang="en-US" sz="3600" b="1" kern="1200" dirty="0" smtClean="0"/>
              <a:t> </a:t>
            </a:r>
            <a:r>
              <a:rPr lang="en-US" sz="3600" b="1" kern="1200" dirty="0"/>
              <a:t>Lessons We Should </a:t>
            </a:r>
            <a:r>
              <a:rPr lang="en-US" sz="3600" b="1" kern="1200" dirty="0" smtClean="0"/>
              <a:t>Learn </a:t>
            </a:r>
            <a:r>
              <a:rPr lang="en-US" sz="3600" b="1" kern="1200" dirty="0"/>
              <a:t>From </a:t>
            </a:r>
            <a:r>
              <a:rPr lang="en-US" sz="3600" b="1" dirty="0"/>
              <a:t/>
            </a:r>
            <a:br>
              <a:rPr lang="en-US" sz="3600" b="1" dirty="0"/>
            </a:br>
            <a:r>
              <a:rPr lang="en-US" sz="3600" b="1" kern="1200" dirty="0" smtClean="0"/>
              <a:t>the Ebola </a:t>
            </a:r>
            <a:r>
              <a:rPr lang="en-US" sz="3600" b="1" kern="1200" dirty="0"/>
              <a:t>Epidemic</a:t>
            </a:r>
            <a:r>
              <a:rPr lang="en-US" sz="3000" kern="1200" dirty="0">
                <a:solidFill>
                  <a:srgbClr val="333399">
                    <a:lumMod val="60000"/>
                    <a:lumOff val="40000"/>
                  </a:srgbClr>
                </a:solidFill>
              </a:rPr>
              <a:t/>
            </a:r>
            <a:br>
              <a:rPr lang="en-US" sz="3000" kern="1200" dirty="0">
                <a:solidFill>
                  <a:srgbClr val="333399">
                    <a:lumMod val="60000"/>
                    <a:lumOff val="40000"/>
                  </a:srgbClr>
                </a:solidFill>
              </a:rPr>
            </a:br>
            <a:endParaRPr lang="en-US" sz="3000" b="1" dirty="0" smtClean="0">
              <a:solidFill>
                <a:schemeClr val="accent6">
                  <a:lumMod val="75000"/>
                </a:schemeClr>
              </a:solidFill>
              <a:latin typeface="Franklin Gothic Book" pitchFamily="34" charset="0"/>
              <a:ea typeface="ＭＳ Ｐゴシック" pitchFamily="-123" charset="-128"/>
            </a:endParaRPr>
          </a:p>
        </p:txBody>
      </p:sp>
      <p:sp>
        <p:nvSpPr>
          <p:cNvPr id="7" name="TextBox 6"/>
          <p:cNvSpPr txBox="1"/>
          <p:nvPr/>
        </p:nvSpPr>
        <p:spPr>
          <a:xfrm>
            <a:off x="685799" y="1447800"/>
            <a:ext cx="7924801" cy="6124754"/>
          </a:xfrm>
          <a:prstGeom prst="rect">
            <a:avLst/>
          </a:prstGeom>
          <a:noFill/>
        </p:spPr>
        <p:txBody>
          <a:bodyPr wrap="square" rtlCol="0">
            <a:spAutoFit/>
          </a:bodyPr>
          <a:lstStyle/>
          <a:p>
            <a:pPr marL="285750" indent="-285750">
              <a:buFont typeface="Arial" pitchFamily="34" charset="0"/>
              <a:buChar char="•"/>
            </a:pPr>
            <a:r>
              <a:rPr lang="en-US" sz="2400" dirty="0" smtClean="0"/>
              <a:t>Ebola, like three-quarters </a:t>
            </a:r>
            <a:r>
              <a:rPr lang="en-US" sz="2400" dirty="0"/>
              <a:t>of </a:t>
            </a:r>
            <a:r>
              <a:rPr lang="en-US" sz="2400" dirty="0" smtClean="0"/>
              <a:t>all emerging </a:t>
            </a:r>
            <a:r>
              <a:rPr lang="en-US" sz="2400" dirty="0"/>
              <a:t>disease </a:t>
            </a:r>
            <a:r>
              <a:rPr lang="en-US" sz="2400" dirty="0" smtClean="0"/>
              <a:t>threats,  arises </a:t>
            </a:r>
            <a:r>
              <a:rPr lang="en-US" sz="2400" dirty="0"/>
              <a:t>from animal </a:t>
            </a:r>
            <a:r>
              <a:rPr lang="en-US" sz="2400" dirty="0" smtClean="0"/>
              <a:t>reservoirs</a:t>
            </a:r>
          </a:p>
          <a:p>
            <a:pPr marL="285750" indent="-285750">
              <a:buFont typeface="Arial" pitchFamily="34" charset="0"/>
              <a:buChar char="•"/>
            </a:pPr>
            <a:endParaRPr lang="en-US" sz="2400" dirty="0"/>
          </a:p>
          <a:p>
            <a:pPr marL="285750" indent="-285750">
              <a:buFont typeface="Arial" pitchFamily="34" charset="0"/>
              <a:buChar char="•"/>
            </a:pPr>
            <a:r>
              <a:rPr lang="en-US" sz="2400" dirty="0" smtClean="0"/>
              <a:t>Most </a:t>
            </a:r>
            <a:r>
              <a:rPr lang="en-US" sz="2400" dirty="0"/>
              <a:t>new microbes from wildlife come from bats, rodents, non-human </a:t>
            </a:r>
            <a:r>
              <a:rPr lang="en-US" sz="2400" dirty="0" smtClean="0"/>
              <a:t>primates</a:t>
            </a:r>
            <a:endParaRPr lang="en-US" sz="2400" dirty="0"/>
          </a:p>
          <a:p>
            <a:pPr marL="285750" indent="-285750">
              <a:buFont typeface="Arial" pitchFamily="34" charset="0"/>
              <a:buChar char="•"/>
            </a:pPr>
            <a:endParaRPr lang="en-US" sz="2400" dirty="0"/>
          </a:p>
          <a:p>
            <a:pPr marL="285750" indent="-285750">
              <a:buFont typeface="Arial" pitchFamily="34" charset="0"/>
              <a:buChar char="•"/>
            </a:pPr>
            <a:r>
              <a:rPr lang="en-US" sz="2400" dirty="0" smtClean="0"/>
              <a:t>Good infection control practices are essential	</a:t>
            </a:r>
            <a:endParaRPr lang="en-US" sz="2400" dirty="0"/>
          </a:p>
          <a:p>
            <a:pPr marL="285750" indent="-285750">
              <a:buFont typeface="Arial" pitchFamily="34" charset="0"/>
              <a:buChar char="•"/>
            </a:pPr>
            <a:endParaRPr lang="en-US" sz="2400" dirty="0"/>
          </a:p>
          <a:p>
            <a:pPr marL="285750" indent="-285750">
              <a:buFont typeface="Arial" pitchFamily="34" charset="0"/>
              <a:buChar char="•"/>
            </a:pPr>
            <a:r>
              <a:rPr lang="en-US" sz="2400" dirty="0" smtClean="0"/>
              <a:t>A strong public health workforce, including trained field epidemiologists, is needed</a:t>
            </a:r>
          </a:p>
          <a:p>
            <a:endParaRPr lang="en-US" sz="2400" dirty="0" smtClean="0"/>
          </a:p>
          <a:p>
            <a:pPr marL="285750" indent="-285750">
              <a:buFont typeface="Arial" pitchFamily="34" charset="0"/>
              <a:buChar char="•"/>
            </a:pPr>
            <a:r>
              <a:rPr lang="en-US" sz="2400" dirty="0" smtClean="0"/>
              <a:t>Laboratory systems and basic laboratory infrastructure needs strengthening</a:t>
            </a:r>
          </a:p>
          <a:p>
            <a:pPr marL="285750" indent="-285750">
              <a:buFont typeface="Arial" pitchFamily="34" charset="0"/>
              <a:buChar char="•"/>
            </a:pPr>
            <a:endParaRPr lang="en-US" sz="2400" dirty="0">
              <a:solidFill>
                <a:srgbClr val="3333FF"/>
              </a:solidFill>
              <a:cs typeface="Arial" pitchFamily="34" charset="0"/>
            </a:endParaRPr>
          </a:p>
          <a:p>
            <a:pPr marL="285750" indent="-285750">
              <a:buFont typeface="Arial" pitchFamily="34" charset="0"/>
              <a:buChar char="•"/>
            </a:pPr>
            <a:endParaRPr lang="en-US" sz="2000" dirty="0">
              <a:cs typeface="Arial" pitchFamily="34" charset="0"/>
            </a:endParaRPr>
          </a:p>
          <a:p>
            <a:pPr algn="r"/>
            <a:endParaRPr lang="en-US" i="1" dirty="0"/>
          </a:p>
          <a:p>
            <a:endParaRPr lang="en-US" i="1" dirty="0"/>
          </a:p>
        </p:txBody>
      </p:sp>
    </p:spTree>
    <p:extLst>
      <p:ext uri="{BB962C8B-B14F-4D97-AF65-F5344CB8AC3E}">
        <p14:creationId xmlns:p14="http://schemas.microsoft.com/office/powerpoint/2010/main" val="474284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4" name="Rectangle 6"/>
          <p:cNvSpPr>
            <a:spLocks noGrp="1" noChangeArrowheads="1"/>
          </p:cNvSpPr>
          <p:nvPr>
            <p:ph type="title"/>
          </p:nvPr>
        </p:nvSpPr>
        <p:spPr>
          <a:xfrm>
            <a:off x="381000" y="0"/>
            <a:ext cx="8382000" cy="1007897"/>
          </a:xfrm>
        </p:spPr>
        <p:txBody>
          <a:bodyPr>
            <a:noAutofit/>
          </a:bodyPr>
          <a:lstStyle/>
          <a:p>
            <a:pPr>
              <a:lnSpc>
                <a:spcPct val="90000"/>
              </a:lnSpc>
            </a:pPr>
            <a:r>
              <a:rPr lang="en-US" sz="4000" b="1" dirty="0" smtClean="0">
                <a:ea typeface="ＭＳ Ｐゴシック" pitchFamily="34" charset="-128"/>
                <a:cs typeface="Arial" charset="0"/>
              </a:rPr>
              <a:t>GHSA and the Ebola Outbreak</a:t>
            </a:r>
            <a:endParaRPr lang="en-US" sz="4000" b="1" dirty="0"/>
          </a:p>
        </p:txBody>
      </p:sp>
      <p:grpSp>
        <p:nvGrpSpPr>
          <p:cNvPr id="24" name="Group 23"/>
          <p:cNvGrpSpPr/>
          <p:nvPr/>
        </p:nvGrpSpPr>
        <p:grpSpPr>
          <a:xfrm>
            <a:off x="154380" y="946763"/>
            <a:ext cx="8835242" cy="5453076"/>
            <a:chOff x="190005" y="1148638"/>
            <a:chExt cx="8835242" cy="5453076"/>
          </a:xfrm>
        </p:grpSpPr>
        <p:sp>
          <p:nvSpPr>
            <p:cNvPr id="26" name="Freeform 25"/>
            <p:cNvSpPr/>
            <p:nvPr/>
          </p:nvSpPr>
          <p:spPr>
            <a:xfrm>
              <a:off x="190005" y="5253945"/>
              <a:ext cx="8835242" cy="1347769"/>
            </a:xfrm>
            <a:custGeom>
              <a:avLst/>
              <a:gdLst>
                <a:gd name="connsiteX0" fmla="*/ 0 w 8835242"/>
                <a:gd name="connsiteY0" fmla="*/ 0 h 1347769"/>
                <a:gd name="connsiteX1" fmla="*/ 8835242 w 8835242"/>
                <a:gd name="connsiteY1" fmla="*/ 0 h 1347769"/>
                <a:gd name="connsiteX2" fmla="*/ 8835242 w 8835242"/>
                <a:gd name="connsiteY2" fmla="*/ 1347769 h 1347769"/>
                <a:gd name="connsiteX3" fmla="*/ 0 w 8835242"/>
                <a:gd name="connsiteY3" fmla="*/ 1347769 h 1347769"/>
                <a:gd name="connsiteX4" fmla="*/ 0 w 8835242"/>
                <a:gd name="connsiteY4" fmla="*/ 0 h 1347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5242" h="1347769">
                  <a:moveTo>
                    <a:pt x="0" y="0"/>
                  </a:moveTo>
                  <a:lnTo>
                    <a:pt x="8835242" y="0"/>
                  </a:lnTo>
                  <a:lnTo>
                    <a:pt x="8835242" y="1347769"/>
                  </a:lnTo>
                  <a:lnTo>
                    <a:pt x="0" y="134776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77800" rIns="177800" bIns="797774" numCol="1" spcCol="1270" anchor="ctr" anchorCtr="0">
              <a:noAutofit/>
            </a:bodyPr>
            <a:lstStyle/>
            <a:p>
              <a:pPr algn="ctr" defTabSz="1111250" fontAlgn="base">
                <a:lnSpc>
                  <a:spcPct val="90000"/>
                </a:lnSpc>
                <a:spcBef>
                  <a:spcPct val="0"/>
                </a:spcBef>
                <a:spcAft>
                  <a:spcPct val="35000"/>
                </a:spcAft>
              </a:pPr>
              <a:r>
                <a:rPr lang="en-US" sz="3200" b="1" dirty="0" smtClean="0">
                  <a:solidFill>
                    <a:schemeClr val="tx1"/>
                  </a:solidFill>
                </a:rPr>
                <a:t>Respond</a:t>
              </a:r>
              <a:endParaRPr lang="en-US" sz="2500" b="1" dirty="0">
                <a:solidFill>
                  <a:schemeClr val="tx1"/>
                </a:solidFill>
              </a:endParaRPr>
            </a:p>
          </p:txBody>
        </p:sp>
        <p:sp>
          <p:nvSpPr>
            <p:cNvPr id="27" name="Freeform 26"/>
            <p:cNvSpPr/>
            <p:nvPr/>
          </p:nvSpPr>
          <p:spPr>
            <a:xfrm>
              <a:off x="194319" y="5830784"/>
              <a:ext cx="2942204" cy="743976"/>
            </a:xfrm>
            <a:custGeom>
              <a:avLst/>
              <a:gdLst>
                <a:gd name="connsiteX0" fmla="*/ 0 w 2942204"/>
                <a:gd name="connsiteY0" fmla="*/ 0 h 619974"/>
                <a:gd name="connsiteX1" fmla="*/ 2942204 w 2942204"/>
                <a:gd name="connsiteY1" fmla="*/ 0 h 619974"/>
                <a:gd name="connsiteX2" fmla="*/ 2942204 w 2942204"/>
                <a:gd name="connsiteY2" fmla="*/ 619974 h 619974"/>
                <a:gd name="connsiteX3" fmla="*/ 0 w 2942204"/>
                <a:gd name="connsiteY3" fmla="*/ 619974 h 619974"/>
                <a:gd name="connsiteX4" fmla="*/ 0 w 2942204"/>
                <a:gd name="connsiteY4" fmla="*/ 0 h 61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204" h="619974">
                  <a:moveTo>
                    <a:pt x="0" y="0"/>
                  </a:moveTo>
                  <a:lnTo>
                    <a:pt x="2942204" y="0"/>
                  </a:lnTo>
                  <a:lnTo>
                    <a:pt x="2942204" y="619974"/>
                  </a:lnTo>
                  <a:lnTo>
                    <a:pt x="0" y="61997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algn="ctr" defTabSz="577850" fontAlgn="base">
                <a:lnSpc>
                  <a:spcPct val="90000"/>
                </a:lnSpc>
                <a:spcBef>
                  <a:spcPct val="0"/>
                </a:spcBef>
                <a:spcAft>
                  <a:spcPct val="35000"/>
                </a:spcAft>
              </a:pPr>
              <a:r>
                <a:rPr lang="en-US" sz="1600" dirty="0" smtClean="0">
                  <a:solidFill>
                    <a:prstClr val="black">
                      <a:hueOff val="0"/>
                      <a:satOff val="0"/>
                      <a:lumOff val="0"/>
                      <a:alphaOff val="0"/>
                    </a:prstClr>
                  </a:solidFill>
                </a:rPr>
                <a:t>Establish and staff emergency operations centers</a:t>
              </a:r>
              <a:endParaRPr lang="en-US" sz="1600" dirty="0">
                <a:solidFill>
                  <a:prstClr val="black">
                    <a:hueOff val="0"/>
                    <a:satOff val="0"/>
                    <a:lumOff val="0"/>
                    <a:alphaOff val="0"/>
                  </a:prstClr>
                </a:solidFill>
              </a:endParaRPr>
            </a:p>
          </p:txBody>
        </p:sp>
        <p:sp>
          <p:nvSpPr>
            <p:cNvPr id="28" name="Freeform 27"/>
            <p:cNvSpPr/>
            <p:nvPr/>
          </p:nvSpPr>
          <p:spPr>
            <a:xfrm>
              <a:off x="3136523" y="5830784"/>
              <a:ext cx="2942204" cy="743976"/>
            </a:xfrm>
            <a:custGeom>
              <a:avLst/>
              <a:gdLst>
                <a:gd name="connsiteX0" fmla="*/ 0 w 2942204"/>
                <a:gd name="connsiteY0" fmla="*/ 0 h 619974"/>
                <a:gd name="connsiteX1" fmla="*/ 2942204 w 2942204"/>
                <a:gd name="connsiteY1" fmla="*/ 0 h 619974"/>
                <a:gd name="connsiteX2" fmla="*/ 2942204 w 2942204"/>
                <a:gd name="connsiteY2" fmla="*/ 619974 h 619974"/>
                <a:gd name="connsiteX3" fmla="*/ 0 w 2942204"/>
                <a:gd name="connsiteY3" fmla="*/ 619974 h 619974"/>
                <a:gd name="connsiteX4" fmla="*/ 0 w 2942204"/>
                <a:gd name="connsiteY4" fmla="*/ 0 h 61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204" h="619974">
                  <a:moveTo>
                    <a:pt x="0" y="0"/>
                  </a:moveTo>
                  <a:lnTo>
                    <a:pt x="2942204" y="0"/>
                  </a:lnTo>
                  <a:lnTo>
                    <a:pt x="2942204" y="619974"/>
                  </a:lnTo>
                  <a:lnTo>
                    <a:pt x="0" y="61997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algn="ctr" defTabSz="577850" fontAlgn="base">
                <a:lnSpc>
                  <a:spcPct val="90000"/>
                </a:lnSpc>
                <a:spcBef>
                  <a:spcPct val="0"/>
                </a:spcBef>
                <a:spcAft>
                  <a:spcPct val="35000"/>
                </a:spcAft>
              </a:pPr>
              <a:r>
                <a:rPr lang="en-US" sz="1600" dirty="0" smtClean="0">
                  <a:solidFill>
                    <a:prstClr val="black">
                      <a:hueOff val="0"/>
                      <a:satOff val="0"/>
                      <a:lumOff val="0"/>
                      <a:alphaOff val="0"/>
                    </a:prstClr>
                  </a:solidFill>
                </a:rPr>
                <a:t>Establish isolation and treatment centers</a:t>
              </a:r>
              <a:endParaRPr lang="en-US" sz="1600" dirty="0">
                <a:solidFill>
                  <a:prstClr val="black">
                    <a:hueOff val="0"/>
                    <a:satOff val="0"/>
                    <a:lumOff val="0"/>
                    <a:alphaOff val="0"/>
                  </a:prstClr>
                </a:solidFill>
              </a:endParaRPr>
            </a:p>
          </p:txBody>
        </p:sp>
        <p:sp>
          <p:nvSpPr>
            <p:cNvPr id="29" name="Freeform 28"/>
            <p:cNvSpPr/>
            <p:nvPr/>
          </p:nvSpPr>
          <p:spPr>
            <a:xfrm>
              <a:off x="6078728" y="5830784"/>
              <a:ext cx="2942204" cy="743976"/>
            </a:xfrm>
            <a:custGeom>
              <a:avLst/>
              <a:gdLst>
                <a:gd name="connsiteX0" fmla="*/ 0 w 2942204"/>
                <a:gd name="connsiteY0" fmla="*/ 0 h 619974"/>
                <a:gd name="connsiteX1" fmla="*/ 2942204 w 2942204"/>
                <a:gd name="connsiteY1" fmla="*/ 0 h 619974"/>
                <a:gd name="connsiteX2" fmla="*/ 2942204 w 2942204"/>
                <a:gd name="connsiteY2" fmla="*/ 619974 h 619974"/>
                <a:gd name="connsiteX3" fmla="*/ 0 w 2942204"/>
                <a:gd name="connsiteY3" fmla="*/ 619974 h 619974"/>
                <a:gd name="connsiteX4" fmla="*/ 0 w 2942204"/>
                <a:gd name="connsiteY4" fmla="*/ 0 h 61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204" h="619974">
                  <a:moveTo>
                    <a:pt x="0" y="0"/>
                  </a:moveTo>
                  <a:lnTo>
                    <a:pt x="2942204" y="0"/>
                  </a:lnTo>
                  <a:lnTo>
                    <a:pt x="2942204" y="619974"/>
                  </a:lnTo>
                  <a:lnTo>
                    <a:pt x="0" y="61997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algn="ctr" defTabSz="577850" fontAlgn="base">
                <a:lnSpc>
                  <a:spcPct val="90000"/>
                </a:lnSpc>
                <a:spcBef>
                  <a:spcPct val="0"/>
                </a:spcBef>
                <a:spcAft>
                  <a:spcPct val="35000"/>
                </a:spcAft>
              </a:pPr>
              <a:r>
                <a:rPr lang="en-US" sz="1600" dirty="0" smtClean="0">
                  <a:solidFill>
                    <a:prstClr val="black">
                      <a:hueOff val="0"/>
                      <a:satOff val="0"/>
                      <a:lumOff val="0"/>
                      <a:alphaOff val="0"/>
                    </a:prstClr>
                  </a:solidFill>
                </a:rPr>
                <a:t>Provide personal protective equipment, logistic support, and essential supplies</a:t>
              </a:r>
              <a:endParaRPr lang="en-US" sz="1600" dirty="0">
                <a:solidFill>
                  <a:prstClr val="black">
                    <a:hueOff val="0"/>
                    <a:satOff val="0"/>
                    <a:lumOff val="0"/>
                    <a:alphaOff val="0"/>
                  </a:prstClr>
                </a:solidFill>
              </a:endParaRPr>
            </a:p>
          </p:txBody>
        </p:sp>
        <p:sp>
          <p:nvSpPr>
            <p:cNvPr id="30" name="Freeform 29"/>
            <p:cNvSpPr/>
            <p:nvPr/>
          </p:nvSpPr>
          <p:spPr>
            <a:xfrm>
              <a:off x="190005" y="3201292"/>
              <a:ext cx="8835242" cy="2072870"/>
            </a:xfrm>
            <a:custGeom>
              <a:avLst/>
              <a:gdLst>
                <a:gd name="connsiteX0" fmla="*/ 0 w 8835242"/>
                <a:gd name="connsiteY0" fmla="*/ 725981 h 2072869"/>
                <a:gd name="connsiteX1" fmla="*/ 4158512 w 8835242"/>
                <a:gd name="connsiteY1" fmla="*/ 725981 h 2072869"/>
                <a:gd name="connsiteX2" fmla="*/ 4158512 w 8835242"/>
                <a:gd name="connsiteY2" fmla="*/ 518217 h 2072869"/>
                <a:gd name="connsiteX3" fmla="*/ 3899404 w 8835242"/>
                <a:gd name="connsiteY3" fmla="*/ 518217 h 2072869"/>
                <a:gd name="connsiteX4" fmla="*/ 4417621 w 8835242"/>
                <a:gd name="connsiteY4" fmla="*/ 0 h 2072869"/>
                <a:gd name="connsiteX5" fmla="*/ 4935838 w 8835242"/>
                <a:gd name="connsiteY5" fmla="*/ 518217 h 2072869"/>
                <a:gd name="connsiteX6" fmla="*/ 4676730 w 8835242"/>
                <a:gd name="connsiteY6" fmla="*/ 518217 h 2072869"/>
                <a:gd name="connsiteX7" fmla="*/ 4676730 w 8835242"/>
                <a:gd name="connsiteY7" fmla="*/ 725981 h 2072869"/>
                <a:gd name="connsiteX8" fmla="*/ 8835242 w 8835242"/>
                <a:gd name="connsiteY8" fmla="*/ 725981 h 2072869"/>
                <a:gd name="connsiteX9" fmla="*/ 8835242 w 8835242"/>
                <a:gd name="connsiteY9" fmla="*/ 2072869 h 2072869"/>
                <a:gd name="connsiteX10" fmla="*/ 0 w 8835242"/>
                <a:gd name="connsiteY10" fmla="*/ 2072869 h 2072869"/>
                <a:gd name="connsiteX11" fmla="*/ 0 w 8835242"/>
                <a:gd name="connsiteY11" fmla="*/ 725981 h 207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5242" h="2072869">
                  <a:moveTo>
                    <a:pt x="8835242" y="1346888"/>
                  </a:moveTo>
                  <a:lnTo>
                    <a:pt x="4676730" y="1346888"/>
                  </a:lnTo>
                  <a:lnTo>
                    <a:pt x="4676730" y="1554652"/>
                  </a:lnTo>
                  <a:lnTo>
                    <a:pt x="4935838" y="1554652"/>
                  </a:lnTo>
                  <a:lnTo>
                    <a:pt x="4417621" y="2072868"/>
                  </a:lnTo>
                  <a:lnTo>
                    <a:pt x="3899404" y="1554652"/>
                  </a:lnTo>
                  <a:lnTo>
                    <a:pt x="4158512" y="1554652"/>
                  </a:lnTo>
                  <a:lnTo>
                    <a:pt x="4158512" y="1346888"/>
                  </a:lnTo>
                  <a:lnTo>
                    <a:pt x="0" y="1346888"/>
                  </a:lnTo>
                  <a:lnTo>
                    <a:pt x="0" y="1"/>
                  </a:lnTo>
                  <a:lnTo>
                    <a:pt x="8835242" y="1"/>
                  </a:lnTo>
                  <a:lnTo>
                    <a:pt x="8835242" y="13468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77800" rIns="177800" bIns="1523093" numCol="1" spcCol="1270" anchor="ctr" anchorCtr="0">
              <a:noAutofit/>
            </a:bodyPr>
            <a:lstStyle/>
            <a:p>
              <a:pPr algn="ctr" defTabSz="1111250" fontAlgn="base">
                <a:lnSpc>
                  <a:spcPct val="90000"/>
                </a:lnSpc>
                <a:spcBef>
                  <a:spcPct val="0"/>
                </a:spcBef>
                <a:spcAft>
                  <a:spcPct val="35000"/>
                </a:spcAft>
              </a:pPr>
              <a:r>
                <a:rPr lang="en-US" sz="3200" b="1" dirty="0" smtClean="0">
                  <a:solidFill>
                    <a:schemeClr val="tx1"/>
                  </a:solidFill>
                </a:rPr>
                <a:t>Detect</a:t>
              </a:r>
              <a:endParaRPr lang="en-US" sz="2500" b="1" dirty="0">
                <a:solidFill>
                  <a:schemeClr val="tx1"/>
                </a:solidFill>
              </a:endParaRPr>
            </a:p>
          </p:txBody>
        </p:sp>
        <p:sp>
          <p:nvSpPr>
            <p:cNvPr id="31" name="Freeform 30"/>
            <p:cNvSpPr/>
            <p:nvPr/>
          </p:nvSpPr>
          <p:spPr>
            <a:xfrm>
              <a:off x="194319" y="3798244"/>
              <a:ext cx="2942204" cy="726258"/>
            </a:xfrm>
            <a:custGeom>
              <a:avLst/>
              <a:gdLst>
                <a:gd name="connsiteX0" fmla="*/ 0 w 2942204"/>
                <a:gd name="connsiteY0" fmla="*/ 0 h 619788"/>
                <a:gd name="connsiteX1" fmla="*/ 2942204 w 2942204"/>
                <a:gd name="connsiteY1" fmla="*/ 0 h 619788"/>
                <a:gd name="connsiteX2" fmla="*/ 2942204 w 2942204"/>
                <a:gd name="connsiteY2" fmla="*/ 619788 h 619788"/>
                <a:gd name="connsiteX3" fmla="*/ 0 w 2942204"/>
                <a:gd name="connsiteY3" fmla="*/ 619788 h 619788"/>
                <a:gd name="connsiteX4" fmla="*/ 0 w 2942204"/>
                <a:gd name="connsiteY4" fmla="*/ 0 h 61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204" h="619788">
                  <a:moveTo>
                    <a:pt x="0" y="0"/>
                  </a:moveTo>
                  <a:lnTo>
                    <a:pt x="2942204" y="0"/>
                  </a:lnTo>
                  <a:lnTo>
                    <a:pt x="2942204" y="619788"/>
                  </a:lnTo>
                  <a:lnTo>
                    <a:pt x="0" y="6197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algn="ctr" defTabSz="577850" fontAlgn="base">
                <a:lnSpc>
                  <a:spcPct val="90000"/>
                </a:lnSpc>
                <a:spcBef>
                  <a:spcPct val="0"/>
                </a:spcBef>
                <a:spcAft>
                  <a:spcPct val="35000"/>
                </a:spcAft>
              </a:pPr>
              <a:r>
                <a:rPr lang="en-US" sz="1600" dirty="0" smtClean="0">
                  <a:solidFill>
                    <a:prstClr val="black">
                      <a:hueOff val="0"/>
                      <a:satOff val="0"/>
                      <a:lumOff val="0"/>
                      <a:alphaOff val="0"/>
                    </a:prstClr>
                  </a:solidFill>
                </a:rPr>
                <a:t>Improve systems for disease reporting</a:t>
              </a:r>
              <a:endParaRPr lang="en-US" sz="1600" dirty="0">
                <a:solidFill>
                  <a:prstClr val="black">
                    <a:hueOff val="0"/>
                    <a:satOff val="0"/>
                    <a:lumOff val="0"/>
                    <a:alphaOff val="0"/>
                  </a:prstClr>
                </a:solidFill>
              </a:endParaRPr>
            </a:p>
          </p:txBody>
        </p:sp>
        <p:sp>
          <p:nvSpPr>
            <p:cNvPr id="448" name="Freeform 447"/>
            <p:cNvSpPr/>
            <p:nvPr/>
          </p:nvSpPr>
          <p:spPr>
            <a:xfrm>
              <a:off x="3136523" y="3798244"/>
              <a:ext cx="2942204" cy="726258"/>
            </a:xfrm>
            <a:custGeom>
              <a:avLst/>
              <a:gdLst>
                <a:gd name="connsiteX0" fmla="*/ 0 w 2942204"/>
                <a:gd name="connsiteY0" fmla="*/ 0 h 619788"/>
                <a:gd name="connsiteX1" fmla="*/ 2942204 w 2942204"/>
                <a:gd name="connsiteY1" fmla="*/ 0 h 619788"/>
                <a:gd name="connsiteX2" fmla="*/ 2942204 w 2942204"/>
                <a:gd name="connsiteY2" fmla="*/ 619788 h 619788"/>
                <a:gd name="connsiteX3" fmla="*/ 0 w 2942204"/>
                <a:gd name="connsiteY3" fmla="*/ 619788 h 619788"/>
                <a:gd name="connsiteX4" fmla="*/ 0 w 2942204"/>
                <a:gd name="connsiteY4" fmla="*/ 0 h 61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204" h="619788">
                  <a:moveTo>
                    <a:pt x="0" y="0"/>
                  </a:moveTo>
                  <a:lnTo>
                    <a:pt x="2942204" y="0"/>
                  </a:lnTo>
                  <a:lnTo>
                    <a:pt x="2942204" y="619788"/>
                  </a:lnTo>
                  <a:lnTo>
                    <a:pt x="0" y="6197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algn="ctr" defTabSz="577850" fontAlgn="base">
                <a:lnSpc>
                  <a:spcPct val="90000"/>
                </a:lnSpc>
                <a:spcBef>
                  <a:spcPct val="0"/>
                </a:spcBef>
                <a:spcAft>
                  <a:spcPct val="35000"/>
                </a:spcAft>
              </a:pPr>
              <a:r>
                <a:rPr lang="en-US" sz="1600" dirty="0" smtClean="0">
                  <a:solidFill>
                    <a:prstClr val="black">
                      <a:hueOff val="0"/>
                      <a:satOff val="0"/>
                      <a:lumOff val="0"/>
                      <a:alphaOff val="0"/>
                    </a:prstClr>
                  </a:solidFill>
                </a:rPr>
                <a:t>Provide diagnostics and transport systems for specimens</a:t>
              </a:r>
              <a:endParaRPr lang="en-US" sz="1600" dirty="0">
                <a:solidFill>
                  <a:prstClr val="black">
                    <a:hueOff val="0"/>
                    <a:satOff val="0"/>
                    <a:lumOff val="0"/>
                    <a:alphaOff val="0"/>
                  </a:prstClr>
                </a:solidFill>
              </a:endParaRPr>
            </a:p>
          </p:txBody>
        </p:sp>
        <p:sp>
          <p:nvSpPr>
            <p:cNvPr id="449" name="Freeform 448"/>
            <p:cNvSpPr/>
            <p:nvPr/>
          </p:nvSpPr>
          <p:spPr>
            <a:xfrm>
              <a:off x="6078728" y="3798244"/>
              <a:ext cx="2942204" cy="726258"/>
            </a:xfrm>
            <a:custGeom>
              <a:avLst/>
              <a:gdLst>
                <a:gd name="connsiteX0" fmla="*/ 0 w 2942204"/>
                <a:gd name="connsiteY0" fmla="*/ 0 h 619788"/>
                <a:gd name="connsiteX1" fmla="*/ 2942204 w 2942204"/>
                <a:gd name="connsiteY1" fmla="*/ 0 h 619788"/>
                <a:gd name="connsiteX2" fmla="*/ 2942204 w 2942204"/>
                <a:gd name="connsiteY2" fmla="*/ 619788 h 619788"/>
                <a:gd name="connsiteX3" fmla="*/ 0 w 2942204"/>
                <a:gd name="connsiteY3" fmla="*/ 619788 h 619788"/>
                <a:gd name="connsiteX4" fmla="*/ 0 w 2942204"/>
                <a:gd name="connsiteY4" fmla="*/ 0 h 61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204" h="619788">
                  <a:moveTo>
                    <a:pt x="0" y="0"/>
                  </a:moveTo>
                  <a:lnTo>
                    <a:pt x="2942204" y="0"/>
                  </a:lnTo>
                  <a:lnTo>
                    <a:pt x="2942204" y="619788"/>
                  </a:lnTo>
                  <a:lnTo>
                    <a:pt x="0" y="6197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algn="ctr" defTabSz="577850" fontAlgn="base">
                <a:lnSpc>
                  <a:spcPct val="90000"/>
                </a:lnSpc>
                <a:spcBef>
                  <a:spcPct val="0"/>
                </a:spcBef>
                <a:spcAft>
                  <a:spcPct val="35000"/>
                </a:spcAft>
              </a:pPr>
              <a:r>
                <a:rPr lang="en-US" sz="1600" dirty="0" smtClean="0">
                  <a:solidFill>
                    <a:prstClr val="black">
                      <a:hueOff val="0"/>
                      <a:satOff val="0"/>
                      <a:lumOff val="0"/>
                      <a:alphaOff val="0"/>
                    </a:prstClr>
                  </a:solidFill>
                </a:rPr>
                <a:t>Hire and train personnel to manage outbreak detection and response</a:t>
              </a:r>
              <a:endParaRPr lang="en-US" sz="1600" dirty="0">
                <a:solidFill>
                  <a:prstClr val="black">
                    <a:hueOff val="0"/>
                    <a:satOff val="0"/>
                    <a:lumOff val="0"/>
                    <a:alphaOff val="0"/>
                  </a:prstClr>
                </a:solidFill>
              </a:endParaRPr>
            </a:p>
          </p:txBody>
        </p:sp>
        <p:sp>
          <p:nvSpPr>
            <p:cNvPr id="450" name="Freeform 449"/>
            <p:cNvSpPr/>
            <p:nvPr/>
          </p:nvSpPr>
          <p:spPr>
            <a:xfrm>
              <a:off x="190005" y="1148638"/>
              <a:ext cx="8835242" cy="2072871"/>
            </a:xfrm>
            <a:custGeom>
              <a:avLst/>
              <a:gdLst>
                <a:gd name="connsiteX0" fmla="*/ 0 w 8835242"/>
                <a:gd name="connsiteY0" fmla="*/ 725981 h 2072869"/>
                <a:gd name="connsiteX1" fmla="*/ 4158512 w 8835242"/>
                <a:gd name="connsiteY1" fmla="*/ 725981 h 2072869"/>
                <a:gd name="connsiteX2" fmla="*/ 4158512 w 8835242"/>
                <a:gd name="connsiteY2" fmla="*/ 518217 h 2072869"/>
                <a:gd name="connsiteX3" fmla="*/ 3899404 w 8835242"/>
                <a:gd name="connsiteY3" fmla="*/ 518217 h 2072869"/>
                <a:gd name="connsiteX4" fmla="*/ 4417621 w 8835242"/>
                <a:gd name="connsiteY4" fmla="*/ 0 h 2072869"/>
                <a:gd name="connsiteX5" fmla="*/ 4935838 w 8835242"/>
                <a:gd name="connsiteY5" fmla="*/ 518217 h 2072869"/>
                <a:gd name="connsiteX6" fmla="*/ 4676730 w 8835242"/>
                <a:gd name="connsiteY6" fmla="*/ 518217 h 2072869"/>
                <a:gd name="connsiteX7" fmla="*/ 4676730 w 8835242"/>
                <a:gd name="connsiteY7" fmla="*/ 725981 h 2072869"/>
                <a:gd name="connsiteX8" fmla="*/ 8835242 w 8835242"/>
                <a:gd name="connsiteY8" fmla="*/ 725981 h 2072869"/>
                <a:gd name="connsiteX9" fmla="*/ 8835242 w 8835242"/>
                <a:gd name="connsiteY9" fmla="*/ 2072869 h 2072869"/>
                <a:gd name="connsiteX10" fmla="*/ 0 w 8835242"/>
                <a:gd name="connsiteY10" fmla="*/ 2072869 h 2072869"/>
                <a:gd name="connsiteX11" fmla="*/ 0 w 8835242"/>
                <a:gd name="connsiteY11" fmla="*/ 725981 h 207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5242" h="2072869">
                  <a:moveTo>
                    <a:pt x="8835242" y="1346888"/>
                  </a:moveTo>
                  <a:lnTo>
                    <a:pt x="4676730" y="1346888"/>
                  </a:lnTo>
                  <a:lnTo>
                    <a:pt x="4676730" y="1554652"/>
                  </a:lnTo>
                  <a:lnTo>
                    <a:pt x="4935838" y="1554652"/>
                  </a:lnTo>
                  <a:lnTo>
                    <a:pt x="4417621" y="2072868"/>
                  </a:lnTo>
                  <a:lnTo>
                    <a:pt x="3899404" y="1554652"/>
                  </a:lnTo>
                  <a:lnTo>
                    <a:pt x="4158512" y="1554652"/>
                  </a:lnTo>
                  <a:lnTo>
                    <a:pt x="4158512" y="1346888"/>
                  </a:lnTo>
                  <a:lnTo>
                    <a:pt x="0" y="1346888"/>
                  </a:lnTo>
                  <a:lnTo>
                    <a:pt x="0" y="1"/>
                  </a:lnTo>
                  <a:lnTo>
                    <a:pt x="8835242" y="1"/>
                  </a:lnTo>
                  <a:lnTo>
                    <a:pt x="8835242" y="13468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77801" rIns="177800" bIns="1523093" numCol="1" spcCol="1270" anchor="ctr" anchorCtr="0">
              <a:noAutofit/>
            </a:bodyPr>
            <a:lstStyle/>
            <a:p>
              <a:pPr algn="ctr" defTabSz="1111250" fontAlgn="base">
                <a:lnSpc>
                  <a:spcPct val="90000"/>
                </a:lnSpc>
                <a:spcBef>
                  <a:spcPct val="0"/>
                </a:spcBef>
                <a:spcAft>
                  <a:spcPct val="35000"/>
                </a:spcAft>
              </a:pPr>
              <a:r>
                <a:rPr lang="en-US" sz="3200" b="1" dirty="0" smtClean="0">
                  <a:solidFill>
                    <a:schemeClr val="tx1"/>
                  </a:solidFill>
                </a:rPr>
                <a:t>Prevent</a:t>
              </a:r>
              <a:endParaRPr lang="en-US" sz="3200" b="1" dirty="0">
                <a:solidFill>
                  <a:schemeClr val="tx1"/>
                </a:solidFill>
              </a:endParaRPr>
            </a:p>
          </p:txBody>
        </p:sp>
        <p:sp>
          <p:nvSpPr>
            <p:cNvPr id="451" name="Freeform 450"/>
            <p:cNvSpPr/>
            <p:nvPr/>
          </p:nvSpPr>
          <p:spPr>
            <a:xfrm>
              <a:off x="194319" y="1804966"/>
              <a:ext cx="2942204" cy="665104"/>
            </a:xfrm>
            <a:custGeom>
              <a:avLst/>
              <a:gdLst>
                <a:gd name="connsiteX0" fmla="*/ 0 w 2942204"/>
                <a:gd name="connsiteY0" fmla="*/ 0 h 619788"/>
                <a:gd name="connsiteX1" fmla="*/ 2942204 w 2942204"/>
                <a:gd name="connsiteY1" fmla="*/ 0 h 619788"/>
                <a:gd name="connsiteX2" fmla="*/ 2942204 w 2942204"/>
                <a:gd name="connsiteY2" fmla="*/ 619788 h 619788"/>
                <a:gd name="connsiteX3" fmla="*/ 0 w 2942204"/>
                <a:gd name="connsiteY3" fmla="*/ 619788 h 619788"/>
                <a:gd name="connsiteX4" fmla="*/ 0 w 2942204"/>
                <a:gd name="connsiteY4" fmla="*/ 0 h 61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204" h="619788">
                  <a:moveTo>
                    <a:pt x="0" y="0"/>
                  </a:moveTo>
                  <a:lnTo>
                    <a:pt x="2942204" y="0"/>
                  </a:lnTo>
                  <a:lnTo>
                    <a:pt x="2942204" y="619788"/>
                  </a:lnTo>
                  <a:lnTo>
                    <a:pt x="0" y="6197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algn="ctr" defTabSz="577850" fontAlgn="base">
                <a:lnSpc>
                  <a:spcPct val="90000"/>
                </a:lnSpc>
                <a:spcBef>
                  <a:spcPct val="0"/>
                </a:spcBef>
                <a:spcAft>
                  <a:spcPct val="35000"/>
                </a:spcAft>
              </a:pPr>
              <a:r>
                <a:rPr lang="en-US" sz="1600" dirty="0" smtClean="0">
                  <a:solidFill>
                    <a:prstClr val="black">
                      <a:hueOff val="0"/>
                      <a:satOff val="0"/>
                      <a:lumOff val="0"/>
                      <a:alphaOff val="0"/>
                    </a:prstClr>
                  </a:solidFill>
                </a:rPr>
                <a:t>Provide infection-control education and supplies</a:t>
              </a:r>
              <a:endParaRPr lang="en-US" sz="1600" dirty="0">
                <a:solidFill>
                  <a:prstClr val="black">
                    <a:hueOff val="0"/>
                    <a:satOff val="0"/>
                    <a:lumOff val="0"/>
                    <a:alphaOff val="0"/>
                  </a:prstClr>
                </a:solidFill>
              </a:endParaRPr>
            </a:p>
          </p:txBody>
        </p:sp>
        <p:sp>
          <p:nvSpPr>
            <p:cNvPr id="453" name="Freeform 452"/>
            <p:cNvSpPr/>
            <p:nvPr/>
          </p:nvSpPr>
          <p:spPr>
            <a:xfrm>
              <a:off x="3136523" y="1804966"/>
              <a:ext cx="2942204" cy="665104"/>
            </a:xfrm>
            <a:custGeom>
              <a:avLst/>
              <a:gdLst>
                <a:gd name="connsiteX0" fmla="*/ 0 w 2942204"/>
                <a:gd name="connsiteY0" fmla="*/ 0 h 619788"/>
                <a:gd name="connsiteX1" fmla="*/ 2942204 w 2942204"/>
                <a:gd name="connsiteY1" fmla="*/ 0 h 619788"/>
                <a:gd name="connsiteX2" fmla="*/ 2942204 w 2942204"/>
                <a:gd name="connsiteY2" fmla="*/ 619788 h 619788"/>
                <a:gd name="connsiteX3" fmla="*/ 0 w 2942204"/>
                <a:gd name="connsiteY3" fmla="*/ 619788 h 619788"/>
                <a:gd name="connsiteX4" fmla="*/ 0 w 2942204"/>
                <a:gd name="connsiteY4" fmla="*/ 0 h 61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204" h="619788">
                  <a:moveTo>
                    <a:pt x="0" y="0"/>
                  </a:moveTo>
                  <a:lnTo>
                    <a:pt x="2942204" y="0"/>
                  </a:lnTo>
                  <a:lnTo>
                    <a:pt x="2942204" y="619788"/>
                  </a:lnTo>
                  <a:lnTo>
                    <a:pt x="0" y="6197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algn="ctr" defTabSz="577850" fontAlgn="base">
                <a:lnSpc>
                  <a:spcPct val="90000"/>
                </a:lnSpc>
                <a:spcBef>
                  <a:spcPct val="0"/>
                </a:spcBef>
                <a:spcAft>
                  <a:spcPct val="35000"/>
                </a:spcAft>
              </a:pPr>
              <a:r>
                <a:rPr lang="en-US" sz="1600" dirty="0" smtClean="0">
                  <a:solidFill>
                    <a:prstClr val="black">
                      <a:hueOff val="0"/>
                      <a:satOff val="0"/>
                      <a:lumOff val="0"/>
                      <a:alphaOff val="0"/>
                    </a:prstClr>
                  </a:solidFill>
                </a:rPr>
                <a:t>Provide guidance for behavioral change, including safe burial methods</a:t>
              </a:r>
              <a:endParaRPr lang="en-US" sz="1600" dirty="0">
                <a:solidFill>
                  <a:prstClr val="black">
                    <a:hueOff val="0"/>
                    <a:satOff val="0"/>
                    <a:lumOff val="0"/>
                    <a:alphaOff val="0"/>
                  </a:prstClr>
                </a:solidFill>
              </a:endParaRPr>
            </a:p>
          </p:txBody>
        </p:sp>
        <p:sp>
          <p:nvSpPr>
            <p:cNvPr id="454" name="Freeform 453"/>
            <p:cNvSpPr/>
            <p:nvPr/>
          </p:nvSpPr>
          <p:spPr>
            <a:xfrm>
              <a:off x="6078728" y="1804966"/>
              <a:ext cx="2942204" cy="665104"/>
            </a:xfrm>
            <a:custGeom>
              <a:avLst/>
              <a:gdLst>
                <a:gd name="connsiteX0" fmla="*/ 0 w 2942204"/>
                <a:gd name="connsiteY0" fmla="*/ 0 h 619788"/>
                <a:gd name="connsiteX1" fmla="*/ 2942204 w 2942204"/>
                <a:gd name="connsiteY1" fmla="*/ 0 h 619788"/>
                <a:gd name="connsiteX2" fmla="*/ 2942204 w 2942204"/>
                <a:gd name="connsiteY2" fmla="*/ 619788 h 619788"/>
                <a:gd name="connsiteX3" fmla="*/ 0 w 2942204"/>
                <a:gd name="connsiteY3" fmla="*/ 619788 h 619788"/>
                <a:gd name="connsiteX4" fmla="*/ 0 w 2942204"/>
                <a:gd name="connsiteY4" fmla="*/ 0 h 619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204" h="619788">
                  <a:moveTo>
                    <a:pt x="0" y="0"/>
                  </a:moveTo>
                  <a:lnTo>
                    <a:pt x="2942204" y="0"/>
                  </a:lnTo>
                  <a:lnTo>
                    <a:pt x="2942204" y="619788"/>
                  </a:lnTo>
                  <a:lnTo>
                    <a:pt x="0" y="6197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algn="ctr" defTabSz="577850" fontAlgn="base">
                <a:lnSpc>
                  <a:spcPct val="90000"/>
                </a:lnSpc>
                <a:spcBef>
                  <a:spcPct val="0"/>
                </a:spcBef>
                <a:spcAft>
                  <a:spcPct val="35000"/>
                </a:spcAft>
              </a:pPr>
              <a:r>
                <a:rPr lang="en-US" sz="1600" dirty="0" smtClean="0">
                  <a:solidFill>
                    <a:prstClr val="black">
                      <a:hueOff val="0"/>
                      <a:satOff val="0"/>
                      <a:lumOff val="0"/>
                      <a:alphaOff val="0"/>
                    </a:prstClr>
                  </a:solidFill>
                </a:rPr>
                <a:t>Establish biosafety and biosecurity protocols</a:t>
              </a:r>
              <a:endParaRPr lang="en-US" sz="1600" dirty="0">
                <a:solidFill>
                  <a:prstClr val="black">
                    <a:hueOff val="0"/>
                    <a:satOff val="0"/>
                    <a:lumOff val="0"/>
                    <a:alphaOff val="0"/>
                  </a:prstClr>
                </a:solidFill>
              </a:endParaRPr>
            </a:p>
          </p:txBody>
        </p:sp>
      </p:grpSp>
      <p:sp>
        <p:nvSpPr>
          <p:cNvPr id="50" name="TextBox 49"/>
          <p:cNvSpPr txBox="1"/>
          <p:nvPr/>
        </p:nvSpPr>
        <p:spPr>
          <a:xfrm>
            <a:off x="76200" y="6499423"/>
            <a:ext cx="4097340" cy="307777"/>
          </a:xfrm>
          <a:prstGeom prst="rect">
            <a:avLst/>
          </a:prstGeom>
          <a:noFill/>
        </p:spPr>
        <p:txBody>
          <a:bodyPr wrap="none" rtlCol="0">
            <a:spAutoFit/>
          </a:bodyPr>
          <a:lstStyle/>
          <a:p>
            <a:pPr defTabSz="457200" fontAlgn="base">
              <a:spcBef>
                <a:spcPct val="0"/>
              </a:spcBef>
              <a:spcAft>
                <a:spcPct val="0"/>
              </a:spcAft>
            </a:pPr>
            <a:r>
              <a:rPr lang="en-US" sz="1400" i="1" dirty="0" smtClean="0">
                <a:solidFill>
                  <a:prstClr val="white"/>
                </a:solidFill>
                <a:latin typeface="Arial" charset="0"/>
                <a:ea typeface="ＭＳ Ｐゴシック" charset="-128"/>
              </a:rPr>
              <a:t>Adapted from </a:t>
            </a:r>
            <a:r>
              <a:rPr lang="en-US" sz="1400" i="1" dirty="0" err="1" smtClean="0">
                <a:solidFill>
                  <a:prstClr val="white"/>
                </a:solidFill>
                <a:latin typeface="Arial" charset="0"/>
                <a:ea typeface="ＭＳ Ｐゴシック" charset="-128"/>
              </a:rPr>
              <a:t>Frieden</a:t>
            </a:r>
            <a:r>
              <a:rPr lang="en-US" sz="1400" i="1" dirty="0" smtClean="0">
                <a:solidFill>
                  <a:prstClr val="white"/>
                </a:solidFill>
                <a:latin typeface="Arial" charset="0"/>
                <a:ea typeface="ＭＳ Ｐゴシック" charset="-128"/>
              </a:rPr>
              <a:t> et al., NEJM 2014 Aug 20. </a:t>
            </a:r>
            <a:endParaRPr lang="en-US" dirty="0">
              <a:solidFill>
                <a:prstClr val="white"/>
              </a:solidFill>
              <a:latin typeface="Arial" charset="0"/>
              <a:ea typeface="ＭＳ Ｐゴシック" charset="-128"/>
            </a:endParaRPr>
          </a:p>
        </p:txBody>
      </p:sp>
    </p:spTree>
    <p:extLst>
      <p:ext uri="{BB962C8B-B14F-4D97-AF65-F5344CB8AC3E}">
        <p14:creationId xmlns:p14="http://schemas.microsoft.com/office/powerpoint/2010/main" val="259934856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5736833" cy="117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743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sz="4000" b="1" dirty="0" smtClean="0"/>
              <a:t>Human and Animal Disease </a:t>
            </a:r>
            <a:br>
              <a:rPr lang="en-US" sz="4000" b="1" dirty="0" smtClean="0"/>
            </a:br>
            <a:r>
              <a:rPr lang="en-US" sz="4000" b="1" dirty="0" smtClean="0"/>
              <a:t>Reporting for Global Health Protection</a:t>
            </a:r>
            <a:endParaRPr lang="en-US" sz="4000" b="1" dirty="0"/>
          </a:p>
        </p:txBody>
      </p:sp>
      <p:sp>
        <p:nvSpPr>
          <p:cNvPr id="3" name="Content Placeholder 2"/>
          <p:cNvSpPr>
            <a:spLocks noGrp="1"/>
          </p:cNvSpPr>
          <p:nvPr>
            <p:ph idx="1"/>
          </p:nvPr>
        </p:nvSpPr>
        <p:spPr>
          <a:xfrm>
            <a:off x="457200" y="1066800"/>
            <a:ext cx="8229600" cy="4525963"/>
          </a:xfrm>
        </p:spPr>
        <p:txBody>
          <a:bodyPr>
            <a:normAutofit/>
          </a:bodyPr>
          <a:lstStyle/>
          <a:p>
            <a:r>
              <a:rPr lang="en-US" sz="2400" dirty="0" smtClean="0"/>
              <a:t>GHSA builds country capacity to support achievement of IHR and WAHIS reporting requirements/standards.  </a:t>
            </a:r>
          </a:p>
          <a:p>
            <a:r>
              <a:rPr lang="en-US" sz="2400" dirty="0" smtClean="0"/>
              <a:t>Global </a:t>
            </a:r>
            <a:r>
              <a:rPr lang="en-US" sz="2400" dirty="0"/>
              <a:t>Health Security – “...the activities required, both proactive and reactive, to minimize vulnerability to acute public health events that endanger the collective health of populations living across geographical regions and international boundaries” (World Health Assembly Report, 2007</a:t>
            </a:r>
            <a:r>
              <a:rPr lang="en-US" sz="2400" dirty="0" smtClean="0"/>
              <a:t>)</a:t>
            </a:r>
          </a:p>
          <a:p>
            <a:endParaRPr lang="en-US" sz="2400" dirty="0" smtClean="0"/>
          </a:p>
          <a:p>
            <a:endParaRPr lang="en-US" sz="2400" dirty="0" smtClean="0"/>
          </a:p>
          <a:p>
            <a:endParaRPr lang="en-US" sz="2400" dirty="0"/>
          </a:p>
        </p:txBody>
      </p:sp>
      <p:pic>
        <p:nvPicPr>
          <p:cNvPr id="4" name="Picture 3" descr="2005 WHO International Health Regulations" title="2005 WHO International Health Regulations"/>
          <p:cNvPicPr>
            <a:picLocks/>
          </p:cNvPicPr>
          <p:nvPr/>
        </p:nvPicPr>
        <p:blipFill>
          <a:blip r:embed="rId2">
            <a:extLst>
              <a:ext uri="{28A0092B-C50C-407E-A947-70E740481C1C}">
                <a14:useLocalDpi xmlns:a14="http://schemas.microsoft.com/office/drawing/2010/main" val="0"/>
              </a:ext>
            </a:extLst>
          </a:blip>
          <a:stretch>
            <a:fillRect/>
          </a:stretch>
        </p:blipFill>
        <p:spPr>
          <a:xfrm>
            <a:off x="914400" y="4329493"/>
            <a:ext cx="1828800" cy="2286000"/>
          </a:xfrm>
          <a:prstGeom prst="rect">
            <a:avLst/>
          </a:prstGeom>
          <a:ln w="19050">
            <a:solidFill>
              <a:schemeClr val="bg2"/>
            </a:solidFill>
          </a:ln>
        </p:spPr>
      </p:pic>
      <p:sp>
        <p:nvSpPr>
          <p:cNvPr id="5" name="Rectangle 4"/>
          <p:cNvSpPr/>
          <p:nvPr/>
        </p:nvSpPr>
        <p:spPr>
          <a:xfrm>
            <a:off x="3200400" y="4294857"/>
            <a:ext cx="5562600" cy="1754326"/>
          </a:xfrm>
          <a:prstGeom prst="rect">
            <a:avLst/>
          </a:prstGeom>
          <a:solidFill>
            <a:schemeClr val="bg2"/>
          </a:solidFill>
          <a:ln w="12700">
            <a:solidFill>
              <a:schemeClr val="tx1"/>
            </a:solidFill>
          </a:ln>
          <a:scene3d>
            <a:camera prst="orthographicFront"/>
            <a:lightRig rig="threePt" dir="t"/>
          </a:scene3d>
          <a:sp3d>
            <a:bevelT/>
            <a:bevelB/>
          </a:sp3d>
        </p:spPr>
        <p:txBody>
          <a:bodyPr wrap="square">
            <a:spAutoFit/>
          </a:bodyPr>
          <a:lstStyle/>
          <a:p>
            <a:pPr marL="228600" indent="-228600">
              <a:buFont typeface="Arial" pitchFamily="34" charset="0"/>
              <a:buChar char="•"/>
            </a:pPr>
            <a:r>
              <a:rPr lang="en-US" b="0" dirty="0" smtClean="0"/>
              <a:t>In 2003, SARS cost $30 billion in only 4 months</a:t>
            </a:r>
          </a:p>
          <a:p>
            <a:pPr marL="228600" indent="-228600">
              <a:buFont typeface="Arial" pitchFamily="34" charset="0"/>
              <a:buChar char="•"/>
            </a:pPr>
            <a:r>
              <a:rPr lang="en-US" b="0" dirty="0" smtClean="0"/>
              <a:t>The anthrax attacks of 2001 infected 22 people, killed 5, and cost more than $1 billion to clean up </a:t>
            </a:r>
          </a:p>
          <a:p>
            <a:pPr marL="228600" indent="-228600">
              <a:buFont typeface="Arial" pitchFamily="34" charset="0"/>
              <a:buChar char="•"/>
            </a:pPr>
            <a:r>
              <a:rPr lang="en-US" b="0" dirty="0" smtClean="0"/>
              <a:t>The 2009 H1N1 influenza pandemic killed 284,000 people in its first year alone </a:t>
            </a:r>
          </a:p>
          <a:p>
            <a:pPr marL="228600" indent="-228600">
              <a:buFont typeface="Arial" pitchFamily="34" charset="0"/>
              <a:buChar char="•"/>
            </a:pPr>
            <a:r>
              <a:rPr lang="en-US" b="0" dirty="0" smtClean="0"/>
              <a:t>AIDS spread silently for decades</a:t>
            </a:r>
            <a:endParaRPr lang="en-US" b="0" dirty="0"/>
          </a:p>
        </p:txBody>
      </p:sp>
    </p:spTree>
    <p:extLst>
      <p:ext uri="{BB962C8B-B14F-4D97-AF65-F5344CB8AC3E}">
        <p14:creationId xmlns:p14="http://schemas.microsoft.com/office/powerpoint/2010/main" val="676224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78800" cy="985006"/>
          </a:xfrm>
        </p:spPr>
        <p:txBody>
          <a:bodyPr>
            <a:noAutofit/>
          </a:bodyPr>
          <a:lstStyle/>
          <a:p>
            <a:pPr>
              <a:lnSpc>
                <a:spcPct val="90000"/>
              </a:lnSpc>
            </a:pPr>
            <a:r>
              <a:rPr lang="en-US" sz="4000" b="1" dirty="0"/>
              <a:t>Less than 20% of the world is </a:t>
            </a:r>
            <a:br>
              <a:rPr lang="en-US" sz="4000" b="1" dirty="0"/>
            </a:br>
            <a:r>
              <a:rPr lang="en-US" sz="4000" b="1" dirty="0"/>
              <a:t>prepared to </a:t>
            </a:r>
            <a:r>
              <a:rPr lang="en-US" sz="4000" b="1" dirty="0" smtClean="0"/>
              <a:t>respond</a:t>
            </a:r>
            <a:endParaRPr lang="en-US" sz="40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l="8862" t="8741" r="8862" b="8741"/>
          <a:stretch>
            <a:fillRect/>
          </a:stretch>
        </p:blipFill>
        <p:spPr>
          <a:xfrm>
            <a:off x="3657600" y="1447800"/>
            <a:ext cx="4902200" cy="4984761"/>
          </a:xfrm>
          <a:prstGeom prst="rect">
            <a:avLst/>
          </a:prstGeom>
        </p:spPr>
      </p:pic>
      <p:sp>
        <p:nvSpPr>
          <p:cNvPr id="4" name="Content Placeholder 2"/>
          <p:cNvSpPr>
            <a:spLocks noGrp="1"/>
          </p:cNvSpPr>
          <p:nvPr>
            <p:ph idx="1"/>
          </p:nvPr>
        </p:nvSpPr>
        <p:spPr>
          <a:xfrm>
            <a:off x="457201" y="1600200"/>
            <a:ext cx="3200400" cy="4495799"/>
          </a:xfrm>
        </p:spPr>
        <p:txBody>
          <a:bodyPr>
            <a:noAutofit/>
          </a:bodyPr>
          <a:lstStyle/>
          <a:p>
            <a:pPr>
              <a:spcAft>
                <a:spcPts val="0"/>
              </a:spcAft>
              <a:buSzPct val="100000"/>
            </a:pPr>
            <a:r>
              <a:rPr lang="en-US" sz="2400" b="0" dirty="0" smtClean="0">
                <a:latin typeface="Arial"/>
                <a:cs typeface="Arial"/>
              </a:rPr>
              <a:t>All 194 countries of the world committed to International </a:t>
            </a:r>
            <a:r>
              <a:rPr lang="en-US" sz="2400" b="0" dirty="0">
                <a:latin typeface="Arial"/>
                <a:cs typeface="Arial"/>
              </a:rPr>
              <a:t>Health </a:t>
            </a:r>
            <a:r>
              <a:rPr lang="en-US" sz="2400" b="0" dirty="0" smtClean="0">
                <a:latin typeface="Arial"/>
                <a:cs typeface="Arial"/>
              </a:rPr>
              <a:t>Regulations</a:t>
            </a:r>
          </a:p>
          <a:p>
            <a:pPr>
              <a:spcAft>
                <a:spcPts val="0"/>
              </a:spcAft>
              <a:buSzPct val="100000"/>
            </a:pPr>
            <a:r>
              <a:rPr lang="en-US" sz="2400" b="0" dirty="0" smtClean="0">
                <a:latin typeface="Arial"/>
                <a:cs typeface="Arial"/>
              </a:rPr>
              <a:t>June 2012 deadline – only 16% fully prepared to detect and respond to pandemics</a:t>
            </a:r>
          </a:p>
        </p:txBody>
      </p:sp>
    </p:spTree>
    <p:extLst>
      <p:ext uri="{BB962C8B-B14F-4D97-AF65-F5344CB8AC3E}">
        <p14:creationId xmlns:p14="http://schemas.microsoft.com/office/powerpoint/2010/main" val="15685787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9434"/>
            <a:ext cx="9144000" cy="589279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grpSp>
        <p:nvGrpSpPr>
          <p:cNvPr id="3" name="Group 2"/>
          <p:cNvGrpSpPr/>
          <p:nvPr/>
        </p:nvGrpSpPr>
        <p:grpSpPr>
          <a:xfrm>
            <a:off x="211883" y="1101891"/>
            <a:ext cx="8703527" cy="5641815"/>
            <a:chOff x="211873" y="987584"/>
            <a:chExt cx="8703527" cy="5641815"/>
          </a:xfrm>
        </p:grpSpPr>
        <p:sp>
          <p:nvSpPr>
            <p:cNvPr id="5" name="Rectangle 4"/>
            <p:cNvSpPr/>
            <p:nvPr/>
          </p:nvSpPr>
          <p:spPr>
            <a:xfrm>
              <a:off x="211873" y="987584"/>
              <a:ext cx="2819400" cy="564181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4" name="Rectangle 33"/>
            <p:cNvSpPr/>
            <p:nvPr/>
          </p:nvSpPr>
          <p:spPr>
            <a:xfrm>
              <a:off x="3107473" y="987584"/>
              <a:ext cx="2819400" cy="564181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35" name="Rectangle 34"/>
            <p:cNvSpPr/>
            <p:nvPr/>
          </p:nvSpPr>
          <p:spPr>
            <a:xfrm>
              <a:off x="6019800" y="987584"/>
              <a:ext cx="2895600" cy="564181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grpSp>
      <p:sp>
        <p:nvSpPr>
          <p:cNvPr id="46" name="Rectangle 45"/>
          <p:cNvSpPr/>
          <p:nvPr/>
        </p:nvSpPr>
        <p:spPr>
          <a:xfrm>
            <a:off x="6019801" y="1104901"/>
            <a:ext cx="2895598" cy="348809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45" name="Rectangle 44"/>
          <p:cNvSpPr/>
          <p:nvPr/>
        </p:nvSpPr>
        <p:spPr>
          <a:xfrm>
            <a:off x="3117695" y="1104901"/>
            <a:ext cx="2819400" cy="348809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116" y="1108644"/>
            <a:ext cx="2799608" cy="3484361"/>
          </a:xfrm>
          <a:prstGeom prst="rect">
            <a:avLst/>
          </a:prstGeom>
        </p:spPr>
      </p:pic>
      <p:sp>
        <p:nvSpPr>
          <p:cNvPr id="7" name="Rectangle 6"/>
          <p:cNvSpPr/>
          <p:nvPr/>
        </p:nvSpPr>
        <p:spPr>
          <a:xfrm>
            <a:off x="152400" y="4610106"/>
            <a:ext cx="2621230" cy="1887269"/>
          </a:xfrm>
          <a:prstGeom prst="rect">
            <a:avLst/>
          </a:prstGeom>
        </p:spPr>
        <p:txBody>
          <a:bodyPr wrap="none">
            <a:spAutoFit/>
          </a:bodyPr>
          <a:lstStyle/>
          <a:p>
            <a:pPr marL="285750" indent="-285750" defTabSz="914400" fontAlgn="auto">
              <a:lnSpc>
                <a:spcPts val="2280"/>
              </a:lnSpc>
              <a:spcBef>
                <a:spcPts val="1200"/>
              </a:spcBef>
              <a:spcAft>
                <a:spcPts val="0"/>
              </a:spcAft>
              <a:buFont typeface="Arial" panose="020B0604020202020204" pitchFamily="34" charset="0"/>
              <a:buChar char="•"/>
            </a:pPr>
            <a:r>
              <a:rPr lang="en-US" sz="2400" dirty="0" smtClean="0">
                <a:solidFill>
                  <a:prstClr val="black"/>
                </a:solidFill>
                <a:latin typeface="Univers LT Std 55" pitchFamily="34" charset="0"/>
              </a:rPr>
              <a:t>Emerging </a:t>
            </a:r>
            <a:br>
              <a:rPr lang="en-US" sz="2400" dirty="0" smtClean="0">
                <a:solidFill>
                  <a:prstClr val="black"/>
                </a:solidFill>
                <a:latin typeface="Univers LT Std 55" pitchFamily="34" charset="0"/>
              </a:rPr>
            </a:br>
            <a:r>
              <a:rPr lang="en-US" sz="2400" dirty="0" smtClean="0">
                <a:solidFill>
                  <a:prstClr val="black"/>
                </a:solidFill>
                <a:latin typeface="Univers LT Std 55" pitchFamily="34" charset="0"/>
              </a:rPr>
              <a:t>organisms</a:t>
            </a:r>
            <a:endParaRPr lang="en-US" sz="800" dirty="0" smtClean="0">
              <a:solidFill>
                <a:prstClr val="black"/>
              </a:solidFill>
              <a:latin typeface="Univers LT Std 55" pitchFamily="34" charset="0"/>
            </a:endParaRPr>
          </a:p>
          <a:p>
            <a:pPr marL="285750" indent="-285750" defTabSz="914400" fontAlgn="auto">
              <a:lnSpc>
                <a:spcPts val="2280"/>
              </a:lnSpc>
              <a:spcBef>
                <a:spcPts val="1200"/>
              </a:spcBef>
              <a:spcAft>
                <a:spcPts val="0"/>
              </a:spcAft>
              <a:buFont typeface="Arial" panose="020B0604020202020204" pitchFamily="34" charset="0"/>
              <a:buChar char="•"/>
            </a:pPr>
            <a:r>
              <a:rPr lang="en-US" sz="2400" dirty="0" smtClean="0">
                <a:solidFill>
                  <a:prstClr val="black"/>
                </a:solidFill>
                <a:latin typeface="Univers LT Std 55" pitchFamily="34" charset="0"/>
              </a:rPr>
              <a:t>Drug resistance</a:t>
            </a:r>
            <a:endParaRPr lang="en-US" sz="800" dirty="0" smtClean="0">
              <a:solidFill>
                <a:prstClr val="black"/>
              </a:solidFill>
              <a:latin typeface="Univers LT Std 55" pitchFamily="34" charset="0"/>
            </a:endParaRPr>
          </a:p>
          <a:p>
            <a:pPr marL="285750" indent="-285750" defTabSz="914400" fontAlgn="auto">
              <a:lnSpc>
                <a:spcPts val="2280"/>
              </a:lnSpc>
              <a:spcBef>
                <a:spcPts val="1200"/>
              </a:spcBef>
              <a:spcAft>
                <a:spcPts val="0"/>
              </a:spcAft>
              <a:buFont typeface="Arial" panose="020B0604020202020204" pitchFamily="34" charset="0"/>
              <a:buChar char="•"/>
            </a:pPr>
            <a:r>
              <a:rPr lang="en-US" sz="2400" dirty="0" smtClean="0">
                <a:solidFill>
                  <a:prstClr val="black"/>
                </a:solidFill>
                <a:latin typeface="Univers LT Std 55" pitchFamily="34" charset="0"/>
              </a:rPr>
              <a:t>Intentional </a:t>
            </a:r>
            <a:br>
              <a:rPr lang="en-US" sz="2400" dirty="0" smtClean="0">
                <a:solidFill>
                  <a:prstClr val="black"/>
                </a:solidFill>
                <a:latin typeface="Univers LT Std 55" pitchFamily="34" charset="0"/>
              </a:rPr>
            </a:br>
            <a:r>
              <a:rPr lang="en-US" sz="2400" dirty="0" smtClean="0">
                <a:solidFill>
                  <a:prstClr val="black"/>
                </a:solidFill>
                <a:latin typeface="Univers LT Std 55" pitchFamily="34" charset="0"/>
              </a:rPr>
              <a:t>creation</a:t>
            </a:r>
            <a:endParaRPr lang="en-US" sz="2400" dirty="0">
              <a:solidFill>
                <a:prstClr val="white"/>
              </a:solidFill>
              <a:latin typeface="Calibri"/>
            </a:endParaRPr>
          </a:p>
        </p:txBody>
      </p:sp>
      <p:sp>
        <p:nvSpPr>
          <p:cNvPr id="36" name="Rectangle 35"/>
          <p:cNvSpPr/>
          <p:nvPr/>
        </p:nvSpPr>
        <p:spPr>
          <a:xfrm>
            <a:off x="3107472" y="4610106"/>
            <a:ext cx="2812252" cy="2015936"/>
          </a:xfrm>
          <a:prstGeom prst="rect">
            <a:avLst/>
          </a:prstGeom>
        </p:spPr>
        <p:txBody>
          <a:bodyPr wrap="square">
            <a:spAutoFit/>
          </a:bodyPr>
          <a:lstStyle/>
          <a:p>
            <a:pPr marL="285750" indent="-182880">
              <a:lnSpc>
                <a:spcPts val="2280"/>
              </a:lnSpc>
              <a:spcBef>
                <a:spcPts val="600"/>
              </a:spcBef>
              <a:buFont typeface="Arial" panose="020B0604020202020204" pitchFamily="34" charset="0"/>
              <a:buChar char="•"/>
            </a:pPr>
            <a:r>
              <a:rPr lang="en-US" sz="2400" dirty="0">
                <a:solidFill>
                  <a:prstClr val="black"/>
                </a:solidFill>
                <a:latin typeface="Univers LT Std 55" pitchFamily="34" charset="0"/>
              </a:rPr>
              <a:t>Public health framework</a:t>
            </a:r>
          </a:p>
          <a:p>
            <a:pPr marL="285750" indent="-182880">
              <a:lnSpc>
                <a:spcPts val="2280"/>
              </a:lnSpc>
              <a:spcBef>
                <a:spcPts val="600"/>
              </a:spcBef>
              <a:buFont typeface="Arial" panose="020B0604020202020204" pitchFamily="34" charset="0"/>
              <a:buChar char="•"/>
            </a:pPr>
            <a:r>
              <a:rPr lang="en-US" sz="2400" dirty="0">
                <a:solidFill>
                  <a:prstClr val="black"/>
                </a:solidFill>
                <a:latin typeface="Univers LT Std 55" pitchFamily="34" charset="0"/>
              </a:rPr>
              <a:t>New lab and surveillance tools</a:t>
            </a:r>
          </a:p>
          <a:p>
            <a:pPr marL="285750" indent="-182880">
              <a:lnSpc>
                <a:spcPts val="2280"/>
              </a:lnSpc>
              <a:spcBef>
                <a:spcPts val="600"/>
              </a:spcBef>
              <a:buFont typeface="Arial" panose="020B0604020202020204" pitchFamily="34" charset="0"/>
              <a:buChar char="•"/>
            </a:pPr>
            <a:r>
              <a:rPr lang="en-US" sz="2400" dirty="0">
                <a:solidFill>
                  <a:prstClr val="black"/>
                </a:solidFill>
                <a:latin typeface="Univers LT Std 55" pitchFamily="34" charset="0"/>
              </a:rPr>
              <a:t>Successful outbreak control</a:t>
            </a:r>
          </a:p>
        </p:txBody>
      </p:sp>
      <p:sp>
        <p:nvSpPr>
          <p:cNvPr id="37" name="Rectangle 36"/>
          <p:cNvSpPr/>
          <p:nvPr/>
        </p:nvSpPr>
        <p:spPr>
          <a:xfrm>
            <a:off x="6019800" y="4610106"/>
            <a:ext cx="2895600" cy="1887269"/>
          </a:xfrm>
          <a:prstGeom prst="rect">
            <a:avLst/>
          </a:prstGeom>
        </p:spPr>
        <p:txBody>
          <a:bodyPr wrap="square">
            <a:spAutoFit/>
          </a:bodyPr>
          <a:lstStyle/>
          <a:p>
            <a:pPr marL="285750" indent="-285750" defTabSz="914400" fontAlgn="auto">
              <a:lnSpc>
                <a:spcPts val="2280"/>
              </a:lnSpc>
              <a:spcBef>
                <a:spcPts val="1200"/>
              </a:spcBef>
              <a:spcAft>
                <a:spcPts val="0"/>
              </a:spcAft>
              <a:buFont typeface="Arial" panose="020B0604020202020204" pitchFamily="34" charset="0"/>
              <a:buChar char="•"/>
            </a:pPr>
            <a:r>
              <a:rPr lang="en-US" sz="2400" dirty="0" smtClean="0">
                <a:solidFill>
                  <a:prstClr val="black"/>
                </a:solidFill>
                <a:latin typeface="Univers LT Std 55" pitchFamily="34" charset="0"/>
              </a:rPr>
              <a:t>Prevent wherever possible</a:t>
            </a:r>
            <a:endParaRPr lang="en-US" sz="2400" dirty="0">
              <a:solidFill>
                <a:prstClr val="black"/>
              </a:solidFill>
              <a:latin typeface="Univers LT Std 55" pitchFamily="34" charset="0"/>
            </a:endParaRPr>
          </a:p>
          <a:p>
            <a:pPr marL="285750" indent="-285750" defTabSz="914400" fontAlgn="auto">
              <a:lnSpc>
                <a:spcPts val="2280"/>
              </a:lnSpc>
              <a:spcBef>
                <a:spcPts val="1200"/>
              </a:spcBef>
              <a:spcAft>
                <a:spcPts val="0"/>
              </a:spcAft>
              <a:buFont typeface="Arial" panose="020B0604020202020204" pitchFamily="34" charset="0"/>
              <a:buChar char="•"/>
            </a:pPr>
            <a:r>
              <a:rPr lang="en-US" sz="2400" dirty="0" smtClean="0">
                <a:solidFill>
                  <a:prstClr val="black"/>
                </a:solidFill>
                <a:latin typeface="Univers LT Std 55" pitchFamily="34" charset="0"/>
              </a:rPr>
              <a:t>Detect rapidly</a:t>
            </a:r>
          </a:p>
          <a:p>
            <a:pPr marL="285750" indent="-285750" defTabSz="914400" fontAlgn="auto">
              <a:lnSpc>
                <a:spcPts val="2280"/>
              </a:lnSpc>
              <a:spcBef>
                <a:spcPts val="1200"/>
              </a:spcBef>
              <a:spcAft>
                <a:spcPts val="0"/>
              </a:spcAft>
              <a:buFont typeface="Arial" panose="020B0604020202020204" pitchFamily="34" charset="0"/>
              <a:buChar char="•"/>
            </a:pPr>
            <a:r>
              <a:rPr lang="en-US" sz="2400" dirty="0" smtClean="0">
                <a:solidFill>
                  <a:prstClr val="black"/>
                </a:solidFill>
                <a:latin typeface="Univers LT Std 55" pitchFamily="34" charset="0"/>
              </a:rPr>
              <a:t>Respond effectively</a:t>
            </a:r>
            <a:endParaRPr lang="en-US" sz="2400" dirty="0">
              <a:solidFill>
                <a:prstClr val="white"/>
              </a:solidFill>
              <a:latin typeface="Calibri"/>
            </a:endParaRPr>
          </a:p>
        </p:txBody>
      </p:sp>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9390" r="12076"/>
          <a:stretch/>
        </p:blipFill>
        <p:spPr>
          <a:xfrm rot="5400000">
            <a:off x="-125342" y="1439251"/>
            <a:ext cx="3488096" cy="2819400"/>
          </a:xfrm>
          <a:prstGeom prst="rect">
            <a:avLst/>
          </a:prstGeom>
          <a:noFill/>
          <a:ln>
            <a:noFill/>
          </a:ln>
        </p:spPr>
      </p:pic>
      <p:sp>
        <p:nvSpPr>
          <p:cNvPr id="16" name="TextBox 15"/>
          <p:cNvSpPr txBox="1"/>
          <p:nvPr/>
        </p:nvSpPr>
        <p:spPr>
          <a:xfrm>
            <a:off x="232317" y="2324100"/>
            <a:ext cx="1215484" cy="1938992"/>
          </a:xfrm>
          <a:prstGeom prst="rect">
            <a:avLst/>
          </a:prstGeom>
          <a:noFill/>
          <a:effectLst>
            <a:outerShdw blurRad="50800" dist="38100" dir="18900000" algn="bl" rotWithShape="0">
              <a:prstClr val="black">
                <a:alpha val="40000"/>
              </a:prstClr>
            </a:outerShdw>
          </a:effectLst>
        </p:spPr>
        <p:txBody>
          <a:bodyPr wrap="square" rtlCol="0">
            <a:spAutoFit/>
          </a:bodyPr>
          <a:lstStyle/>
          <a:p>
            <a:pPr defTabSz="914400" fontAlgn="auto">
              <a:spcBef>
                <a:spcPts val="0"/>
              </a:spcBef>
              <a:spcAft>
                <a:spcPts val="0"/>
              </a:spcAft>
            </a:pPr>
            <a:r>
              <a:rPr lang="en-US" sz="12000" b="1" dirty="0" smtClean="0">
                <a:solidFill>
                  <a:prstClr val="white"/>
                </a:solidFill>
                <a:latin typeface="Univers LT Std 53 Extended" pitchFamily="34" charset="0"/>
              </a:rPr>
              <a:t>3</a:t>
            </a:r>
            <a:endParaRPr lang="en-US" sz="12000" b="1" dirty="0">
              <a:solidFill>
                <a:prstClr val="white"/>
              </a:solidFill>
              <a:latin typeface="Univers LT Std 53 Extended" pitchFamily="34" charset="0"/>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1764" t="24878" r="19729" b="1"/>
          <a:stretch/>
        </p:blipFill>
        <p:spPr>
          <a:xfrm>
            <a:off x="6019801" y="1101884"/>
            <a:ext cx="2895600" cy="2982040"/>
          </a:xfrm>
          <a:prstGeom prst="rect">
            <a:avLst/>
          </a:prstGeom>
        </p:spPr>
      </p:pic>
      <p:sp>
        <p:nvSpPr>
          <p:cNvPr id="38" name="TextBox 37"/>
          <p:cNvSpPr txBox="1"/>
          <p:nvPr/>
        </p:nvSpPr>
        <p:spPr>
          <a:xfrm>
            <a:off x="3127927" y="2324100"/>
            <a:ext cx="1215483" cy="1938992"/>
          </a:xfrm>
          <a:prstGeom prst="rect">
            <a:avLst/>
          </a:prstGeom>
          <a:noFill/>
          <a:effectLst>
            <a:outerShdw blurRad="50800" dist="38100" dir="18900000" algn="bl" rotWithShape="0">
              <a:prstClr val="black">
                <a:alpha val="40000"/>
              </a:prstClr>
            </a:outerShdw>
          </a:effectLst>
        </p:spPr>
        <p:txBody>
          <a:bodyPr wrap="square" rtlCol="0">
            <a:spAutoFit/>
          </a:bodyPr>
          <a:lstStyle/>
          <a:p>
            <a:pPr defTabSz="914400" fontAlgn="auto">
              <a:spcBef>
                <a:spcPts val="0"/>
              </a:spcBef>
              <a:spcAft>
                <a:spcPts val="0"/>
              </a:spcAft>
            </a:pPr>
            <a:r>
              <a:rPr lang="en-US" sz="12000" b="1" dirty="0" smtClean="0">
                <a:solidFill>
                  <a:prstClr val="white"/>
                </a:solidFill>
                <a:latin typeface="Univers LT Std 53 Extended" pitchFamily="34" charset="0"/>
              </a:rPr>
              <a:t>3</a:t>
            </a:r>
            <a:endParaRPr lang="en-US" sz="12000" b="1" dirty="0">
              <a:solidFill>
                <a:prstClr val="white"/>
              </a:solidFill>
              <a:latin typeface="Univers LT Std 53 Extended" pitchFamily="34" charset="0"/>
            </a:endParaRPr>
          </a:p>
        </p:txBody>
      </p:sp>
      <p:sp>
        <p:nvSpPr>
          <p:cNvPr id="39" name="TextBox 38"/>
          <p:cNvSpPr txBox="1"/>
          <p:nvPr/>
        </p:nvSpPr>
        <p:spPr>
          <a:xfrm>
            <a:off x="6007926" y="2324100"/>
            <a:ext cx="1219200" cy="1938992"/>
          </a:xfrm>
          <a:prstGeom prst="rect">
            <a:avLst/>
          </a:prstGeom>
          <a:noFill/>
          <a:effectLst>
            <a:outerShdw blurRad="139700" dist="139700" dir="12000000" algn="bl" rotWithShape="0">
              <a:prstClr val="black">
                <a:alpha val="29000"/>
              </a:prstClr>
            </a:outerShdw>
          </a:effectLst>
        </p:spPr>
        <p:txBody>
          <a:bodyPr wrap="square" rtlCol="0">
            <a:spAutoFit/>
          </a:bodyPr>
          <a:lstStyle/>
          <a:p>
            <a:pPr defTabSz="914400" fontAlgn="auto">
              <a:spcBef>
                <a:spcPts val="0"/>
              </a:spcBef>
              <a:spcAft>
                <a:spcPts val="0"/>
              </a:spcAft>
            </a:pPr>
            <a:r>
              <a:rPr lang="en-US" sz="12000" b="1" dirty="0" smtClean="0">
                <a:solidFill>
                  <a:prstClr val="white"/>
                </a:solidFill>
                <a:latin typeface="Univers LT Std 53 Extended" pitchFamily="34" charset="0"/>
              </a:rPr>
              <a:t>3</a:t>
            </a:r>
            <a:endParaRPr lang="en-US" sz="12000" b="1" dirty="0">
              <a:solidFill>
                <a:prstClr val="white"/>
              </a:solidFill>
              <a:latin typeface="Univers LT Std 53 Extended" pitchFamily="34" charset="0"/>
            </a:endParaRPr>
          </a:p>
        </p:txBody>
      </p:sp>
      <p:sp>
        <p:nvSpPr>
          <p:cNvPr id="40" name="TextBox 39"/>
          <p:cNvSpPr txBox="1"/>
          <p:nvPr/>
        </p:nvSpPr>
        <p:spPr>
          <a:xfrm>
            <a:off x="209006" y="4069779"/>
            <a:ext cx="2819400" cy="523220"/>
          </a:xfrm>
          <a:prstGeom prst="rect">
            <a:avLst/>
          </a:prstGeom>
          <a:solidFill>
            <a:srgbClr val="000000">
              <a:alpha val="50000"/>
            </a:srgbClr>
          </a:solidFill>
        </p:spPr>
        <p:txBody>
          <a:bodyPr wrap="square" rtlCol="0">
            <a:spAutoFit/>
          </a:bodyPr>
          <a:lstStyle/>
          <a:p>
            <a:pPr defTabSz="914400" fontAlgn="auto">
              <a:spcBef>
                <a:spcPts val="0"/>
              </a:spcBef>
              <a:spcAft>
                <a:spcPts val="0"/>
              </a:spcAft>
            </a:pPr>
            <a:r>
              <a:rPr lang="en-US" sz="2800" b="1" dirty="0" smtClean="0">
                <a:solidFill>
                  <a:prstClr val="white"/>
                </a:solidFill>
                <a:latin typeface="Univers LT Std 55" pitchFamily="34" charset="0"/>
              </a:rPr>
              <a:t> Risks</a:t>
            </a:r>
            <a:endParaRPr lang="en-US" sz="2800" b="1" dirty="0">
              <a:solidFill>
                <a:prstClr val="white"/>
              </a:solidFill>
              <a:latin typeface="Univers LT Std 55" pitchFamily="34" charset="0"/>
            </a:endParaRPr>
          </a:p>
        </p:txBody>
      </p:sp>
      <p:sp>
        <p:nvSpPr>
          <p:cNvPr id="41" name="TextBox 40"/>
          <p:cNvSpPr txBox="1"/>
          <p:nvPr/>
        </p:nvSpPr>
        <p:spPr>
          <a:xfrm>
            <a:off x="3127917" y="4069779"/>
            <a:ext cx="2798956" cy="523220"/>
          </a:xfrm>
          <a:prstGeom prst="rect">
            <a:avLst/>
          </a:prstGeom>
          <a:solidFill>
            <a:srgbClr val="000000">
              <a:alpha val="50000"/>
            </a:srgbClr>
          </a:solidFill>
        </p:spPr>
        <p:txBody>
          <a:bodyPr wrap="square" rtlCol="0">
            <a:spAutoFit/>
          </a:bodyPr>
          <a:lstStyle/>
          <a:p>
            <a:pPr defTabSz="914400" fontAlgn="auto">
              <a:spcBef>
                <a:spcPts val="0"/>
              </a:spcBef>
              <a:spcAft>
                <a:spcPts val="0"/>
              </a:spcAft>
            </a:pPr>
            <a:r>
              <a:rPr lang="en-US" sz="2800" b="1" dirty="0" smtClean="0">
                <a:solidFill>
                  <a:prstClr val="white"/>
                </a:solidFill>
                <a:latin typeface="Univers LT Std 55" pitchFamily="34" charset="0"/>
              </a:rPr>
              <a:t>Opportunities</a:t>
            </a:r>
            <a:endParaRPr lang="en-US" sz="2800" b="1" dirty="0">
              <a:solidFill>
                <a:prstClr val="white"/>
              </a:solidFill>
              <a:latin typeface="Univers LT Std 55" pitchFamily="34" charset="0"/>
            </a:endParaRPr>
          </a:p>
        </p:txBody>
      </p:sp>
      <p:sp>
        <p:nvSpPr>
          <p:cNvPr id="42" name="TextBox 41"/>
          <p:cNvSpPr txBox="1"/>
          <p:nvPr/>
        </p:nvSpPr>
        <p:spPr>
          <a:xfrm>
            <a:off x="6019800" y="4069779"/>
            <a:ext cx="2895600" cy="523220"/>
          </a:xfrm>
          <a:prstGeom prst="rect">
            <a:avLst/>
          </a:prstGeom>
          <a:solidFill>
            <a:schemeClr val="bg1">
              <a:alpha val="54000"/>
            </a:schemeClr>
          </a:solidFill>
        </p:spPr>
        <p:txBody>
          <a:bodyPr wrap="square" rtlCol="0">
            <a:spAutoFit/>
          </a:bodyPr>
          <a:lstStyle/>
          <a:p>
            <a:pPr defTabSz="914400" fontAlgn="auto">
              <a:spcBef>
                <a:spcPts val="0"/>
              </a:spcBef>
              <a:spcAft>
                <a:spcPts val="0"/>
              </a:spcAft>
            </a:pPr>
            <a:r>
              <a:rPr lang="en-US" sz="2800" b="1" dirty="0" smtClean="0">
                <a:solidFill>
                  <a:prstClr val="white"/>
                </a:solidFill>
                <a:latin typeface="Univers LT Std 55" pitchFamily="34" charset="0"/>
              </a:rPr>
              <a:t> Priorities</a:t>
            </a:r>
            <a:endParaRPr lang="en-US" sz="2800" b="1" dirty="0">
              <a:solidFill>
                <a:prstClr val="white"/>
              </a:solidFill>
              <a:latin typeface="Univers LT Std 55" pitchFamily="34" charset="0"/>
            </a:endParaRPr>
          </a:p>
        </p:txBody>
      </p:sp>
      <p:sp>
        <p:nvSpPr>
          <p:cNvPr id="22" name="TextBox 21"/>
          <p:cNvSpPr txBox="1"/>
          <p:nvPr/>
        </p:nvSpPr>
        <p:spPr>
          <a:xfrm>
            <a:off x="-16728" y="153939"/>
            <a:ext cx="9160727" cy="707886"/>
          </a:xfrm>
          <a:prstGeom prst="rect">
            <a:avLst/>
          </a:prstGeom>
          <a:noFill/>
        </p:spPr>
        <p:txBody>
          <a:bodyPr wrap="square" rtlCol="0">
            <a:spAutoFit/>
          </a:bodyPr>
          <a:lstStyle/>
          <a:p>
            <a:pPr algn="ctr" defTabSz="914400" fontAlgn="auto">
              <a:spcBef>
                <a:spcPts val="0"/>
              </a:spcBef>
              <a:spcAft>
                <a:spcPts val="0"/>
              </a:spcAft>
            </a:pPr>
            <a:r>
              <a:rPr lang="en-US" sz="4000" b="1" dirty="0" smtClean="0">
                <a:latin typeface="Arial" panose="020B0604020202020204" pitchFamily="34" charset="0"/>
                <a:cs typeface="Arial" panose="020B0604020202020204" pitchFamily="34" charset="0"/>
              </a:rPr>
              <a:t>Global Health Security</a:t>
            </a:r>
            <a:endParaRPr lang="en-US" sz="4000" b="1" dirty="0">
              <a:latin typeface="Arial" panose="020B0604020202020204" pitchFamily="34" charset="0"/>
              <a:cs typeface="Arial" panose="020B0604020202020204" pitchFamily="34" charset="0"/>
            </a:endParaRPr>
          </a:p>
        </p:txBody>
      </p:sp>
      <p:sp>
        <p:nvSpPr>
          <p:cNvPr id="4" name="Rectangle 3"/>
          <p:cNvSpPr/>
          <p:nvPr/>
        </p:nvSpPr>
        <p:spPr>
          <a:xfrm>
            <a:off x="7006451" y="3854875"/>
            <a:ext cx="1920835" cy="230832"/>
          </a:xfrm>
          <a:prstGeom prst="rect">
            <a:avLst/>
          </a:prstGeom>
        </p:spPr>
        <p:txBody>
          <a:bodyPr wrap="square">
            <a:spAutoFit/>
          </a:bodyPr>
          <a:lstStyle/>
          <a:p>
            <a:r>
              <a:rPr lang="en-US" sz="900" dirty="0" smtClean="0">
                <a:solidFill>
                  <a:schemeClr val="tx1">
                    <a:lumMod val="65000"/>
                  </a:schemeClr>
                </a:solidFill>
              </a:rPr>
              <a:t>© </a:t>
            </a:r>
            <a:r>
              <a:rPr lang="en-US" sz="900" dirty="0">
                <a:solidFill>
                  <a:schemeClr val="tx1">
                    <a:lumMod val="65000"/>
                  </a:schemeClr>
                </a:solidFill>
              </a:rPr>
              <a:t>David Snyder/CDC Foundation</a:t>
            </a:r>
          </a:p>
        </p:txBody>
      </p:sp>
    </p:spTree>
    <p:extLst>
      <p:ext uri="{BB962C8B-B14F-4D97-AF65-F5344CB8AC3E}">
        <p14:creationId xmlns:p14="http://schemas.microsoft.com/office/powerpoint/2010/main" val="42733103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715962"/>
          </a:xfrm>
        </p:spPr>
        <p:txBody>
          <a:bodyPr>
            <a:normAutofit/>
          </a:bodyPr>
          <a:lstStyle/>
          <a:p>
            <a:r>
              <a:rPr lang="en-US" sz="4000" dirty="0"/>
              <a:t>U.S. Government GHS Landscape</a:t>
            </a:r>
          </a:p>
        </p:txBody>
      </p:sp>
      <p:sp>
        <p:nvSpPr>
          <p:cNvPr id="3" name="Content Placeholder 2"/>
          <p:cNvSpPr>
            <a:spLocks noGrp="1"/>
          </p:cNvSpPr>
          <p:nvPr>
            <p:ph idx="1"/>
          </p:nvPr>
        </p:nvSpPr>
        <p:spPr>
          <a:xfrm>
            <a:off x="436247" y="990600"/>
            <a:ext cx="8229600" cy="4038600"/>
          </a:xfrm>
        </p:spPr>
        <p:txBody>
          <a:bodyPr/>
          <a:lstStyle/>
          <a:p>
            <a:r>
              <a:rPr lang="en-US" sz="1800" dirty="0">
                <a:solidFill>
                  <a:schemeClr val="tx1"/>
                </a:solidFill>
              </a:rPr>
              <a:t>Department of Health and Human Services</a:t>
            </a:r>
          </a:p>
          <a:p>
            <a:pPr lvl="1"/>
            <a:r>
              <a:rPr lang="en-US" sz="1400" dirty="0">
                <a:solidFill>
                  <a:schemeClr val="tx1"/>
                </a:solidFill>
              </a:rPr>
              <a:t>Office of Global Affairs; Office of the Assistant Secretary for Preparedness and Response; CDC; Food and Drug Administration </a:t>
            </a:r>
          </a:p>
          <a:p>
            <a:r>
              <a:rPr lang="en-US" sz="1800" dirty="0">
                <a:solidFill>
                  <a:schemeClr val="tx1"/>
                </a:solidFill>
              </a:rPr>
              <a:t>Department of State</a:t>
            </a:r>
          </a:p>
          <a:p>
            <a:pPr lvl="1"/>
            <a:r>
              <a:rPr lang="en-US" sz="1400" dirty="0">
                <a:solidFill>
                  <a:schemeClr val="tx1"/>
                </a:solidFill>
              </a:rPr>
              <a:t>Biosecurity Engagement Program (BEP); Office of International Health and Biosecurity; Biological Policy Office</a:t>
            </a:r>
          </a:p>
          <a:p>
            <a:r>
              <a:rPr lang="en-US" sz="1800" dirty="0" smtClean="0">
                <a:solidFill>
                  <a:schemeClr val="tx1"/>
                </a:solidFill>
              </a:rPr>
              <a:t>U.S. Agency for International Development</a:t>
            </a:r>
          </a:p>
          <a:p>
            <a:pPr lvl="1"/>
            <a:r>
              <a:rPr lang="en-US" sz="1400" dirty="0" smtClean="0">
                <a:solidFill>
                  <a:schemeClr val="tx1"/>
                </a:solidFill>
              </a:rPr>
              <a:t>Emerging </a:t>
            </a:r>
            <a:r>
              <a:rPr lang="en-US" sz="1400" dirty="0">
                <a:solidFill>
                  <a:schemeClr val="tx1"/>
                </a:solidFill>
              </a:rPr>
              <a:t>Pandemic Threats Program</a:t>
            </a:r>
          </a:p>
          <a:p>
            <a:r>
              <a:rPr lang="en-US" sz="1800" dirty="0" smtClean="0">
                <a:solidFill>
                  <a:schemeClr val="tx1"/>
                </a:solidFill>
              </a:rPr>
              <a:t>Department </a:t>
            </a:r>
            <a:r>
              <a:rPr lang="en-US" sz="1800" dirty="0">
                <a:solidFill>
                  <a:schemeClr val="tx1"/>
                </a:solidFill>
              </a:rPr>
              <a:t>of Defense</a:t>
            </a:r>
          </a:p>
          <a:p>
            <a:pPr lvl="1"/>
            <a:r>
              <a:rPr lang="en-US" sz="1400" dirty="0">
                <a:solidFill>
                  <a:schemeClr val="tx1"/>
                </a:solidFill>
              </a:rPr>
              <a:t>Office of the Assistant Secretary for Global Affairs; Office of the Assistant Secretary for Nuclear, Chemical, and Biological Defense Programs; Defense Threat Reduction </a:t>
            </a:r>
            <a:r>
              <a:rPr lang="en-US" sz="1400" dirty="0" smtClean="0">
                <a:solidFill>
                  <a:schemeClr val="tx1"/>
                </a:solidFill>
              </a:rPr>
              <a:t>Agency (DTRA); </a:t>
            </a:r>
            <a:r>
              <a:rPr lang="en-US" sz="1400" dirty="0">
                <a:solidFill>
                  <a:schemeClr val="tx1"/>
                </a:solidFill>
              </a:rPr>
              <a:t>Armed Forces Health Surveillance Center</a:t>
            </a:r>
          </a:p>
          <a:p>
            <a:r>
              <a:rPr lang="en-US" sz="1800" dirty="0" smtClean="0">
                <a:solidFill>
                  <a:schemeClr val="tx1"/>
                </a:solidFill>
              </a:rPr>
              <a:t>Department of Agriculture</a:t>
            </a:r>
          </a:p>
          <a:p>
            <a:pPr lvl="1"/>
            <a:r>
              <a:rPr lang="en-US" sz="1400" dirty="0" smtClean="0">
                <a:solidFill>
                  <a:schemeClr val="tx1"/>
                </a:solidFill>
              </a:rPr>
              <a:t>Foreign Agriculture Services, Animal and Plant Health Inspection Service, Agricultural Research Service</a:t>
            </a:r>
            <a:endParaRPr lang="en-US" sz="1400" dirty="0">
              <a:solidFill>
                <a:schemeClr val="tx1"/>
              </a:solidFill>
            </a:endParaRPr>
          </a:p>
        </p:txBody>
      </p:sp>
      <p:grpSp>
        <p:nvGrpSpPr>
          <p:cNvPr id="5" name="Group 4"/>
          <p:cNvGrpSpPr/>
          <p:nvPr/>
        </p:nvGrpSpPr>
        <p:grpSpPr>
          <a:xfrm>
            <a:off x="609600" y="5063611"/>
            <a:ext cx="6296889" cy="1353106"/>
            <a:chOff x="1387716" y="5053407"/>
            <a:chExt cx="7234021" cy="1554481"/>
          </a:xfrm>
        </p:grpSpPr>
        <p:pic>
          <p:nvPicPr>
            <p:cNvPr id="8" name="Picture 10" descr="File:USAID-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56" y="5053408"/>
              <a:ext cx="1554481" cy="1554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healthreformwatch.com/wp-content/uploads/2011/09/hhs_logo_larg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3606" y="5139843"/>
              <a:ext cx="1519231" cy="13795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File:Department of stat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7716" y="5053407"/>
              <a:ext cx="1554479" cy="155448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363" r="87424"/>
          <a:stretch/>
        </p:blipFill>
        <p:spPr>
          <a:xfrm>
            <a:off x="3962400" y="5102627"/>
            <a:ext cx="1295400" cy="1237050"/>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r="77536"/>
          <a:stretch/>
        </p:blipFill>
        <p:spPr>
          <a:xfrm>
            <a:off x="7089720" y="5181600"/>
            <a:ext cx="1444680" cy="1102878"/>
          </a:xfrm>
          <a:prstGeom prst="rect">
            <a:avLst/>
          </a:prstGeom>
        </p:spPr>
      </p:pic>
    </p:spTree>
    <p:extLst>
      <p:ext uri="{BB962C8B-B14F-4D97-AF65-F5344CB8AC3E}">
        <p14:creationId xmlns:p14="http://schemas.microsoft.com/office/powerpoint/2010/main" val="144552592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TotalTime>
  <Words>1411</Words>
  <Application>Microsoft Office PowerPoint</Application>
  <PresentationFormat>On-screen Show (4:3)</PresentationFormat>
  <Paragraphs>226</Paragraphs>
  <Slides>22</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ＭＳ Ｐゴシック</vt:lpstr>
      <vt:lpstr>Arial</vt:lpstr>
      <vt:lpstr>Calibri</vt:lpstr>
      <vt:lpstr>Courier New</vt:lpstr>
      <vt:lpstr>Franklin Gothic Book</vt:lpstr>
      <vt:lpstr>Lucida Grande</vt:lpstr>
      <vt:lpstr>Univers LT Std 53 Extended</vt:lpstr>
      <vt:lpstr>Univers LT Std 55</vt:lpstr>
      <vt:lpstr>Wingdings</vt:lpstr>
      <vt:lpstr>Office Theme</vt:lpstr>
      <vt:lpstr>Document</vt:lpstr>
      <vt:lpstr>PowerPoint Presentation</vt:lpstr>
      <vt:lpstr>PowerPoint Presentation</vt:lpstr>
      <vt:lpstr>9 Lessons We Should Learn From  the Ebola Epidemic </vt:lpstr>
      <vt:lpstr>GHSA and the Ebola Outbreak</vt:lpstr>
      <vt:lpstr>PowerPoint Presentation</vt:lpstr>
      <vt:lpstr>Human and Animal Disease  Reporting for Global Health Protection</vt:lpstr>
      <vt:lpstr>Less than 20% of the world is  prepared to respond</vt:lpstr>
      <vt:lpstr>PowerPoint Presentation</vt:lpstr>
      <vt:lpstr>U.S. Government GHS Landscape</vt:lpstr>
      <vt:lpstr>Global Commitment</vt:lpstr>
      <vt:lpstr>Global Health Security Agenda Timeline Making the world safer for 4 billion people </vt:lpstr>
      <vt:lpstr>PowerPoint Presentation</vt:lpstr>
      <vt:lpstr>Global Health Security Agenda  a Multi-sectoral approach</vt:lpstr>
      <vt:lpstr>CDC GHSA Technical Areas</vt:lpstr>
      <vt:lpstr>CDC GHSA Technical Areas</vt:lpstr>
      <vt:lpstr>2013 GHSA Demo Successes</vt:lpstr>
      <vt:lpstr>Tanzania GHSA Planning</vt:lpstr>
      <vt:lpstr>Information</vt:lpstr>
      <vt:lpstr>Planning Principles</vt:lpstr>
      <vt:lpstr>Priority Technical Areas</vt:lpstr>
      <vt:lpstr>PowerPoint Presentation</vt:lpstr>
      <vt:lpstr>For More Info on GHSA</vt:lpstr>
    </vt:vector>
  </TitlesOfParts>
  <Company>USAID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USAID</dc:creator>
  <cp:lastModifiedBy>Eidex, Rachel</cp:lastModifiedBy>
  <cp:revision>70</cp:revision>
  <dcterms:created xsi:type="dcterms:W3CDTF">2015-03-11T15:43:42Z</dcterms:created>
  <dcterms:modified xsi:type="dcterms:W3CDTF">2015-06-08T06:17:06Z</dcterms:modified>
</cp:coreProperties>
</file>