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0" r:id="rId4"/>
    <p:sldId id="277" r:id="rId5"/>
    <p:sldId id="326" r:id="rId6"/>
    <p:sldId id="261" r:id="rId7"/>
    <p:sldId id="262" r:id="rId8"/>
    <p:sldId id="264" r:id="rId9"/>
    <p:sldId id="265" r:id="rId10"/>
    <p:sldId id="266" r:id="rId11"/>
    <p:sldId id="327" r:id="rId12"/>
    <p:sldId id="263" r:id="rId13"/>
    <p:sldId id="267" r:id="rId14"/>
    <p:sldId id="268" r:id="rId15"/>
    <p:sldId id="269" r:id="rId16"/>
    <p:sldId id="328" r:id="rId17"/>
    <p:sldId id="288" r:id="rId18"/>
    <p:sldId id="290" r:id="rId19"/>
    <p:sldId id="329" r:id="rId20"/>
    <p:sldId id="330" r:id="rId21"/>
    <p:sldId id="331" r:id="rId22"/>
    <p:sldId id="294" r:id="rId23"/>
    <p:sldId id="297" r:id="rId24"/>
    <p:sldId id="296" r:id="rId25"/>
    <p:sldId id="299" r:id="rId26"/>
    <p:sldId id="298" r:id="rId27"/>
    <p:sldId id="300" r:id="rId28"/>
    <p:sldId id="301" r:id="rId29"/>
    <p:sldId id="302" r:id="rId30"/>
    <p:sldId id="303" r:id="rId31"/>
    <p:sldId id="30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14031-0EFF-8E48-A59A-4F3B6438C9FF}" type="datetimeFigureOut">
              <a:rPr lang="en-US" smtClean="0"/>
              <a:pPr/>
              <a:t>10/21/13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A0115-4ED0-7543-946A-8CDCE8767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F96AC-CEBE-E443-BC2F-D23DCE5F467A}" type="datetimeFigureOut">
              <a:rPr lang="en-US" smtClean="0"/>
              <a:pPr/>
              <a:t>10/21/13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C3E53-79FD-7040-A6EE-0BBABFF0B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23869E7-F6DF-4649-9C49-C06443ECF6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900" dirty="0" smtClean="0"/>
              <a:t/>
            </a:r>
            <a:br>
              <a:rPr lang="en-GB" sz="3900" dirty="0" smtClean="0"/>
            </a:br>
            <a:r>
              <a:rPr lang="en-GB" sz="3900" dirty="0" smtClean="0"/>
              <a:t>Tanzania</a:t>
            </a:r>
            <a:br>
              <a:rPr lang="en-GB" sz="3900" dirty="0" smtClean="0"/>
            </a:br>
            <a:r>
              <a:rPr lang="en-GB" sz="3900" dirty="0" smtClean="0"/>
              <a:t>Health Sector Strategic Plan III</a:t>
            </a:r>
            <a:br>
              <a:rPr lang="en-GB" sz="3900" dirty="0" smtClean="0"/>
            </a:br>
            <a:r>
              <a:rPr lang="en-GB" sz="3900" dirty="0" smtClean="0"/>
              <a:t>Mid Term Review</a:t>
            </a:r>
            <a:r>
              <a:rPr lang="en-GB" sz="3900" dirty="0" smtClean="0"/>
              <a:t/>
            </a:r>
            <a:br>
              <a:rPr lang="en-GB" sz="3900" dirty="0" smtClean="0"/>
            </a:br>
            <a:r>
              <a:rPr lang="en-GB" sz="3900" dirty="0" smtClean="0"/>
              <a:t>Joint Annual Health Sector Review</a:t>
            </a:r>
            <a:endParaRPr lang="en-GB" sz="3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23 October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systems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88" y="1417638"/>
            <a:ext cx="8448712" cy="9078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88" y="2325504"/>
            <a:ext cx="8448712" cy="251382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MMAM improves overall </a:t>
            </a:r>
            <a:r>
              <a:rPr lang="en-GB" dirty="0" smtClean="0"/>
              <a:t>geographic </a:t>
            </a:r>
            <a:r>
              <a:rPr lang="en-GB" dirty="0" smtClean="0"/>
              <a:t>accessibility </a:t>
            </a:r>
          </a:p>
          <a:p>
            <a:pPr lvl="1"/>
            <a:r>
              <a:rPr lang="en-GB" dirty="0" smtClean="0"/>
              <a:t>Expansion is not </a:t>
            </a:r>
            <a:r>
              <a:rPr lang="en-GB" dirty="0" smtClean="0"/>
              <a:t>equitable nationwide, less in rural areas and</a:t>
            </a:r>
            <a:r>
              <a:rPr lang="en-GB" dirty="0" smtClean="0"/>
              <a:t> less Western </a:t>
            </a:r>
            <a:r>
              <a:rPr lang="en-GB" dirty="0" smtClean="0"/>
              <a:t>and Lake </a:t>
            </a:r>
            <a:r>
              <a:rPr lang="en-GB" dirty="0" smtClean="0"/>
              <a:t>Zones </a:t>
            </a:r>
          </a:p>
          <a:p>
            <a:r>
              <a:rPr lang="en-GB" dirty="0" smtClean="0"/>
              <a:t>Financial </a:t>
            </a:r>
            <a:r>
              <a:rPr lang="en-GB" dirty="0" smtClean="0"/>
              <a:t>accessibility is not </a:t>
            </a:r>
            <a:r>
              <a:rPr lang="en-GB" dirty="0" smtClean="0"/>
              <a:t>improving</a:t>
            </a:r>
          </a:p>
          <a:p>
            <a:pPr lvl="1"/>
            <a:r>
              <a:rPr lang="en-GB" dirty="0" smtClean="0"/>
              <a:t>W</a:t>
            </a:r>
            <a:r>
              <a:rPr lang="en-GB" dirty="0" smtClean="0"/>
              <a:t>aivers </a:t>
            </a:r>
            <a:r>
              <a:rPr lang="en-GB" dirty="0" smtClean="0"/>
              <a:t>and exemption schemes</a:t>
            </a:r>
            <a:r>
              <a:rPr lang="en-GB" dirty="0" smtClean="0"/>
              <a:t> not successful</a:t>
            </a:r>
          </a:p>
          <a:p>
            <a:pPr lvl="1"/>
            <a:r>
              <a:rPr lang="en-GB" dirty="0" smtClean="0"/>
              <a:t>O</a:t>
            </a:r>
            <a:r>
              <a:rPr lang="en-GB" dirty="0" smtClean="0"/>
              <a:t>ut</a:t>
            </a:r>
            <a:r>
              <a:rPr lang="en-GB" dirty="0" smtClean="0"/>
              <a:t>-of-pocket expenses are </a:t>
            </a:r>
            <a:r>
              <a:rPr lang="en-GB" dirty="0" smtClean="0"/>
              <a:t>increasing</a:t>
            </a:r>
          </a:p>
          <a:p>
            <a:pPr lvl="1"/>
            <a:r>
              <a:rPr lang="en-GB" dirty="0" smtClean="0"/>
              <a:t>Community Health Fund not attractive for the poor </a:t>
            </a:r>
          </a:p>
          <a:p>
            <a:r>
              <a:rPr lang="en-GB" dirty="0" smtClean="0"/>
              <a:t>Access to medicines </a:t>
            </a:r>
          </a:p>
          <a:p>
            <a:pPr lvl="1"/>
            <a:r>
              <a:rPr lang="en-GB" dirty="0" smtClean="0"/>
              <a:t>S</a:t>
            </a:r>
            <a:r>
              <a:rPr lang="en-GB" dirty="0" smtClean="0"/>
              <a:t>mall improvements, </a:t>
            </a:r>
            <a:r>
              <a:rPr lang="en-GB" dirty="0" smtClean="0"/>
              <a:t>but</a:t>
            </a:r>
            <a:r>
              <a:rPr lang="en-GB" dirty="0" smtClean="0"/>
              <a:t> still </a:t>
            </a:r>
            <a:r>
              <a:rPr lang="en-GB" dirty="0" smtClean="0"/>
              <a:t>serious </a:t>
            </a:r>
            <a:r>
              <a:rPr lang="en-GB" dirty="0" smtClean="0"/>
              <a:t>concern </a:t>
            </a:r>
          </a:p>
          <a:p>
            <a:pPr lvl="1"/>
            <a:r>
              <a:rPr lang="en-GB" dirty="0" smtClean="0"/>
              <a:t>Major complaint of </a:t>
            </a:r>
            <a:r>
              <a:rPr lang="en-GB" dirty="0" smtClean="0"/>
              <a:t>the general </a:t>
            </a:r>
            <a:r>
              <a:rPr lang="en-GB" dirty="0" smtClean="0"/>
              <a:t>population 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Access to </a:t>
            </a:r>
            <a:r>
              <a:rPr lang="en-GB" i="1" dirty="0" smtClean="0"/>
              <a:t>healthcare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25176"/>
            <a:ext cx="8229600" cy="5182768"/>
          </a:xfrm>
        </p:spPr>
        <p:txBody>
          <a:bodyPr>
            <a:normAutofit fontScale="92500"/>
          </a:bodyPr>
          <a:lstStyle/>
          <a:p>
            <a:r>
              <a:rPr lang="en-GB" sz="2800" dirty="0" smtClean="0"/>
              <a:t>M</a:t>
            </a:r>
            <a:r>
              <a:rPr lang="en-GB" sz="2800" dirty="0" smtClean="0"/>
              <a:t>ajor </a:t>
            </a:r>
            <a:r>
              <a:rPr lang="en-GB" sz="2800" dirty="0" smtClean="0"/>
              <a:t>steps</a:t>
            </a:r>
            <a:r>
              <a:rPr lang="en-GB" sz="2800" dirty="0" smtClean="0"/>
              <a:t> in </a:t>
            </a:r>
            <a:r>
              <a:rPr lang="en-GB" sz="2800" dirty="0" smtClean="0"/>
              <a:t>systems development</a:t>
            </a:r>
            <a:r>
              <a:rPr lang="en-GB" sz="2800" dirty="0" smtClean="0"/>
              <a:t> </a:t>
            </a:r>
          </a:p>
          <a:p>
            <a:pPr lvl="1"/>
            <a:r>
              <a:rPr lang="en-GB" sz="2400" dirty="0" smtClean="0"/>
              <a:t>TQIF and many other guidelines in MNCH, disease control, drug prescription</a:t>
            </a:r>
          </a:p>
          <a:p>
            <a:pPr lvl="1"/>
            <a:r>
              <a:rPr lang="en-GB" sz="2400" dirty="0" smtClean="0"/>
              <a:t>Accreditation and performance management </a:t>
            </a:r>
            <a:r>
              <a:rPr lang="en-GB" sz="2400" dirty="0" smtClean="0"/>
              <a:t>system </a:t>
            </a:r>
            <a:endParaRPr lang="en-GB" sz="2400" dirty="0" smtClean="0"/>
          </a:p>
          <a:p>
            <a:r>
              <a:rPr lang="en-GB" sz="2800" dirty="0" smtClean="0"/>
              <a:t>Quality systems not sufficiently implemented</a:t>
            </a:r>
          </a:p>
          <a:p>
            <a:pPr lvl="1"/>
            <a:r>
              <a:rPr lang="en-GB" sz="2400" dirty="0" smtClean="0"/>
              <a:t>Exception HIV</a:t>
            </a:r>
            <a:r>
              <a:rPr lang="en-GB" sz="2400" dirty="0" smtClean="0"/>
              <a:t>,</a:t>
            </a:r>
            <a:r>
              <a:rPr lang="en-GB" sz="2400" dirty="0" smtClean="0"/>
              <a:t> </a:t>
            </a:r>
            <a:r>
              <a:rPr lang="en-GB" sz="2400" dirty="0" smtClean="0"/>
              <a:t>M</a:t>
            </a:r>
            <a:r>
              <a:rPr lang="en-GB" sz="2400" dirty="0" smtClean="0"/>
              <a:t>alaria</a:t>
            </a:r>
            <a:r>
              <a:rPr lang="en-GB" sz="2400" dirty="0" smtClean="0"/>
              <a:t>,</a:t>
            </a:r>
            <a:r>
              <a:rPr lang="en-GB" sz="2400" dirty="0" smtClean="0"/>
              <a:t> TB and child health </a:t>
            </a:r>
          </a:p>
          <a:p>
            <a:r>
              <a:rPr lang="en-GB" sz="2800" dirty="0" smtClean="0"/>
              <a:t>Production of human resources increasing </a:t>
            </a:r>
          </a:p>
          <a:p>
            <a:pPr lvl="1"/>
            <a:r>
              <a:rPr lang="en-GB" sz="2400" dirty="0" smtClean="0"/>
              <a:t>A</a:t>
            </a:r>
            <a:r>
              <a:rPr lang="en-GB" sz="2400" dirty="0" smtClean="0"/>
              <a:t>bsorptive </a:t>
            </a:r>
            <a:r>
              <a:rPr lang="en-GB" sz="2400" dirty="0" smtClean="0"/>
              <a:t>capacity of the health sector</a:t>
            </a:r>
            <a:r>
              <a:rPr lang="en-GB" sz="2400" dirty="0" smtClean="0"/>
              <a:t> insufficient </a:t>
            </a:r>
          </a:p>
          <a:p>
            <a:pPr lvl="1"/>
            <a:r>
              <a:rPr lang="en-GB" sz="2400" dirty="0" smtClean="0"/>
              <a:t>C</a:t>
            </a:r>
            <a:r>
              <a:rPr lang="en-GB" sz="2400" dirty="0" smtClean="0"/>
              <a:t>ontinuing </a:t>
            </a:r>
            <a:r>
              <a:rPr lang="en-GB" sz="2400" dirty="0" smtClean="0"/>
              <a:t>professional development and</a:t>
            </a:r>
            <a:r>
              <a:rPr lang="en-GB" sz="2400" dirty="0" smtClean="0"/>
              <a:t> professional </a:t>
            </a:r>
            <a:r>
              <a:rPr lang="en-GB" sz="2400" dirty="0" smtClean="0"/>
              <a:t>standards</a:t>
            </a:r>
            <a:r>
              <a:rPr lang="en-GB" sz="2400" dirty="0" smtClean="0"/>
              <a:t> fragmented</a:t>
            </a:r>
            <a:endParaRPr lang="en-US" sz="2800" dirty="0" smtClean="0"/>
          </a:p>
          <a:p>
            <a:r>
              <a:rPr lang="en-GB" sz="2800" dirty="0" smtClean="0"/>
              <a:t>Monitoring </a:t>
            </a:r>
            <a:r>
              <a:rPr lang="en-GB" sz="2800" dirty="0" smtClean="0"/>
              <a:t>&amp; Evaluation systems is </a:t>
            </a:r>
            <a:r>
              <a:rPr lang="en-GB" sz="2800" dirty="0" smtClean="0"/>
              <a:t>improving</a:t>
            </a:r>
          </a:p>
          <a:p>
            <a:pPr lvl="1"/>
            <a:r>
              <a:rPr lang="en-GB" sz="2400" dirty="0" smtClean="0"/>
              <a:t>I</a:t>
            </a:r>
            <a:r>
              <a:rPr lang="en-GB" sz="2400" dirty="0" smtClean="0"/>
              <a:t>nnovative </a:t>
            </a:r>
            <a:r>
              <a:rPr lang="en-GB" sz="2400" dirty="0" smtClean="0"/>
              <a:t>methods of data collection and </a:t>
            </a:r>
            <a:r>
              <a:rPr lang="en-GB" sz="2400" dirty="0" smtClean="0"/>
              <a:t>analysis </a:t>
            </a:r>
          </a:p>
          <a:p>
            <a:pPr lvl="1"/>
            <a:r>
              <a:rPr lang="en-GB" sz="2400" dirty="0" smtClean="0"/>
              <a:t>E</a:t>
            </a:r>
            <a:r>
              <a:rPr lang="en-GB" sz="2400" dirty="0" smtClean="0"/>
              <a:t>vidence</a:t>
            </a:r>
            <a:r>
              <a:rPr lang="en-GB" sz="2400" dirty="0" smtClean="0"/>
              <a:t>-based</a:t>
            </a:r>
            <a:r>
              <a:rPr lang="en-GB" sz="2400" dirty="0" smtClean="0"/>
              <a:t> decision</a:t>
            </a:r>
            <a:r>
              <a:rPr lang="en-GB" sz="2400" dirty="0" smtClean="0"/>
              <a:t>-</a:t>
            </a:r>
            <a:r>
              <a:rPr lang="en-GB" sz="2400" dirty="0" smtClean="0"/>
              <a:t>making in infancy stage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i="1" dirty="0" smtClean="0"/>
              <a:t>Quality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627" y="1210236"/>
            <a:ext cx="8929373" cy="500529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</a:t>
            </a:r>
            <a:r>
              <a:rPr lang="en-GB" dirty="0" smtClean="0"/>
              <a:t>quity </a:t>
            </a:r>
            <a:r>
              <a:rPr lang="en-GB" dirty="0" smtClean="0"/>
              <a:t>is improving for many </a:t>
            </a:r>
            <a:r>
              <a:rPr lang="en-GB" dirty="0" smtClean="0"/>
              <a:t>indicators</a:t>
            </a:r>
          </a:p>
          <a:p>
            <a:pPr lvl="1"/>
            <a:r>
              <a:rPr lang="en-GB" dirty="0" smtClean="0"/>
              <a:t>I</a:t>
            </a:r>
            <a:r>
              <a:rPr lang="en-GB" dirty="0" smtClean="0"/>
              <a:t>nequities are </a:t>
            </a:r>
            <a:r>
              <a:rPr lang="en-GB" dirty="0" smtClean="0"/>
              <a:t>still </a:t>
            </a:r>
            <a:r>
              <a:rPr lang="en-GB" dirty="0" smtClean="0"/>
              <a:t>large, especially reproductive health</a:t>
            </a:r>
            <a:endParaRPr lang="en-US" dirty="0" smtClean="0"/>
          </a:p>
          <a:p>
            <a:r>
              <a:rPr lang="en-GB" dirty="0" smtClean="0"/>
              <a:t>Vulnerable people</a:t>
            </a:r>
            <a:r>
              <a:rPr lang="en-GB" dirty="0" smtClean="0"/>
              <a:t> suffer negative </a:t>
            </a:r>
            <a:r>
              <a:rPr lang="en-GB" dirty="0" smtClean="0"/>
              <a:t>social determinants of health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N</a:t>
            </a:r>
            <a:r>
              <a:rPr lang="en-GB" dirty="0" smtClean="0"/>
              <a:t>ot </a:t>
            </a:r>
            <a:r>
              <a:rPr lang="en-GB" dirty="0" smtClean="0"/>
              <a:t>sufficient attention in communities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Not enough focus by health </a:t>
            </a:r>
            <a:r>
              <a:rPr lang="en-GB" dirty="0" smtClean="0"/>
              <a:t>workers</a:t>
            </a:r>
            <a:r>
              <a:rPr lang="en-GB" dirty="0" smtClean="0"/>
              <a:t> and health system</a:t>
            </a:r>
            <a:endParaRPr lang="en-US" dirty="0" smtClean="0"/>
          </a:p>
          <a:p>
            <a:r>
              <a:rPr lang="en-GB" dirty="0" smtClean="0"/>
              <a:t>Sexual and other gender-based violence are not high on the agenda in the health </a:t>
            </a:r>
            <a:r>
              <a:rPr lang="en-GB" dirty="0" smtClean="0"/>
              <a:t>sector </a:t>
            </a:r>
          </a:p>
          <a:p>
            <a:pPr lvl="1"/>
            <a:r>
              <a:rPr lang="en-GB" dirty="0" smtClean="0"/>
              <a:t>W</a:t>
            </a:r>
            <a:r>
              <a:rPr lang="en-GB" dirty="0" smtClean="0"/>
              <a:t>omen are more vulnerable: Teenage pregnancies, HIV infections, </a:t>
            </a:r>
            <a:r>
              <a:rPr lang="en-GB" dirty="0" smtClean="0"/>
              <a:t>female genital mutilation, rape and sexual </a:t>
            </a:r>
            <a:r>
              <a:rPr lang="en-GB" dirty="0" smtClean="0"/>
              <a:t>abuse</a:t>
            </a:r>
          </a:p>
          <a:p>
            <a:r>
              <a:rPr lang="en-GB" dirty="0" smtClean="0"/>
              <a:t>No gender </a:t>
            </a:r>
            <a:r>
              <a:rPr lang="en-GB" dirty="0" smtClean="0"/>
              <a:t>balance in</a:t>
            </a:r>
            <a:r>
              <a:rPr lang="en-GB" dirty="0" smtClean="0"/>
              <a:t> </a:t>
            </a:r>
            <a:r>
              <a:rPr lang="en-GB" dirty="0" err="1" smtClean="0"/>
              <a:t>CHSBs</a:t>
            </a:r>
            <a:r>
              <a:rPr lang="en-GB" dirty="0" smtClean="0"/>
              <a:t> and </a:t>
            </a:r>
            <a:r>
              <a:rPr lang="en-GB" dirty="0" err="1" smtClean="0"/>
              <a:t>HFGCs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M</a:t>
            </a:r>
            <a:r>
              <a:rPr lang="en-GB" dirty="0" smtClean="0"/>
              <a:t>en dominate </a:t>
            </a:r>
            <a:r>
              <a:rPr lang="en-GB" dirty="0" smtClean="0"/>
              <a:t>the </a:t>
            </a:r>
            <a:r>
              <a:rPr lang="en-GB" dirty="0" smtClean="0"/>
              <a:t>committees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Equity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2512" y="1481328"/>
            <a:ext cx="8454288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Efficiency </a:t>
            </a:r>
            <a:r>
              <a:rPr lang="en-GB" dirty="0" smtClean="0"/>
              <a:t>is a major issue in the health service </a:t>
            </a:r>
            <a:r>
              <a:rPr lang="en-GB" dirty="0" smtClean="0"/>
              <a:t>delivery </a:t>
            </a:r>
          </a:p>
          <a:p>
            <a:pPr lvl="1"/>
            <a:r>
              <a:rPr lang="en-GB" dirty="0" smtClean="0"/>
              <a:t>P</a:t>
            </a:r>
            <a:r>
              <a:rPr lang="en-GB" dirty="0" smtClean="0"/>
              <a:t>roductivity </a:t>
            </a:r>
            <a:r>
              <a:rPr lang="en-GB" dirty="0" smtClean="0"/>
              <a:t>of health </a:t>
            </a:r>
            <a:r>
              <a:rPr lang="en-GB" dirty="0" smtClean="0"/>
              <a:t>workers often low due to lacking resources (medicines, equipment, funds)</a:t>
            </a:r>
          </a:p>
          <a:p>
            <a:pPr lvl="1"/>
            <a:r>
              <a:rPr lang="en-GB" dirty="0" smtClean="0"/>
              <a:t>Distribution </a:t>
            </a:r>
            <a:r>
              <a:rPr lang="en-GB" dirty="0" smtClean="0"/>
              <a:t>of health workers is not</a:t>
            </a:r>
            <a:r>
              <a:rPr lang="en-GB" dirty="0" smtClean="0"/>
              <a:t> based </a:t>
            </a:r>
            <a:r>
              <a:rPr lang="en-GB" dirty="0" smtClean="0"/>
              <a:t>on</a:t>
            </a:r>
            <a:r>
              <a:rPr lang="en-GB" dirty="0" smtClean="0"/>
              <a:t> needs</a:t>
            </a:r>
            <a:endParaRPr lang="en-US" dirty="0" smtClean="0"/>
          </a:p>
          <a:p>
            <a:r>
              <a:rPr lang="en-GB" dirty="0" smtClean="0"/>
              <a:t>D</a:t>
            </a:r>
            <a:r>
              <a:rPr lang="en-GB" dirty="0" smtClean="0"/>
              <a:t>uplication </a:t>
            </a:r>
            <a:r>
              <a:rPr lang="en-GB" dirty="0" smtClean="0"/>
              <a:t>of </a:t>
            </a:r>
            <a:r>
              <a:rPr lang="en-GB" dirty="0" smtClean="0"/>
              <a:t>work </a:t>
            </a:r>
          </a:p>
          <a:p>
            <a:pPr lvl="1"/>
            <a:r>
              <a:rPr lang="en-GB" dirty="0" smtClean="0"/>
              <a:t>P</a:t>
            </a:r>
            <a:r>
              <a:rPr lang="en-GB" dirty="0" smtClean="0"/>
              <a:t>arallel systems MOHSW </a:t>
            </a:r>
            <a:r>
              <a:rPr lang="en-GB" dirty="0" smtClean="0"/>
              <a:t>and PMO-</a:t>
            </a:r>
            <a:r>
              <a:rPr lang="en-GB" dirty="0" smtClean="0"/>
              <a:t>RALG</a:t>
            </a:r>
            <a:endParaRPr lang="en-GB" dirty="0" smtClean="0"/>
          </a:p>
          <a:p>
            <a:pPr lvl="1"/>
            <a:r>
              <a:rPr lang="en-GB" dirty="0" smtClean="0"/>
              <a:t>NGOs </a:t>
            </a:r>
            <a:r>
              <a:rPr lang="en-GB" dirty="0" smtClean="0"/>
              <a:t>or development </a:t>
            </a:r>
            <a:r>
              <a:rPr lang="en-GB" dirty="0" smtClean="0"/>
              <a:t>partners increase fragmentation </a:t>
            </a:r>
          </a:p>
          <a:p>
            <a:r>
              <a:rPr lang="en-GB" dirty="0" smtClean="0"/>
              <a:t>Delays </a:t>
            </a:r>
            <a:r>
              <a:rPr lang="en-GB" dirty="0" smtClean="0"/>
              <a:t>in disbursement of funding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Direct impact on services in health facilities 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Efficiency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3999" cy="492661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Funding for the health sector is far less than envisaged in HSSP </a:t>
            </a:r>
            <a:r>
              <a:rPr lang="en-GB" sz="2800" dirty="0" smtClean="0"/>
              <a:t>III</a:t>
            </a:r>
          </a:p>
          <a:p>
            <a:r>
              <a:rPr lang="en-GB" sz="2800" dirty="0" smtClean="0"/>
              <a:t>Per capita funding not increased in real terms </a:t>
            </a:r>
          </a:p>
          <a:p>
            <a:r>
              <a:rPr lang="en-GB" sz="2800" dirty="0" smtClean="0"/>
              <a:t>Relative </a:t>
            </a:r>
            <a:r>
              <a:rPr lang="en-GB" sz="2800" dirty="0" smtClean="0"/>
              <a:t>government contribution to the health </a:t>
            </a:r>
            <a:r>
              <a:rPr lang="en-GB" sz="2800" dirty="0" smtClean="0"/>
              <a:t>sector decreasing</a:t>
            </a:r>
          </a:p>
          <a:p>
            <a:r>
              <a:rPr lang="en-GB" sz="2800" dirty="0" smtClean="0"/>
              <a:t>I</a:t>
            </a:r>
            <a:r>
              <a:rPr lang="en-GB" sz="2800" dirty="0" smtClean="0"/>
              <a:t>ncreasing </a:t>
            </a:r>
            <a:r>
              <a:rPr lang="en-GB" sz="2800" dirty="0" smtClean="0"/>
              <a:t>donor </a:t>
            </a:r>
            <a:r>
              <a:rPr lang="en-GB" sz="2800" dirty="0" smtClean="0"/>
              <a:t>dependency</a:t>
            </a:r>
            <a:endParaRPr lang="en-GB" sz="2800" dirty="0" smtClean="0"/>
          </a:p>
          <a:p>
            <a:pPr lvl="1"/>
            <a:r>
              <a:rPr lang="en-GB" sz="2400" dirty="0" smtClean="0"/>
              <a:t>non</a:t>
            </a:r>
            <a:r>
              <a:rPr lang="en-GB" sz="2400" dirty="0" smtClean="0"/>
              <a:t>-basket funding</a:t>
            </a:r>
            <a:r>
              <a:rPr lang="en-GB" sz="2400" dirty="0" smtClean="0"/>
              <a:t> major </a:t>
            </a:r>
            <a:r>
              <a:rPr lang="en-GB" sz="2400" dirty="0" smtClean="0"/>
              <a:t>source of donor </a:t>
            </a:r>
            <a:r>
              <a:rPr lang="en-GB" sz="2400" dirty="0" smtClean="0"/>
              <a:t>funding </a:t>
            </a:r>
          </a:p>
          <a:p>
            <a:r>
              <a:rPr lang="en-GB" sz="2800" dirty="0" smtClean="0"/>
              <a:t>In </a:t>
            </a:r>
            <a:r>
              <a:rPr lang="en-GB" sz="2800" dirty="0" smtClean="0"/>
              <a:t>the remaining period HSSP III no significant increase in budget expected </a:t>
            </a:r>
          </a:p>
          <a:p>
            <a:endParaRPr lang="en-US" sz="3200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i="1" dirty="0" smtClean="0"/>
              <a:t>Sustainability</a:t>
            </a:r>
            <a:endParaRPr lang="en-US" sz="4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Health systems development and management</a:t>
            </a:r>
          </a:p>
          <a:p>
            <a:endParaRPr lang="en-GB" dirty="0" smtClean="0"/>
          </a:p>
          <a:p>
            <a:r>
              <a:rPr lang="en-GB" dirty="0" smtClean="0"/>
              <a:t>Human resources for health</a:t>
            </a:r>
          </a:p>
          <a:p>
            <a:endParaRPr lang="en-GB" dirty="0" smtClean="0"/>
          </a:p>
          <a:p>
            <a:r>
              <a:rPr lang="en-GB" dirty="0" smtClean="0"/>
              <a:t>Improving reproductive health</a:t>
            </a:r>
          </a:p>
          <a:p>
            <a:endParaRPr lang="en-GB" dirty="0" smtClean="0"/>
          </a:p>
          <a:p>
            <a:r>
              <a:rPr lang="en-GB" dirty="0" smtClean="0"/>
              <a:t>Managing financial resources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But why? Four crosscutting themes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457200" y="1665994"/>
            <a:ext cx="8229600" cy="47419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Systems development and management in the health </a:t>
            </a:r>
            <a:r>
              <a:rPr lang="en-GB" sz="3200" dirty="0" smtClean="0"/>
              <a:t>sector: </a:t>
            </a:r>
            <a:br>
              <a:rPr lang="en-GB" sz="3200" dirty="0" smtClean="0"/>
            </a:br>
            <a:r>
              <a:rPr lang="en-GB" sz="3200" dirty="0" smtClean="0"/>
              <a:t>Roles and responsibilities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895871" y="1665994"/>
            <a:ext cx="1466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Regulator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5498" y="1665994"/>
            <a:ext cx="1627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DA1F28"/>
                </a:solidFill>
              </a:rPr>
              <a:t>Implementer</a:t>
            </a:r>
            <a:endParaRPr lang="en-GB" dirty="0">
              <a:solidFill>
                <a:srgbClr val="DA1F28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11" name="Oval Callout 10"/>
          <p:cNvSpPr/>
          <p:nvPr/>
        </p:nvSpPr>
        <p:spPr>
          <a:xfrm>
            <a:off x="89648" y="3914588"/>
            <a:ext cx="2689412" cy="1663013"/>
          </a:xfrm>
          <a:prstGeom prst="wedgeEllipseCallout">
            <a:avLst>
              <a:gd name="adj1" fmla="val 85311"/>
              <a:gd name="adj2" fmla="val -2671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Are the communication mechanisms really working?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Slide1.jpg"/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</a:blip>
          <a:srcRect l="-18187" r="-18187"/>
          <a:stretch>
            <a:fillRect/>
          </a:stretch>
        </p:blipFill>
        <p:spPr>
          <a:xfrm>
            <a:off x="457200" y="1725733"/>
            <a:ext cx="8229600" cy="5047971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9059" y="274638"/>
            <a:ext cx="8904941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Development Partners</a:t>
            </a:r>
            <a:r>
              <a:rPr lang="en-GB" dirty="0" smtClean="0"/>
              <a:t> and Programmes in management process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12" name="Oval Callout 11"/>
          <p:cNvSpPr/>
          <p:nvPr/>
        </p:nvSpPr>
        <p:spPr>
          <a:xfrm>
            <a:off x="239058" y="3615765"/>
            <a:ext cx="2629647" cy="1912470"/>
          </a:xfrm>
          <a:prstGeom prst="wedgeEllipseCallout">
            <a:avLst>
              <a:gd name="adj1" fmla="val 91667"/>
              <a:gd name="adj2" fmla="val -96875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Are </a:t>
            </a:r>
            <a:r>
              <a:rPr lang="en-GB" dirty="0" err="1" smtClean="0">
                <a:solidFill>
                  <a:srgbClr val="000000"/>
                </a:solidFill>
              </a:rPr>
              <a:t>DPs</a:t>
            </a:r>
            <a:r>
              <a:rPr lang="en-GB" dirty="0" smtClean="0">
                <a:solidFill>
                  <a:srgbClr val="000000"/>
                </a:solidFill>
              </a:rPr>
              <a:t> and programmes part of solution or part of problem?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-4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8099" r="-18099"/>
          <a:stretch>
            <a:fillRect/>
          </a:stretch>
        </p:blipFill>
        <p:spPr>
          <a:xfrm>
            <a:off x="1763058" y="3282170"/>
            <a:ext cx="5683624" cy="3125774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Health workers are the backbone of the health system</a:t>
            </a:r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179295" y="1613647"/>
            <a:ext cx="3257176" cy="2644587"/>
          </a:xfrm>
          <a:prstGeom prst="wedgeEllipseCallout">
            <a:avLst>
              <a:gd name="adj1" fmla="val 54396"/>
              <a:gd name="adj2" fmla="val 39901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0000"/>
                </a:solidFill>
              </a:rPr>
              <a:t>Knowledge</a:t>
            </a:r>
          </a:p>
          <a:p>
            <a:pPr algn="ctr"/>
            <a:r>
              <a:rPr lang="en-GB" dirty="0" smtClean="0">
                <a:solidFill>
                  <a:srgbClr val="000000"/>
                </a:solidFill>
              </a:rPr>
              <a:t>Training and CPD</a:t>
            </a:r>
          </a:p>
          <a:p>
            <a:pPr algn="ctr"/>
            <a:r>
              <a:rPr lang="en-GB" dirty="0" smtClean="0">
                <a:solidFill>
                  <a:srgbClr val="000000"/>
                </a:solidFill>
              </a:rPr>
              <a:t>Guidelines and supervision</a:t>
            </a:r>
          </a:p>
          <a:p>
            <a:pPr algn="ctr"/>
            <a:r>
              <a:rPr lang="en-GB" dirty="0" smtClean="0">
                <a:solidFill>
                  <a:srgbClr val="000000"/>
                </a:solidFill>
              </a:rPr>
              <a:t>Diploma and </a:t>
            </a:r>
          </a:p>
          <a:p>
            <a:pPr algn="ctr"/>
            <a:r>
              <a:rPr lang="en-GB" dirty="0" smtClean="0">
                <a:solidFill>
                  <a:srgbClr val="000000"/>
                </a:solidFill>
              </a:rPr>
              <a:t>Re-registration</a:t>
            </a:r>
            <a:endParaRPr lang="en-GB" dirty="0" smtClean="0">
              <a:solidFill>
                <a:srgbClr val="000000"/>
              </a:solidFill>
            </a:endParaRPr>
          </a:p>
          <a:p>
            <a:pPr algn="ctr"/>
            <a:endParaRPr lang="en-GB" dirty="0" smtClean="0">
              <a:solidFill>
                <a:srgbClr val="000000"/>
              </a:solidFill>
            </a:endParaRPr>
          </a:p>
          <a:p>
            <a:pPr algn="ctr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227295" y="1613647"/>
            <a:ext cx="3257176" cy="1864532"/>
          </a:xfrm>
          <a:prstGeom prst="wedgeEllipseCallout">
            <a:avLst>
              <a:gd name="adj1" fmla="val -5237"/>
              <a:gd name="adj2" fmla="val 107375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0000"/>
                </a:solidFill>
              </a:rPr>
              <a:t>Skills</a:t>
            </a:r>
          </a:p>
          <a:p>
            <a:pPr algn="ctr"/>
            <a:r>
              <a:rPr lang="en-GB" dirty="0" smtClean="0">
                <a:solidFill>
                  <a:srgbClr val="000000"/>
                </a:solidFill>
              </a:rPr>
              <a:t>Know-how and supplies</a:t>
            </a:r>
          </a:p>
          <a:p>
            <a:pPr algn="ctr"/>
            <a:r>
              <a:rPr lang="en-GB" dirty="0" smtClean="0">
                <a:solidFill>
                  <a:srgbClr val="000000"/>
                </a:solidFill>
              </a:rPr>
              <a:t>Management and materials</a:t>
            </a:r>
          </a:p>
          <a:p>
            <a:pPr algn="ctr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886824" y="2401046"/>
            <a:ext cx="3257176" cy="2644587"/>
          </a:xfrm>
          <a:prstGeom prst="wedgeEllipseCallout">
            <a:avLst>
              <a:gd name="adj1" fmla="val -52943"/>
              <a:gd name="adj2" fmla="val 5911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0000"/>
                </a:solidFill>
              </a:rPr>
              <a:t>Attitudes</a:t>
            </a:r>
          </a:p>
          <a:p>
            <a:pPr algn="ctr"/>
            <a:r>
              <a:rPr lang="en-GB" dirty="0" smtClean="0">
                <a:solidFill>
                  <a:srgbClr val="000000"/>
                </a:solidFill>
              </a:rPr>
              <a:t>Passion and compassion</a:t>
            </a:r>
          </a:p>
          <a:p>
            <a:pPr algn="ctr"/>
            <a:r>
              <a:rPr lang="en-GB" dirty="0" smtClean="0">
                <a:solidFill>
                  <a:srgbClr val="000000"/>
                </a:solidFill>
              </a:rPr>
              <a:t>Incentives and performance assessment</a:t>
            </a:r>
          </a:p>
          <a:p>
            <a:pPr algn="ctr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500" dirty="0" smtClean="0"/>
              <a:t>Overview of the</a:t>
            </a:r>
            <a:r>
              <a:rPr lang="en-GB" sz="3500" dirty="0" smtClean="0"/>
              <a:t> Presentation</a:t>
            </a:r>
            <a:br>
              <a:rPr lang="en-GB" sz="3500" dirty="0" smtClean="0"/>
            </a:br>
            <a:r>
              <a:rPr lang="en-GB" sz="2400" dirty="0" smtClean="0"/>
              <a:t>The MTR process</a:t>
            </a:r>
            <a:br>
              <a:rPr lang="en-GB" sz="2400" dirty="0" smtClean="0"/>
            </a:br>
            <a:r>
              <a:rPr lang="en-GB" sz="2400" dirty="0" smtClean="0"/>
              <a:t>Findings and assessment</a:t>
            </a:r>
            <a:br>
              <a:rPr lang="en-GB" sz="2400" dirty="0" smtClean="0"/>
            </a:br>
            <a:r>
              <a:rPr lang="en-GB" sz="2400" dirty="0" smtClean="0"/>
              <a:t>Critical issues</a:t>
            </a:r>
            <a:br>
              <a:rPr lang="en-GB" sz="2400" dirty="0" smtClean="0"/>
            </a:br>
            <a:r>
              <a:rPr lang="en-GB" sz="2400" dirty="0" smtClean="0"/>
              <a:t>Recommendations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JuliePudlowski-generalsm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7841" b="-27841"/>
          <a:stretch>
            <a:fillRect/>
          </a:stretch>
        </p:blipFill>
        <p:spPr>
          <a:xfrm>
            <a:off x="1568823" y="3203573"/>
            <a:ext cx="6490447" cy="356949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Reproductive health</a:t>
            </a:r>
            <a:endParaRPr lang="en-GB" dirty="0"/>
          </a:p>
        </p:txBody>
      </p:sp>
      <p:sp>
        <p:nvSpPr>
          <p:cNvPr id="8" name="Oval Callout 7"/>
          <p:cNvSpPr/>
          <p:nvPr/>
        </p:nvSpPr>
        <p:spPr>
          <a:xfrm>
            <a:off x="231588" y="1195294"/>
            <a:ext cx="2921000" cy="2008279"/>
          </a:xfrm>
          <a:prstGeom prst="wedgeEllipseCallout">
            <a:avLst>
              <a:gd name="adj1" fmla="val 60173"/>
              <a:gd name="adj2" fmla="val 10416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Reproductive health is not rocket science, but 24/7 commitment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2898588" y="1195294"/>
            <a:ext cx="3227294" cy="1748118"/>
          </a:xfrm>
          <a:prstGeom prst="wedgeEllipseCallout">
            <a:avLst>
              <a:gd name="adj1" fmla="val -15740"/>
              <a:gd name="adj2" fmla="val 11805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Reproductive health </a:t>
            </a:r>
            <a:r>
              <a:rPr lang="en-GB" dirty="0" smtClean="0">
                <a:solidFill>
                  <a:srgbClr val="000000"/>
                </a:solidFill>
              </a:rPr>
              <a:t>needs a functional health system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558118" y="1736165"/>
            <a:ext cx="3406588" cy="1748118"/>
          </a:xfrm>
          <a:prstGeom prst="wedgeEllipseCallout">
            <a:avLst>
              <a:gd name="adj1" fmla="val -30214"/>
              <a:gd name="adj2" fmla="val 10352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Reproductive health </a:t>
            </a:r>
            <a:r>
              <a:rPr lang="en-GB" dirty="0" smtClean="0">
                <a:solidFill>
                  <a:srgbClr val="000000"/>
                </a:solidFill>
              </a:rPr>
              <a:t>needs an holistic approach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anzanian-Shilling-550x275.jpg"/>
          <p:cNvPicPr>
            <a:picLocks noGrp="1" noChangeAspect="1"/>
          </p:cNvPicPr>
          <p:nvPr>
            <p:ph idx="1"/>
          </p:nvPr>
        </p:nvPicPr>
        <p:blipFill>
          <a:blip r:embed="rId2"/>
          <a:srcRect t="-4996" b="-4996"/>
          <a:stretch>
            <a:fillRect/>
          </a:stretch>
        </p:blipFill>
        <p:spPr>
          <a:xfrm>
            <a:off x="2166469" y="3232867"/>
            <a:ext cx="5773271" cy="3175077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Resources</a:t>
            </a:r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224118" y="1867647"/>
            <a:ext cx="2632635" cy="1568883"/>
          </a:xfrm>
          <a:prstGeom prst="wedgeEllipseCallout">
            <a:avLst>
              <a:gd name="adj1" fmla="val 70540"/>
              <a:gd name="adj2" fmla="val 13392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Bureaucratic delays in disbursements kill people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2542989" y="1417638"/>
            <a:ext cx="3104776" cy="1568883"/>
          </a:xfrm>
          <a:prstGeom prst="wedgeEllipseCallout">
            <a:avLst>
              <a:gd name="adj1" fmla="val 5556"/>
              <a:gd name="adj2" fmla="val 15583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Value for Money: first deliver, then ask for payment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378824" y="1570038"/>
            <a:ext cx="3307976" cy="1568883"/>
          </a:xfrm>
          <a:prstGeom prst="wedgeEllipseCallout">
            <a:avLst>
              <a:gd name="adj1" fmla="val -36901"/>
              <a:gd name="adj2" fmla="val 15106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Planning without budget is dreaming, not solving problems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en-GB" dirty="0" smtClean="0"/>
              <a:t>The focus in the remaining period</a:t>
            </a:r>
            <a:r>
              <a:rPr lang="en-GB" dirty="0" smtClean="0"/>
              <a:t> HSSP III should </a:t>
            </a:r>
            <a:r>
              <a:rPr lang="en-GB" dirty="0" smtClean="0"/>
              <a:t>be on</a:t>
            </a:r>
            <a:r>
              <a:rPr lang="en-GB" dirty="0" smtClean="0"/>
              <a:t> Value </a:t>
            </a:r>
            <a:r>
              <a:rPr lang="en-GB" dirty="0" smtClean="0"/>
              <a:t>for Money</a:t>
            </a:r>
            <a:endParaRPr lang="en-GB" dirty="0" smtClean="0"/>
          </a:p>
          <a:p>
            <a:pPr lvl="1"/>
            <a:r>
              <a:rPr lang="en-GB" dirty="0" smtClean="0"/>
              <a:t>Efficiency </a:t>
            </a:r>
            <a:r>
              <a:rPr lang="en-GB" dirty="0" smtClean="0"/>
              <a:t>gains can realised within budget limitations</a:t>
            </a:r>
          </a:p>
          <a:p>
            <a:pPr lvl="1"/>
            <a:r>
              <a:rPr lang="en-GB" dirty="0" smtClean="0"/>
              <a:t>Increased transparency and accountability</a:t>
            </a:r>
            <a:r>
              <a:rPr lang="en-GB" dirty="0" smtClean="0"/>
              <a:t> will enhance </a:t>
            </a:r>
            <a:r>
              <a:rPr lang="en-GB" dirty="0" smtClean="0"/>
              <a:t>trust of population and </a:t>
            </a:r>
            <a:r>
              <a:rPr lang="en-GB" dirty="0" smtClean="0"/>
              <a:t>partners</a:t>
            </a:r>
          </a:p>
          <a:p>
            <a:r>
              <a:rPr lang="en-GB" dirty="0" smtClean="0"/>
              <a:t>Quality focus as the engine for speeding up results</a:t>
            </a:r>
          </a:p>
          <a:p>
            <a:pPr lvl="1"/>
            <a:r>
              <a:rPr lang="en-GB" dirty="0" smtClean="0"/>
              <a:t>Low-hanging fruits in all areas</a:t>
            </a:r>
          </a:p>
          <a:p>
            <a:pPr lvl="1"/>
            <a:r>
              <a:rPr lang="en-GB" dirty="0" smtClean="0"/>
              <a:t>Visibility of quality services can </a:t>
            </a:r>
            <a:r>
              <a:rPr lang="en-GB" dirty="0" smtClean="0"/>
              <a:t>improve</a:t>
            </a:r>
          </a:p>
          <a:p>
            <a:r>
              <a:rPr lang="en-GB" dirty="0" smtClean="0"/>
              <a:t>Targeted approach for weakest areas</a:t>
            </a:r>
          </a:p>
          <a:p>
            <a:pPr lvl="1"/>
            <a:r>
              <a:rPr lang="en-GB" dirty="0" smtClean="0"/>
              <a:t>Use available information to improve weakest performers</a:t>
            </a:r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in HSSP III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457200" y="840328"/>
            <a:ext cx="9395138" cy="516696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in HSSP III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Accelerate accreditation system</a:t>
            </a:r>
          </a:p>
          <a:p>
            <a:pPr lvl="1"/>
            <a:r>
              <a:rPr lang="en-GB" dirty="0" smtClean="0"/>
              <a:t>Phased introduction of accreditation</a:t>
            </a:r>
          </a:p>
          <a:p>
            <a:pPr lvl="1"/>
            <a:r>
              <a:rPr lang="en-GB" dirty="0" smtClean="0"/>
              <a:t>Develop system with private providers and health insurance </a:t>
            </a:r>
            <a:r>
              <a:rPr lang="en-GB" dirty="0" smtClean="0"/>
              <a:t>organisations = level playing field</a:t>
            </a:r>
          </a:p>
          <a:p>
            <a:pPr lvl="1"/>
            <a:r>
              <a:rPr lang="en-GB" dirty="0" smtClean="0"/>
              <a:t>Independent accreditation body</a:t>
            </a:r>
          </a:p>
          <a:p>
            <a:pPr lvl="1"/>
            <a:r>
              <a:rPr lang="en-GB" dirty="0" smtClean="0"/>
              <a:t>Focus on community accountability, eradicate corruption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Accreditation serves as basis for identifying weakest performers</a:t>
            </a:r>
          </a:p>
          <a:p>
            <a:pPr lvl="1"/>
            <a:r>
              <a:rPr lang="en-GB" dirty="0" smtClean="0"/>
              <a:t>Focus on rapid improvements where possible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quality: show results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39110"/>
            <a:ext cx="8229600" cy="5135330"/>
          </a:xfrm>
        </p:spPr>
        <p:txBody>
          <a:bodyPr>
            <a:normAutofit/>
          </a:bodyPr>
          <a:lstStyle/>
          <a:p>
            <a:r>
              <a:rPr lang="en-GB" dirty="0" smtClean="0"/>
              <a:t>Pharmaceuticals and supplies</a:t>
            </a:r>
          </a:p>
          <a:p>
            <a:pPr lvl="1"/>
            <a:r>
              <a:rPr lang="en-GB" dirty="0" smtClean="0"/>
              <a:t>Implement automated logistical management</a:t>
            </a:r>
          </a:p>
          <a:p>
            <a:pPr lvl="1"/>
            <a:r>
              <a:rPr lang="en-GB" dirty="0" smtClean="0"/>
              <a:t>Use information to identify weakest districts and health facilities and give those technical support in management</a:t>
            </a:r>
          </a:p>
          <a:p>
            <a:pPr lvl="1"/>
            <a:r>
              <a:rPr lang="en-GB" dirty="0" smtClean="0"/>
              <a:t>Impose measures for rational drug prescription, waste control, pilferage, illegal payments </a:t>
            </a:r>
          </a:p>
          <a:p>
            <a:pPr lvl="1"/>
            <a:r>
              <a:rPr lang="en-GB" dirty="0" smtClean="0"/>
              <a:t>Independent monitoring medicine supplies</a:t>
            </a:r>
          </a:p>
          <a:p>
            <a:r>
              <a:rPr lang="en-GB" dirty="0" smtClean="0"/>
              <a:t>Human Resources for Health</a:t>
            </a:r>
          </a:p>
          <a:p>
            <a:pPr lvl="1"/>
            <a:r>
              <a:rPr lang="en-GB" dirty="0" smtClean="0"/>
              <a:t>Identify districts with biggest HR constraints, give support in recruitment and retention</a:t>
            </a:r>
          </a:p>
          <a:p>
            <a:pPr lvl="1"/>
            <a:r>
              <a:rPr lang="en-GB" dirty="0" smtClean="0"/>
              <a:t>Ensure staffing of newly constructed facilities</a:t>
            </a:r>
          </a:p>
          <a:p>
            <a:pPr lvl="1"/>
            <a:r>
              <a:rPr lang="en-GB" dirty="0" smtClean="0"/>
              <a:t>Improve absorption of newly trained staff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Pharma</a:t>
            </a:r>
            <a:r>
              <a:rPr lang="en-GB" dirty="0" smtClean="0"/>
              <a:t> and HRH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106" y="1481328"/>
            <a:ext cx="8462694" cy="4525963"/>
          </a:xfrm>
        </p:spPr>
        <p:txBody>
          <a:bodyPr/>
          <a:lstStyle/>
          <a:p>
            <a:r>
              <a:rPr lang="en-GB" dirty="0" smtClean="0"/>
              <a:t>Performance management</a:t>
            </a:r>
          </a:p>
          <a:p>
            <a:pPr lvl="1"/>
            <a:r>
              <a:rPr lang="en-GB" dirty="0" smtClean="0"/>
              <a:t>Use Results Based Financing elements</a:t>
            </a:r>
            <a:r>
              <a:rPr lang="en-GB" dirty="0" smtClean="0"/>
              <a:t> for </a:t>
            </a:r>
            <a:r>
              <a:rPr lang="en-GB" dirty="0" smtClean="0"/>
              <a:t>funding </a:t>
            </a:r>
            <a:r>
              <a:rPr lang="en-GB" dirty="0" smtClean="0"/>
              <a:t>Health Facilities </a:t>
            </a:r>
            <a:r>
              <a:rPr lang="en-GB" dirty="0" smtClean="0"/>
              <a:t>(not</a:t>
            </a:r>
            <a:r>
              <a:rPr lang="en-GB" dirty="0" smtClean="0"/>
              <a:t> only personal </a:t>
            </a:r>
            <a:r>
              <a:rPr lang="en-GB" dirty="0" smtClean="0"/>
              <a:t>incentives)</a:t>
            </a:r>
          </a:p>
          <a:p>
            <a:pPr lvl="1"/>
            <a:r>
              <a:rPr lang="en-GB" dirty="0" smtClean="0"/>
              <a:t>Work together with health insurance organisations</a:t>
            </a:r>
          </a:p>
          <a:p>
            <a:pPr lvl="1"/>
            <a:r>
              <a:rPr lang="en-GB" dirty="0" smtClean="0"/>
              <a:t>Incorporate PPP (stimulate private sector to perform)</a:t>
            </a:r>
          </a:p>
          <a:p>
            <a:pPr lvl="1"/>
            <a:r>
              <a:rPr lang="en-GB" dirty="0" smtClean="0"/>
              <a:t>Make community participation strong component in feedback mechanisms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OPRAS</a:t>
            </a:r>
          </a:p>
          <a:p>
            <a:pPr lvl="1"/>
            <a:r>
              <a:rPr lang="en-GB" dirty="0" smtClean="0"/>
              <a:t>Make OPRAS essential part of HRM, with career development opportunities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Performance and incentives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Financing</a:t>
            </a:r>
          </a:p>
          <a:p>
            <a:pPr lvl="1"/>
            <a:r>
              <a:rPr lang="en-GB" dirty="0" smtClean="0"/>
              <a:t>High level lobby for timely disbursements of funds</a:t>
            </a:r>
          </a:p>
          <a:p>
            <a:pPr lvl="1"/>
            <a:r>
              <a:rPr lang="en-GB" dirty="0" smtClean="0"/>
              <a:t>Disbursement top priority senior management</a:t>
            </a:r>
          </a:p>
          <a:p>
            <a:pPr lvl="1"/>
            <a:r>
              <a:rPr lang="en-GB" dirty="0" smtClean="0"/>
              <a:t>HBF partners contribute to timely disbursement</a:t>
            </a:r>
            <a:endParaRPr lang="en-GB" dirty="0" smtClean="0"/>
          </a:p>
          <a:p>
            <a:pPr lvl="1"/>
            <a:r>
              <a:rPr lang="en-GB" dirty="0" smtClean="0"/>
              <a:t>G</a:t>
            </a:r>
            <a:r>
              <a:rPr lang="en-GB" dirty="0" smtClean="0"/>
              <a:t>ive </a:t>
            </a:r>
            <a:r>
              <a:rPr lang="en-GB" dirty="0" smtClean="0"/>
              <a:t>HFGC control over</a:t>
            </a:r>
            <a:r>
              <a:rPr lang="en-GB" dirty="0" smtClean="0"/>
              <a:t> CHF funds</a:t>
            </a:r>
            <a:endParaRPr lang="en-GB" dirty="0" smtClean="0"/>
          </a:p>
          <a:p>
            <a:r>
              <a:rPr lang="en-GB" dirty="0" smtClean="0"/>
              <a:t>Public Private Partnership</a:t>
            </a:r>
          </a:p>
          <a:p>
            <a:pPr lvl="1"/>
            <a:r>
              <a:rPr lang="en-GB" dirty="0" smtClean="0"/>
              <a:t>Stimulate “informal” PPP collaboration in districts, e.g. in social services</a:t>
            </a:r>
          </a:p>
          <a:p>
            <a:pPr lvl="1"/>
            <a:r>
              <a:rPr lang="en-GB" dirty="0" smtClean="0"/>
              <a:t>Bring private sector in accreditation </a:t>
            </a:r>
            <a:r>
              <a:rPr lang="en-GB" dirty="0" smtClean="0"/>
              <a:t>system</a:t>
            </a:r>
          </a:p>
          <a:p>
            <a:pPr lvl="1"/>
            <a:r>
              <a:rPr lang="en-GB" dirty="0" smtClean="0"/>
              <a:t>Prioritise urban PPP</a:t>
            </a:r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Financing and PPP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834"/>
          </a:xfrm>
        </p:spPr>
        <p:txBody>
          <a:bodyPr>
            <a:normAutofit/>
          </a:bodyPr>
          <a:lstStyle/>
          <a:p>
            <a:r>
              <a:rPr lang="en-GB" dirty="0" smtClean="0"/>
              <a:t>Community accountability</a:t>
            </a:r>
          </a:p>
          <a:p>
            <a:pPr lvl="1"/>
            <a:r>
              <a:rPr lang="en-GB" dirty="0" smtClean="0"/>
              <a:t>Revitalise </a:t>
            </a:r>
            <a:r>
              <a:rPr lang="en-GB" dirty="0" err="1" smtClean="0"/>
              <a:t>HFGCs</a:t>
            </a:r>
            <a:r>
              <a:rPr lang="en-GB" dirty="0" smtClean="0"/>
              <a:t> and </a:t>
            </a:r>
            <a:r>
              <a:rPr lang="en-GB" dirty="0" err="1" smtClean="0"/>
              <a:t>CHSBs</a:t>
            </a:r>
            <a:endParaRPr lang="en-GB" dirty="0" smtClean="0"/>
          </a:p>
          <a:p>
            <a:pPr lvl="1"/>
            <a:r>
              <a:rPr lang="en-GB" dirty="0" smtClean="0"/>
              <a:t>Make </a:t>
            </a:r>
            <a:r>
              <a:rPr lang="en-GB" dirty="0" smtClean="0"/>
              <a:t>community accountability part of accreditation system</a:t>
            </a:r>
          </a:p>
          <a:p>
            <a:pPr lvl="1"/>
            <a:r>
              <a:rPr lang="en-GB" dirty="0" smtClean="0"/>
              <a:t>Establish vibrant MOHSW website with transparent information on performance health sector</a:t>
            </a:r>
          </a:p>
          <a:p>
            <a:r>
              <a:rPr lang="en-GB" dirty="0" smtClean="0"/>
              <a:t>M&amp;E</a:t>
            </a:r>
            <a:endParaRPr lang="en-GB" dirty="0" smtClean="0"/>
          </a:p>
          <a:p>
            <a:pPr lvl="1"/>
            <a:r>
              <a:rPr lang="en-GB" dirty="0" smtClean="0"/>
              <a:t>Continue </a:t>
            </a:r>
            <a:r>
              <a:rPr lang="en-GB" dirty="0" smtClean="0"/>
              <a:t>roll-out of new DHIS2 in the country</a:t>
            </a:r>
          </a:p>
          <a:p>
            <a:pPr lvl="1"/>
            <a:r>
              <a:rPr lang="en-GB" dirty="0" smtClean="0"/>
              <a:t>Enhance data quality (e.g. completeness </a:t>
            </a:r>
            <a:r>
              <a:rPr lang="en-GB" dirty="0" smtClean="0"/>
              <a:t>reporting)</a:t>
            </a:r>
          </a:p>
          <a:p>
            <a:pPr lvl="1"/>
            <a:r>
              <a:rPr lang="en-GB" dirty="0" smtClean="0"/>
              <a:t>Cut</a:t>
            </a:r>
            <a:r>
              <a:rPr lang="en-GB" dirty="0" smtClean="0"/>
              <a:t>-out duplication MOHSW and PMO-RALG report</a:t>
            </a:r>
            <a:endParaRPr lang="en-GB" dirty="0" smtClean="0"/>
          </a:p>
          <a:p>
            <a:pPr lvl="1"/>
            <a:r>
              <a:rPr lang="en-GB" dirty="0" smtClean="0"/>
              <a:t>Use </a:t>
            </a:r>
            <a:r>
              <a:rPr lang="en-GB" dirty="0" smtClean="0"/>
              <a:t>this information for targeted action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M&amp;E and Accountability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9059" y="1481328"/>
            <a:ext cx="8904941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Steering </a:t>
            </a:r>
            <a:r>
              <a:rPr lang="en-GB" dirty="0" smtClean="0"/>
              <a:t>Committee</a:t>
            </a:r>
            <a:r>
              <a:rPr lang="en-GB" dirty="0" smtClean="0"/>
              <a:t> guided the review process</a:t>
            </a:r>
          </a:p>
          <a:p>
            <a:r>
              <a:rPr lang="en-GB" dirty="0" smtClean="0"/>
              <a:t>Three elements:</a:t>
            </a:r>
          </a:p>
          <a:p>
            <a:pPr lvl="1"/>
            <a:r>
              <a:rPr lang="en-GB" dirty="0" smtClean="0"/>
              <a:t>Analytical Report = facts and figures</a:t>
            </a:r>
          </a:p>
          <a:p>
            <a:pPr lvl="1"/>
            <a:r>
              <a:rPr lang="en-GB" dirty="0" smtClean="0"/>
              <a:t>Community Perspectives Study = interviews, perceptions</a:t>
            </a:r>
          </a:p>
          <a:p>
            <a:pPr lvl="1"/>
            <a:r>
              <a:rPr lang="en-GB" dirty="0" smtClean="0"/>
              <a:t>MTR team = document study, field visits, interviews</a:t>
            </a:r>
          </a:p>
          <a:p>
            <a:r>
              <a:rPr lang="en-GB" dirty="0" smtClean="0"/>
              <a:t>Participatory approach</a:t>
            </a:r>
          </a:p>
          <a:p>
            <a:pPr lvl="1"/>
            <a:r>
              <a:rPr lang="en-GB" dirty="0" smtClean="0"/>
              <a:t>Four meetings Steering Committee and TL</a:t>
            </a:r>
          </a:p>
          <a:p>
            <a:pPr lvl="1"/>
            <a:r>
              <a:rPr lang="en-GB" dirty="0" smtClean="0"/>
              <a:t>At least two m</a:t>
            </a:r>
            <a:r>
              <a:rPr lang="en-GB" dirty="0" smtClean="0"/>
              <a:t>eetings with all </a:t>
            </a:r>
            <a:r>
              <a:rPr lang="en-GB" dirty="0" err="1" smtClean="0"/>
              <a:t>TWGs</a:t>
            </a:r>
            <a:r>
              <a:rPr lang="en-GB" dirty="0" smtClean="0"/>
              <a:t>: July/August</a:t>
            </a:r>
          </a:p>
          <a:p>
            <a:pPr lvl="1"/>
            <a:r>
              <a:rPr lang="en-GB" dirty="0" smtClean="0"/>
              <a:t>Comments on draft reports: September</a:t>
            </a:r>
          </a:p>
          <a:p>
            <a:pPr lvl="1"/>
            <a:r>
              <a:rPr lang="en-GB" dirty="0" smtClean="0"/>
              <a:t>Consultative meeting: September</a:t>
            </a:r>
          </a:p>
          <a:p>
            <a:pPr lvl="1"/>
            <a:r>
              <a:rPr lang="en-GB" dirty="0" smtClean="0"/>
              <a:t>Comments on final draft: October</a:t>
            </a:r>
            <a:r>
              <a:rPr lang="en-GB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of the MTR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39110"/>
            <a:ext cx="8229600" cy="4868181"/>
          </a:xfrm>
        </p:spPr>
        <p:txBody>
          <a:bodyPr>
            <a:normAutofit/>
          </a:bodyPr>
          <a:lstStyle/>
          <a:p>
            <a:r>
              <a:rPr lang="en-GB" dirty="0" smtClean="0"/>
              <a:t>Establish </a:t>
            </a:r>
            <a:r>
              <a:rPr lang="en-GB" dirty="0" smtClean="0"/>
              <a:t>high level committee of MOHSW and PMO-RALG</a:t>
            </a:r>
            <a:r>
              <a:rPr lang="en-GB" dirty="0" smtClean="0"/>
              <a:t> to follow-up on action points</a:t>
            </a:r>
          </a:p>
          <a:p>
            <a:pPr lvl="1"/>
            <a:r>
              <a:rPr lang="en-GB" dirty="0" smtClean="0"/>
              <a:t>Involve chairs </a:t>
            </a:r>
            <a:r>
              <a:rPr lang="en-GB" dirty="0" smtClean="0"/>
              <a:t>of </a:t>
            </a:r>
            <a:r>
              <a:rPr lang="en-GB" dirty="0" err="1" smtClean="0"/>
              <a:t>TWGs</a:t>
            </a:r>
            <a:r>
              <a:rPr lang="en-GB" dirty="0" smtClean="0"/>
              <a:t> and </a:t>
            </a:r>
          </a:p>
          <a:p>
            <a:pPr lvl="1"/>
            <a:r>
              <a:rPr lang="en-GB" dirty="0" smtClean="0"/>
              <a:t>Progress </a:t>
            </a:r>
            <a:r>
              <a:rPr lang="en-GB" dirty="0" smtClean="0"/>
              <a:t>report </a:t>
            </a:r>
            <a:r>
              <a:rPr lang="en-GB" dirty="0" smtClean="0"/>
              <a:t>to senior </a:t>
            </a:r>
            <a:r>
              <a:rPr lang="en-GB" dirty="0" smtClean="0"/>
              <a:t>management</a:t>
            </a:r>
          </a:p>
          <a:p>
            <a:r>
              <a:rPr lang="en-GB" dirty="0" smtClean="0"/>
              <a:t>Bring </a:t>
            </a:r>
            <a:r>
              <a:rPr lang="en-GB" dirty="0" err="1" smtClean="0"/>
              <a:t>TWGs</a:t>
            </a:r>
            <a:r>
              <a:rPr lang="en-GB" dirty="0" smtClean="0"/>
              <a:t> closer to senior </a:t>
            </a:r>
            <a:r>
              <a:rPr lang="en-GB" dirty="0" smtClean="0"/>
              <a:t>management</a:t>
            </a:r>
          </a:p>
          <a:p>
            <a:pPr lvl="1"/>
            <a:r>
              <a:rPr lang="en-GB" dirty="0" smtClean="0"/>
              <a:t> </a:t>
            </a:r>
            <a:r>
              <a:rPr lang="en-GB" dirty="0" smtClean="0"/>
              <a:t>improve reporting and enhance coordination (functional TC-SWAP meetings and secretariat)</a:t>
            </a:r>
            <a:endParaRPr lang="en-GB" dirty="0" smtClean="0"/>
          </a:p>
          <a:p>
            <a:r>
              <a:rPr lang="en-GB" dirty="0" smtClean="0"/>
              <a:t>Tackle MNCH in </a:t>
            </a:r>
            <a:r>
              <a:rPr lang="en-GB" dirty="0" smtClean="0"/>
              <a:t>coordinated </a:t>
            </a:r>
            <a:r>
              <a:rPr lang="en-GB" dirty="0" smtClean="0"/>
              <a:t>manner </a:t>
            </a:r>
          </a:p>
          <a:p>
            <a:pPr lvl="1"/>
            <a:r>
              <a:rPr lang="en-GB" dirty="0" smtClean="0"/>
              <a:t>Define the elements of holistic approach</a:t>
            </a:r>
          </a:p>
          <a:p>
            <a:pPr lvl="1"/>
            <a:r>
              <a:rPr lang="en-GB" dirty="0" err="1" smtClean="0"/>
              <a:t>DPs</a:t>
            </a:r>
            <a:r>
              <a:rPr lang="en-GB" dirty="0" smtClean="0"/>
              <a:t> </a:t>
            </a:r>
            <a:r>
              <a:rPr lang="en-GB" dirty="0" smtClean="0"/>
              <a:t>to commit to one concerted effort,</a:t>
            </a:r>
            <a:r>
              <a:rPr lang="en-GB" dirty="0" smtClean="0"/>
              <a:t> and cut </a:t>
            </a:r>
            <a:r>
              <a:rPr lang="en-GB" dirty="0" smtClean="0"/>
              <a:t>out fragmentation and competition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Governance and </a:t>
            </a:r>
            <a:r>
              <a:rPr lang="en-GB" dirty="0" err="1" smtClean="0"/>
              <a:t>SWAp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0306"/>
          </a:xfrm>
        </p:spPr>
        <p:txBody>
          <a:bodyPr/>
          <a:lstStyle/>
          <a:p>
            <a:r>
              <a:rPr lang="en-GB" dirty="0" smtClean="0"/>
              <a:t>Bring the systems developed into practice</a:t>
            </a:r>
          </a:p>
          <a:p>
            <a:pPr lvl="1"/>
            <a:r>
              <a:rPr lang="en-GB" dirty="0" smtClean="0"/>
              <a:t>Spread information; reduce barriers implementation</a:t>
            </a:r>
          </a:p>
          <a:p>
            <a:r>
              <a:rPr lang="en-GB" dirty="0" smtClean="0"/>
              <a:t>Increase efficiency</a:t>
            </a:r>
          </a:p>
          <a:p>
            <a:pPr lvl="1"/>
            <a:r>
              <a:rPr lang="en-GB" dirty="0" smtClean="0"/>
              <a:t>Use decentralised systems, cut-out duplication</a:t>
            </a:r>
          </a:p>
          <a:p>
            <a:pPr lvl="1"/>
            <a:r>
              <a:rPr lang="en-GB" dirty="0" smtClean="0"/>
              <a:t>Increase coordination at all levels</a:t>
            </a:r>
          </a:p>
          <a:p>
            <a:r>
              <a:rPr lang="en-GB" dirty="0" smtClean="0"/>
              <a:t>Use targeted approach</a:t>
            </a:r>
          </a:p>
          <a:p>
            <a:pPr lvl="1"/>
            <a:r>
              <a:rPr lang="en-GB" dirty="0" smtClean="0"/>
              <a:t>Low hanging fruits first</a:t>
            </a:r>
          </a:p>
          <a:p>
            <a:pPr lvl="1"/>
            <a:r>
              <a:rPr lang="en-GB" dirty="0" smtClean="0"/>
              <a:t>Use available information for tackling weaknesses</a:t>
            </a:r>
          </a:p>
          <a:p>
            <a:r>
              <a:rPr lang="en-GB" dirty="0" smtClean="0"/>
              <a:t>Improve transparency</a:t>
            </a:r>
          </a:p>
          <a:p>
            <a:pPr lvl="1"/>
            <a:r>
              <a:rPr lang="en-GB" dirty="0" smtClean="0"/>
              <a:t>Show results </a:t>
            </a:r>
            <a:r>
              <a:rPr lang="en-GB" dirty="0" smtClean="0"/>
              <a:t>now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in short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139969" y="1055422"/>
            <a:ext cx="9004031" cy="495187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MTR Analytical Framework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0236"/>
            <a:ext cx="8229600" cy="500529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Mid Term Review of the HSSP III, Main Report </a:t>
            </a:r>
            <a:endParaRPr lang="en-US" dirty="0" smtClean="0"/>
          </a:p>
          <a:p>
            <a:r>
              <a:rPr lang="en-GB" dirty="0" smtClean="0"/>
              <a:t>Mid </a:t>
            </a:r>
            <a:r>
              <a:rPr lang="en-GB" dirty="0" smtClean="0"/>
              <a:t>Term Analytical Review of the</a:t>
            </a:r>
            <a:r>
              <a:rPr lang="en-GB" dirty="0" smtClean="0"/>
              <a:t> HSSP III</a:t>
            </a:r>
            <a:endParaRPr lang="en-US" dirty="0" smtClean="0"/>
          </a:p>
          <a:p>
            <a:r>
              <a:rPr lang="en-GB" dirty="0" smtClean="0"/>
              <a:t>“</a:t>
            </a:r>
            <a:r>
              <a:rPr lang="en-GB" dirty="0" smtClean="0"/>
              <a:t>No Money, No Service”, Community Perspectives on the Health Services in </a:t>
            </a:r>
            <a:r>
              <a:rPr lang="en-GB" dirty="0" smtClean="0"/>
              <a:t>Tanzania</a:t>
            </a:r>
          </a:p>
          <a:p>
            <a:r>
              <a:rPr lang="en-GB" dirty="0" smtClean="0"/>
              <a:t>Technical reports</a:t>
            </a:r>
            <a:endParaRPr lang="en-US" dirty="0" smtClean="0"/>
          </a:p>
          <a:p>
            <a:pPr lvl="1"/>
            <a:r>
              <a:rPr lang="en-GB" i="1" dirty="0" smtClean="0"/>
              <a:t>Capital </a:t>
            </a:r>
            <a:r>
              <a:rPr lang="en-GB" i="1" dirty="0" smtClean="0"/>
              <a:t>Investment,</a:t>
            </a:r>
            <a:r>
              <a:rPr lang="en-GB" i="1" dirty="0" smtClean="0"/>
              <a:t> Governance</a:t>
            </a:r>
            <a:r>
              <a:rPr lang="en-GB" i="1" dirty="0" smtClean="0"/>
              <a:t>,</a:t>
            </a:r>
            <a:r>
              <a:rPr lang="en-GB" i="1" dirty="0" smtClean="0"/>
              <a:t> Health </a:t>
            </a:r>
            <a:r>
              <a:rPr lang="en-GB" i="1" dirty="0" smtClean="0"/>
              <a:t>Care Financing,</a:t>
            </a:r>
            <a:r>
              <a:rPr lang="en-GB" i="1" dirty="0" smtClean="0"/>
              <a:t> Health </a:t>
            </a:r>
            <a:r>
              <a:rPr lang="en-GB" i="1" dirty="0" smtClean="0"/>
              <a:t>Services,</a:t>
            </a:r>
            <a:r>
              <a:rPr lang="en-GB" i="1" dirty="0" smtClean="0"/>
              <a:t> Human </a:t>
            </a:r>
            <a:r>
              <a:rPr lang="en-GB" i="1" dirty="0" smtClean="0"/>
              <a:t>Resources for Health,</a:t>
            </a:r>
            <a:r>
              <a:rPr lang="en-GB" i="1" dirty="0" smtClean="0"/>
              <a:t> Maternal</a:t>
            </a:r>
            <a:r>
              <a:rPr lang="en-GB" i="1" dirty="0" smtClean="0"/>
              <a:t>, Newborn and Child Health,</a:t>
            </a:r>
            <a:r>
              <a:rPr lang="en-GB" i="1" dirty="0" smtClean="0"/>
              <a:t> Monitoring </a:t>
            </a:r>
            <a:r>
              <a:rPr lang="en-GB" i="1" dirty="0" smtClean="0"/>
              <a:t>&amp; Evaluation,</a:t>
            </a:r>
            <a:r>
              <a:rPr lang="en-GB" i="1" dirty="0" smtClean="0"/>
              <a:t> Pharmaceutical </a:t>
            </a:r>
            <a:r>
              <a:rPr lang="en-GB" i="1" dirty="0" smtClean="0"/>
              <a:t>Services,</a:t>
            </a:r>
            <a:r>
              <a:rPr lang="en-GB" i="1" dirty="0" smtClean="0"/>
              <a:t> Social Welfare</a:t>
            </a:r>
            <a:endParaRPr lang="en-US" dirty="0" smtClean="0"/>
          </a:p>
          <a:p>
            <a:r>
              <a:rPr lang="en-GB" i="1" dirty="0" smtClean="0"/>
              <a:t>Field visit reports</a:t>
            </a:r>
          </a:p>
          <a:p>
            <a:pPr lvl="1"/>
            <a:r>
              <a:rPr lang="en-GB" i="1" dirty="0" err="1" smtClean="0"/>
              <a:t>Geita</a:t>
            </a:r>
            <a:r>
              <a:rPr lang="en-GB" i="1" dirty="0" smtClean="0"/>
              <a:t> </a:t>
            </a:r>
            <a:r>
              <a:rPr lang="en-GB" i="1" dirty="0" smtClean="0"/>
              <a:t>Region Field Visit, </a:t>
            </a:r>
            <a:r>
              <a:rPr lang="en-GB" dirty="0" smtClean="0"/>
              <a:t>Field Report</a:t>
            </a:r>
            <a:r>
              <a:rPr lang="en-GB" i="1" dirty="0" smtClean="0"/>
              <a:t> </a:t>
            </a:r>
            <a:endParaRPr lang="en-US" dirty="0" smtClean="0"/>
          </a:p>
          <a:p>
            <a:pPr lvl="1"/>
            <a:r>
              <a:rPr lang="en-GB" i="1" dirty="0" err="1" smtClean="0"/>
              <a:t>Lindi</a:t>
            </a:r>
            <a:r>
              <a:rPr lang="en-GB" i="1" dirty="0" smtClean="0"/>
              <a:t> Region Field Visit, </a:t>
            </a:r>
            <a:r>
              <a:rPr lang="en-GB" dirty="0" smtClean="0"/>
              <a:t>Field Report</a:t>
            </a:r>
            <a:r>
              <a:rPr lang="en-GB" i="1" dirty="0" smtClean="0"/>
              <a:t> </a:t>
            </a:r>
            <a:endParaRPr lang="en-US" dirty="0" smtClean="0"/>
          </a:p>
          <a:p>
            <a:pPr lvl="1"/>
            <a:r>
              <a:rPr lang="en-GB" i="1" dirty="0" err="1" smtClean="0"/>
              <a:t>Mbeya</a:t>
            </a:r>
            <a:r>
              <a:rPr lang="en-GB" i="1" dirty="0" smtClean="0"/>
              <a:t> Regional Field Visit, </a:t>
            </a:r>
            <a:r>
              <a:rPr lang="en-GB" dirty="0" smtClean="0"/>
              <a:t>Field Report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Products of MTR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Findings and Assessment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1089"/>
            <a:ext cx="8229600" cy="4886855"/>
          </a:xfrm>
        </p:spPr>
        <p:txBody>
          <a:bodyPr>
            <a:normAutofit/>
          </a:bodyPr>
          <a:lstStyle/>
          <a:p>
            <a:r>
              <a:rPr lang="en-GB" dirty="0" smtClean="0"/>
              <a:t>Progress in implementation of HSSP III. </a:t>
            </a:r>
          </a:p>
          <a:p>
            <a:pPr lvl="1"/>
            <a:r>
              <a:rPr lang="en-GB" dirty="0" smtClean="0"/>
              <a:t>Positive developments in all strategic areas </a:t>
            </a:r>
          </a:p>
          <a:p>
            <a:pPr lvl="1"/>
            <a:r>
              <a:rPr lang="en-GB" dirty="0" smtClean="0"/>
              <a:t>Pace is slower than anticipated </a:t>
            </a:r>
          </a:p>
          <a:p>
            <a:pPr lvl="1"/>
            <a:r>
              <a:rPr lang="en-GB" dirty="0" smtClean="0"/>
              <a:t>More progress in systems development than in implementation in facilities</a:t>
            </a:r>
          </a:p>
          <a:p>
            <a:pPr lvl="1"/>
            <a:r>
              <a:rPr lang="en-GB" dirty="0" smtClean="0"/>
              <a:t>Disease control programmes perform better than general and reproductive health services. </a:t>
            </a:r>
          </a:p>
          <a:p>
            <a:r>
              <a:rPr lang="en-GB" dirty="0" smtClean="0"/>
              <a:t>Resources constraints major problem of not achieving the goals</a:t>
            </a:r>
          </a:p>
          <a:p>
            <a:r>
              <a:rPr lang="en-GB" dirty="0" smtClean="0"/>
              <a:t>Reproductive Health Services is major area of concern, present approach does not work.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findings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Status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4863"/>
            <a:ext cx="8229600" cy="503927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Coverage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7949290" cy="85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42" y="2203449"/>
            <a:ext cx="7920348" cy="337445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October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JAHSR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69E7-F6DF-4649-9C49-C06443ECF65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3835</TotalTime>
  <Words>1420</Words>
  <Application>Microsoft Macintosh PowerPoint</Application>
  <PresentationFormat>On-screen Show (4:3)</PresentationFormat>
  <Paragraphs>281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 Tanzania Health Sector Strategic Plan III Mid Term Review Joint Annual Health Sector Review</vt:lpstr>
      <vt:lpstr>Overview of the Presentation The MTR process Findings and assessment Critical issues Recommendations</vt:lpstr>
      <vt:lpstr>Process of the MTR</vt:lpstr>
      <vt:lpstr>MTR Analytical Framework</vt:lpstr>
      <vt:lpstr>Products of MTR</vt:lpstr>
      <vt:lpstr>Findings and Assessment</vt:lpstr>
      <vt:lpstr>Overall findings</vt:lpstr>
      <vt:lpstr>Health Status</vt:lpstr>
      <vt:lpstr>Coverage</vt:lpstr>
      <vt:lpstr>Health systems</vt:lpstr>
      <vt:lpstr>Access to healthcare</vt:lpstr>
      <vt:lpstr>Quality</vt:lpstr>
      <vt:lpstr>Equity</vt:lpstr>
      <vt:lpstr>Efficiency</vt:lpstr>
      <vt:lpstr>Sustainability</vt:lpstr>
      <vt:lpstr>But why? Four crosscutting themes</vt:lpstr>
      <vt:lpstr>Systems development and management in the health sector:  Roles and responsibilities</vt:lpstr>
      <vt:lpstr>Development Partners and Programmes in management process</vt:lpstr>
      <vt:lpstr>Health workers are the backbone of the health system</vt:lpstr>
      <vt:lpstr>Reproductive health</vt:lpstr>
      <vt:lpstr>Financial Resources</vt:lpstr>
      <vt:lpstr>Recommendations</vt:lpstr>
      <vt:lpstr>Recommendations in HSSP III</vt:lpstr>
      <vt:lpstr>Recommendations in HSSP III</vt:lpstr>
      <vt:lpstr>Focus on quality: show results</vt:lpstr>
      <vt:lpstr>Pharma and HRH</vt:lpstr>
      <vt:lpstr>Performance and incentives</vt:lpstr>
      <vt:lpstr>Financing and PPP</vt:lpstr>
      <vt:lpstr>M&amp;E and Accountability</vt:lpstr>
      <vt:lpstr>Governance and SWAp</vt:lpstr>
      <vt:lpstr>Recommendations in short</vt:lpstr>
    </vt:vector>
  </TitlesOfParts>
  <Company>Public Health Consultants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Tanzania Health Sector Strategic Plan III Mid Term Review Steering Committee Meeting</dc:title>
  <dc:creator>Jaap Koot</dc:creator>
  <cp:lastModifiedBy>Jaap Koot</cp:lastModifiedBy>
  <cp:revision>64</cp:revision>
  <dcterms:created xsi:type="dcterms:W3CDTF">2013-10-21T05:23:44Z</dcterms:created>
  <dcterms:modified xsi:type="dcterms:W3CDTF">2013-10-21T14:47:04Z</dcterms:modified>
</cp:coreProperties>
</file>