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308" r:id="rId5"/>
    <p:sldId id="329" r:id="rId6"/>
    <p:sldId id="274" r:id="rId7"/>
    <p:sldId id="276" r:id="rId8"/>
    <p:sldId id="280" r:id="rId9"/>
    <p:sldId id="281" r:id="rId10"/>
    <p:sldId id="337" r:id="rId11"/>
    <p:sldId id="341" r:id="rId12"/>
    <p:sldId id="418" r:id="rId13"/>
    <p:sldId id="419" r:id="rId14"/>
    <p:sldId id="420" r:id="rId15"/>
    <p:sldId id="421" r:id="rId16"/>
    <p:sldId id="356" r:id="rId17"/>
    <p:sldId id="413" r:id="rId18"/>
    <p:sldId id="391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6">
          <p15:clr>
            <a:srgbClr val="A4A3A4"/>
          </p15:clr>
        </p15:guide>
        <p15:guide id="2" pos="1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80"/>
    <a:srgbClr val="CECCC3"/>
    <a:srgbClr val="C0504D"/>
    <a:srgbClr val="4EB41A"/>
    <a:srgbClr val="3E650A"/>
    <a:srgbClr val="008A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58" autoAdjust="0"/>
    <p:restoredTop sz="95099" autoAdjust="0"/>
  </p:normalViewPr>
  <p:slideViewPr>
    <p:cSldViewPr snapToGrid="0" snapToObjects="1">
      <p:cViewPr varScale="1">
        <p:scale>
          <a:sx n="91" d="100"/>
          <a:sy n="91" d="100"/>
        </p:scale>
        <p:origin x="216" y="78"/>
      </p:cViewPr>
      <p:guideLst>
        <p:guide orient="horz" pos="146"/>
        <p:guide pos="1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464"/>
    </p:cViewPr>
  </p:sorterViewPr>
  <p:notesViewPr>
    <p:cSldViewPr snapToGrid="0" snapToObjects="1">
      <p:cViewPr varScale="1">
        <p:scale>
          <a:sx n="92" d="100"/>
          <a:sy n="92" d="100"/>
        </p:scale>
        <p:origin x="35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Tanzania%20chart%20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>
                <a:solidFill>
                  <a:schemeClr val="bg1"/>
                </a:solidFill>
              </a:rPr>
              <a:t>Tanzania's</a:t>
            </a:r>
            <a:r>
              <a:rPr lang="en-US" baseline="0">
                <a:solidFill>
                  <a:schemeClr val="bg1"/>
                </a:solidFill>
              </a:rPr>
              <a:t> Population (2012 Census)</a:t>
            </a:r>
            <a:endParaRPr lang="en-US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19834958033646199"/>
          <c:y val="0"/>
        </c:manualLayout>
      </c:layout>
      <c:overlay val="1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522F"/>
              </a:solidFill>
            </c:spPr>
            <c:extLst>
              <c:ext xmlns:c16="http://schemas.microsoft.com/office/drawing/2014/chart" uri="{C3380CC4-5D6E-409C-BE32-E72D297353CC}">
                <c16:uniqueId val="{00000001-944E-CD4B-B834-C4796D93D572}"/>
              </c:ext>
            </c:extLst>
          </c:dPt>
          <c:dPt>
            <c:idx val="1"/>
            <c:invertIfNegative val="0"/>
            <c:bubble3D val="0"/>
            <c:spPr>
              <a:solidFill>
                <a:srgbClr val="5282EC"/>
              </a:solidFill>
            </c:spPr>
            <c:extLst>
              <c:ext xmlns:c16="http://schemas.microsoft.com/office/drawing/2014/chart" uri="{C3380CC4-5D6E-409C-BE32-E72D297353CC}">
                <c16:uniqueId val="{00000003-944E-CD4B-B834-C4796D93D572}"/>
              </c:ext>
            </c:extLst>
          </c:dPt>
          <c:dLbls>
            <c:dLbl>
              <c:idx val="0"/>
              <c:layout>
                <c:manualLayout>
                  <c:x val="-0.234961075725407"/>
                  <c:y val="9.75609756097563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4E-CD4B-B834-C4796D93D572}"/>
                </c:ext>
              </c:extLst>
            </c:dLbl>
            <c:dLbl>
              <c:idx val="1"/>
              <c:layout>
                <c:manualLayout>
                  <c:x val="-0.169851602944536"/>
                  <c:y val="1.3008130081300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4E-CD4B-B834-C4796D93D572}"/>
                </c:ext>
              </c:extLst>
            </c:dLbl>
            <c:dLbl>
              <c:idx val="2"/>
              <c:layout>
                <c:manualLayout>
                  <c:x val="-0.13871196036801101"/>
                  <c:y val="3.2520325203252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44E-CD4B-B834-C4796D93D5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Sheet1!$B$4:$B$11</c:f>
              <c:strCache>
                <c:ptCount val="8"/>
                <c:pt idx="0">
                  <c:v>0-14</c:v>
                </c:pt>
                <c:pt idx="1">
                  <c:v>15-24</c:v>
                </c:pt>
                <c:pt idx="2">
                  <c:v>25-34</c:v>
                </c:pt>
                <c:pt idx="3">
                  <c:v>35-44</c:v>
                </c:pt>
                <c:pt idx="4">
                  <c:v>45-54</c:v>
                </c:pt>
                <c:pt idx="5">
                  <c:v>55-64</c:v>
                </c:pt>
                <c:pt idx="6">
                  <c:v>65-74</c:v>
                </c:pt>
                <c:pt idx="7">
                  <c:v>75-above</c:v>
                </c:pt>
              </c:strCache>
            </c:strRef>
          </c:cat>
          <c:val>
            <c:numRef>
              <c:f>Sheet1!$C$4:$C$11</c:f>
              <c:numCache>
                <c:formatCode>#,##0</c:formatCode>
                <c:ptCount val="8"/>
                <c:pt idx="0">
                  <c:v>19725717</c:v>
                </c:pt>
                <c:pt idx="1">
                  <c:v>8562875</c:v>
                </c:pt>
                <c:pt idx="2">
                  <c:v>6302172</c:v>
                </c:pt>
                <c:pt idx="3">
                  <c:v>4340066</c:v>
                </c:pt>
                <c:pt idx="4">
                  <c:v>2716946</c:v>
                </c:pt>
                <c:pt idx="5">
                  <c:v>1544557</c:v>
                </c:pt>
                <c:pt idx="6">
                  <c:v>758452</c:v>
                </c:pt>
                <c:pt idx="7">
                  <c:v>111049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44E-CD4B-B834-C4796D93D5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gapDepth val="0"/>
        <c:shape val="box"/>
        <c:axId val="-2115977720"/>
        <c:axId val="-2128935448"/>
        <c:axId val="0"/>
      </c:bar3DChart>
      <c:catAx>
        <c:axId val="-21159777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-2128935448"/>
        <c:crosses val="autoZero"/>
        <c:auto val="1"/>
        <c:lblAlgn val="ctr"/>
        <c:lblOffset val="100"/>
        <c:noMultiLvlLbl val="0"/>
      </c:catAx>
      <c:valAx>
        <c:axId val="-2128935448"/>
        <c:scaling>
          <c:orientation val="minMax"/>
        </c:scaling>
        <c:delete val="0"/>
        <c:axPos val="b"/>
        <c:majorGridlines>
          <c:spPr>
            <a:ln w="3175"/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-211597772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2912-0FEA-436B-839E-301DA7A9E041}" type="datetimeFigureOut">
              <a:rPr lang="en-GB" smtClean="0"/>
              <a:pPr/>
              <a:t>06/11/2018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88E29-B64B-4420-A6AC-40FE99AB86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223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iNSIGHT</a:t>
            </a:r>
            <a:r>
              <a:rPr lang="en-US" dirty="0"/>
              <a:t> NUMBER 2</a:t>
            </a:r>
          </a:p>
          <a:p>
            <a:endParaRPr lang="en-US" dirty="0"/>
          </a:p>
          <a:p>
            <a:r>
              <a:rPr lang="en-US" dirty="0"/>
              <a:t>NORMATIVE change IN OUR WORLD</a:t>
            </a:r>
            <a:r>
              <a:rPr lang="en-US" baseline="0" dirty="0"/>
              <a:t> </a:t>
            </a:r>
            <a:r>
              <a:rPr lang="en-US" dirty="0"/>
              <a:t>doesn’t happen on the ADOPTION SPACE</a:t>
            </a:r>
          </a:p>
          <a:p>
            <a:endParaRPr lang="en-US" dirty="0"/>
          </a:p>
          <a:p>
            <a:r>
              <a:rPr lang="en-US" dirty="0"/>
              <a:t>SO you better research the rejection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88E29-B64B-4420-A6AC-40FE99AB8672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976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88E29-B64B-4420-A6AC-40FE99AB8672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045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A7A4-3212-0C41-B789-F0AE949E5F21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0962-FBE5-B444-935F-0441DE97B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A7A4-3212-0C41-B789-F0AE949E5F21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0962-FBE5-B444-935F-0441DE97B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A7A4-3212-0C41-B789-F0AE949E5F21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0962-FBE5-B444-935F-0441DE97B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A7A4-3212-0C41-B789-F0AE949E5F21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0962-FBE5-B444-935F-0441DE97B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A7A4-3212-0C41-B789-F0AE949E5F21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0962-FBE5-B444-935F-0441DE97B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A7A4-3212-0C41-B789-F0AE949E5F21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0962-FBE5-B444-935F-0441DE97B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A7A4-3212-0C41-B789-F0AE949E5F21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0962-FBE5-B444-935F-0441DE97B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A7A4-3212-0C41-B789-F0AE949E5F21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0962-FBE5-B444-935F-0441DE97B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A7A4-3212-0C41-B789-F0AE949E5F21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0962-FBE5-B444-935F-0441DE97B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A7A4-3212-0C41-B789-F0AE949E5F21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0962-FBE5-B444-935F-0441DE97B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A7A4-3212-0C41-B789-F0AE949E5F21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D0962-FBE5-B444-935F-0441DE97B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4A7A4-3212-0C41-B789-F0AE949E5F21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D0962-FBE5-B444-935F-0441DE97B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4.wdp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jpeg"/><Relationship Id="rId3" Type="http://schemas.openxmlformats.org/officeDocument/2006/relationships/image" Target="../media/image9.png"/><Relationship Id="rId21" Type="http://schemas.openxmlformats.org/officeDocument/2006/relationships/image" Target="../media/image29.png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8.png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2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6.png"/><Relationship Id="rId19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2.jpe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emf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2.xml"/><Relationship Id="rId7" Type="http://schemas.openxmlformats.org/officeDocument/2006/relationships/image" Target="../media/image48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emf"/><Relationship Id="rId11" Type="http://schemas.openxmlformats.org/officeDocument/2006/relationships/image" Target="../media/image52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67282" y="3444248"/>
            <a:ext cx="6087480" cy="2028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519" y="3663950"/>
            <a:ext cx="5560483" cy="1352550"/>
          </a:xfrm>
          <a:prstGeom prst="rect">
            <a:avLst/>
          </a:prstGeom>
        </p:spPr>
      </p:pic>
      <p:pic>
        <p:nvPicPr>
          <p:cNvPr id="4" name="Picture 3" descr="160404 Shujaaz collage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7995"/>
            <a:ext cx="9144000" cy="609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0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183009" y="183804"/>
            <a:ext cx="6858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FFF00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rPr>
              <a:t>Our Theory  Of Change</a:t>
            </a:r>
          </a:p>
        </p:txBody>
      </p:sp>
      <p:pic>
        <p:nvPicPr>
          <p:cNvPr id="21" name="Picture 20" descr="140715 shujaaz-logo-fina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66" y="123570"/>
            <a:ext cx="847936" cy="2921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8761BC-27C2-4A43-BF40-999CD8C26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9" t="14099" r="3429" b="11043"/>
          <a:stretch/>
        </p:blipFill>
        <p:spPr>
          <a:xfrm rot="5400000">
            <a:off x="2783208" y="1674443"/>
            <a:ext cx="3657600" cy="227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1"/>
    </mc:Choice>
    <mc:Fallback xmlns="">
      <p:transition spd="slow" advTm="308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183009" y="183804"/>
            <a:ext cx="6858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18579B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rPr>
              <a:t>Our Theory Of Change</a:t>
            </a:r>
          </a:p>
        </p:txBody>
      </p:sp>
      <p:pic>
        <p:nvPicPr>
          <p:cNvPr id="21" name="Picture 20" descr="140715 shujaaz-logo-fina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66" y="123570"/>
            <a:ext cx="847936" cy="292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2E0082-FAD8-47B4-8975-372DB1DF6006}"/>
              </a:ext>
            </a:extLst>
          </p:cNvPr>
          <p:cNvSpPr txBox="1"/>
          <p:nvPr/>
        </p:nvSpPr>
        <p:spPr>
          <a:xfrm>
            <a:off x="1268445" y="804964"/>
            <a:ext cx="6687130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r>
              <a:rPr lang="en-US" b="1" dirty="0"/>
              <a:t>Lack of agency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I am not worth it</a:t>
            </a:r>
          </a:p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Why would I care?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No one will listen</a:t>
            </a:r>
          </a:p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It is in god’s hand</a:t>
            </a:r>
          </a:p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Something beautiful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YET - HOPE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2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1"/>
    </mc:Choice>
    <mc:Fallback xmlns="">
      <p:transition spd="slow" advTm="308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183009" y="183804"/>
            <a:ext cx="6858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18579B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rPr>
              <a:t>Our TOC</a:t>
            </a:r>
          </a:p>
        </p:txBody>
      </p:sp>
      <p:pic>
        <p:nvPicPr>
          <p:cNvPr id="21" name="Picture 20" descr="140715 shujaaz-logo-fina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66" y="123570"/>
            <a:ext cx="847936" cy="2921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E835DB-61D7-4485-8DD2-86D30C4B618A}"/>
              </a:ext>
            </a:extLst>
          </p:cNvPr>
          <p:cNvSpPr txBox="1"/>
          <p:nvPr/>
        </p:nvSpPr>
        <p:spPr>
          <a:xfrm>
            <a:off x="1353879" y="1066081"/>
            <a:ext cx="668713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#I matter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Validating behaviors / encouragement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Giving them a voice and a place to be heard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Bringing something beautiful 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# I can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26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1"/>
    </mc:Choice>
    <mc:Fallback xmlns="">
      <p:transition spd="slow" advTm="308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D8F46C-A6E9-A949-9C34-2C98A81B0725}"/>
              </a:ext>
            </a:extLst>
          </p:cNvPr>
          <p:cNvSpPr/>
          <p:nvPr/>
        </p:nvSpPr>
        <p:spPr>
          <a:xfrm>
            <a:off x="4855202" y="1809893"/>
            <a:ext cx="1607494" cy="1678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08056E-2C53-C144-9FFB-0F744A3608BD}"/>
              </a:ext>
            </a:extLst>
          </p:cNvPr>
          <p:cNvSpPr/>
          <p:nvPr/>
        </p:nvSpPr>
        <p:spPr>
          <a:xfrm>
            <a:off x="792810" y="1784794"/>
            <a:ext cx="1670450" cy="17031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Authentic, compelling media experiences at scale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0AF21E-892D-6C44-8446-FC5BB08706C2}"/>
              </a:ext>
            </a:extLst>
          </p:cNvPr>
          <p:cNvSpPr/>
          <p:nvPr/>
        </p:nvSpPr>
        <p:spPr>
          <a:xfrm>
            <a:off x="2796307" y="1764982"/>
            <a:ext cx="1670450" cy="16925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94498-5ECD-3D4D-A997-8D7A87AF0D96}"/>
              </a:ext>
            </a:extLst>
          </p:cNvPr>
          <p:cNvSpPr/>
          <p:nvPr/>
        </p:nvSpPr>
        <p:spPr>
          <a:xfrm>
            <a:off x="928441" y="1740691"/>
            <a:ext cx="142430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INPUT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8D7EE53-C1E1-4F41-8DC5-4D2331CB20FA}"/>
              </a:ext>
            </a:extLst>
          </p:cNvPr>
          <p:cNvSpPr/>
          <p:nvPr/>
        </p:nvSpPr>
        <p:spPr>
          <a:xfrm>
            <a:off x="2548240" y="2449770"/>
            <a:ext cx="194906" cy="24859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E68F24-079C-C245-B94F-7C013805B959}"/>
              </a:ext>
            </a:extLst>
          </p:cNvPr>
          <p:cNvSpPr/>
          <p:nvPr/>
        </p:nvSpPr>
        <p:spPr>
          <a:xfrm>
            <a:off x="2931937" y="1744313"/>
            <a:ext cx="1390722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OUTPUT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473C90F3-7F8F-D649-9EF1-5FA9A5EBD2B3}"/>
              </a:ext>
            </a:extLst>
          </p:cNvPr>
          <p:cNvSpPr/>
          <p:nvPr/>
        </p:nvSpPr>
        <p:spPr>
          <a:xfrm>
            <a:off x="4575382" y="2468820"/>
            <a:ext cx="194906" cy="24859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89FE945-BBEA-D740-A9E0-D38650D66B6F}"/>
              </a:ext>
            </a:extLst>
          </p:cNvPr>
          <p:cNvSpPr/>
          <p:nvPr/>
        </p:nvSpPr>
        <p:spPr>
          <a:xfrm>
            <a:off x="6543949" y="2477991"/>
            <a:ext cx="194906" cy="24859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9222CE57-998B-1443-93B4-7F7683A638A8}"/>
              </a:ext>
            </a:extLst>
          </p:cNvPr>
          <p:cNvSpPr/>
          <p:nvPr/>
        </p:nvSpPr>
        <p:spPr>
          <a:xfrm>
            <a:off x="3292656" y="2654049"/>
            <a:ext cx="679006" cy="568626"/>
          </a:xfrm>
          <a:prstGeom prst="heart">
            <a:avLst/>
          </a:prstGeom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rgbClr val="FF0000"/>
              </a:solidFill>
            </a:endParaRPr>
          </a:p>
        </p:txBody>
      </p:sp>
      <p:pic>
        <p:nvPicPr>
          <p:cNvPr id="13" name="Picture 12" descr="140715 shujaaz-logo-final.png">
            <a:extLst>
              <a:ext uri="{FF2B5EF4-FFF2-40B4-BE49-F238E27FC236}">
                <a16:creationId xmlns:a16="http://schemas.microsoft.com/office/drawing/2014/main" id="{9B066CA3-A318-3F4A-80AD-6AD5744C73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512" y="2328561"/>
            <a:ext cx="816306" cy="2953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33A408-B27E-F94E-BA78-3B0F634170DA}"/>
              </a:ext>
            </a:extLst>
          </p:cNvPr>
          <p:cNvSpPr txBox="1"/>
          <p:nvPr/>
        </p:nvSpPr>
        <p:spPr>
          <a:xfrm>
            <a:off x="2714136" y="3491741"/>
            <a:ext cx="23670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 see myself /my world</a:t>
            </a:r>
          </a:p>
          <a:p>
            <a:r>
              <a:rPr lang="en-US" sz="1400" dirty="0"/>
              <a:t>I believe Shujaaz</a:t>
            </a:r>
          </a:p>
          <a:p>
            <a:r>
              <a:rPr lang="en-US" sz="1400" dirty="0"/>
              <a:t>It solves my problems</a:t>
            </a:r>
          </a:p>
          <a:p>
            <a:r>
              <a:rPr lang="en-US" sz="1400" dirty="0"/>
              <a:t>All my friends agree</a:t>
            </a:r>
          </a:p>
          <a:p>
            <a:r>
              <a:rPr lang="en-US" sz="1400" dirty="0"/>
              <a:t>I recommend it</a:t>
            </a:r>
          </a:p>
          <a:p>
            <a:r>
              <a:rPr lang="en-US" sz="1400" dirty="0"/>
              <a:t>It gives me information</a:t>
            </a:r>
          </a:p>
          <a:p>
            <a:r>
              <a:rPr lang="en-US" sz="1400" dirty="0"/>
              <a:t>It empowers me</a:t>
            </a:r>
          </a:p>
        </p:txBody>
      </p:sp>
      <p:sp>
        <p:nvSpPr>
          <p:cNvPr id="15" name="Line Callout 3 14">
            <a:extLst>
              <a:ext uri="{FF2B5EF4-FFF2-40B4-BE49-F238E27FC236}">
                <a16:creationId xmlns:a16="http://schemas.microsoft.com/office/drawing/2014/main" id="{43C0E532-F558-6642-B6F9-76AC05CBF47D}"/>
              </a:ext>
            </a:extLst>
          </p:cNvPr>
          <p:cNvSpPr/>
          <p:nvPr/>
        </p:nvSpPr>
        <p:spPr>
          <a:xfrm>
            <a:off x="4870455" y="626554"/>
            <a:ext cx="1596412" cy="932087"/>
          </a:xfrm>
          <a:prstGeom prst="borderCallout3">
            <a:avLst>
              <a:gd name="adj1" fmla="val 18750"/>
              <a:gd name="adj2" fmla="val 2077"/>
              <a:gd name="adj3" fmla="val 18750"/>
              <a:gd name="adj4" fmla="val -16667"/>
              <a:gd name="adj5" fmla="val 100000"/>
              <a:gd name="adj6" fmla="val -16667"/>
              <a:gd name="adj7" fmla="val 131981"/>
              <a:gd name="adj8" fmla="val -5"/>
            </a:avLst>
          </a:prstGeom>
          <a:solidFill>
            <a:srgbClr val="D99694"/>
          </a:solidFill>
          <a:ln>
            <a:solidFill>
              <a:srgbClr val="D996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Taboo-Busting conversations with a bigger / more diverse network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DA6B6D-840A-8F49-B437-00DB8FE45021}"/>
              </a:ext>
            </a:extLst>
          </p:cNvPr>
          <p:cNvGrpSpPr/>
          <p:nvPr/>
        </p:nvGrpSpPr>
        <p:grpSpPr>
          <a:xfrm>
            <a:off x="4855201" y="1806518"/>
            <a:ext cx="1611893" cy="2836727"/>
            <a:chOff x="4841861" y="2565500"/>
            <a:chExt cx="1793742" cy="315675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A2B7C5-1CF1-1B44-A8C3-0FCC2E7309A7}"/>
                </a:ext>
              </a:extLst>
            </p:cNvPr>
            <p:cNvGrpSpPr/>
            <p:nvPr/>
          </p:nvGrpSpPr>
          <p:grpSpPr>
            <a:xfrm>
              <a:off x="4854193" y="2565500"/>
              <a:ext cx="1781410" cy="1864481"/>
              <a:chOff x="4854193" y="2565500"/>
              <a:chExt cx="1781410" cy="1864481"/>
            </a:xfrm>
          </p:grpSpPr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F0372E38-CAF8-D44A-97EB-918905C3FE6A}"/>
                  </a:ext>
                </a:extLst>
              </p:cNvPr>
              <p:cNvSpPr/>
              <p:nvPr/>
            </p:nvSpPr>
            <p:spPr>
              <a:xfrm rot="16200000">
                <a:off x="4812663" y="2607030"/>
                <a:ext cx="1860029" cy="1776970"/>
              </a:xfrm>
              <a:prstGeom prst="rtTriangl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791347D9-71DB-944E-A31C-74C4E31ADE6C}"/>
                  </a:ext>
                </a:extLst>
              </p:cNvPr>
              <p:cNvSpPr/>
              <p:nvPr/>
            </p:nvSpPr>
            <p:spPr>
              <a:xfrm rot="5400000">
                <a:off x="4817103" y="2611482"/>
                <a:ext cx="1860029" cy="1776970"/>
              </a:xfrm>
              <a:prstGeom prst="rt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18" name="Line Callout 3 17">
              <a:extLst>
                <a:ext uri="{FF2B5EF4-FFF2-40B4-BE49-F238E27FC236}">
                  <a16:creationId xmlns:a16="http://schemas.microsoft.com/office/drawing/2014/main" id="{699152E8-652C-1249-8EC8-75A154876967}"/>
                </a:ext>
              </a:extLst>
            </p:cNvPr>
            <p:cNvSpPr/>
            <p:nvPr/>
          </p:nvSpPr>
          <p:spPr>
            <a:xfrm>
              <a:off x="4841861" y="4685016"/>
              <a:ext cx="1776516" cy="1037243"/>
            </a:xfrm>
            <a:prstGeom prst="borderCallout3">
              <a:avLst>
                <a:gd name="adj1" fmla="val -28795"/>
                <a:gd name="adj2" fmla="val 2077"/>
                <a:gd name="adj3" fmla="val 921"/>
                <a:gd name="adj4" fmla="val -15973"/>
                <a:gd name="adj5" fmla="val 80982"/>
                <a:gd name="adj6" fmla="val -15973"/>
                <a:gd name="adj7" fmla="val 80870"/>
                <a:gd name="adj8" fmla="val -5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Perceived Norming: “my expectation of what other people think of me”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603BF1B-E01D-4043-9FCE-694851BED393}"/>
              </a:ext>
            </a:extLst>
          </p:cNvPr>
          <p:cNvSpPr txBox="1"/>
          <p:nvPr/>
        </p:nvSpPr>
        <p:spPr>
          <a:xfrm>
            <a:off x="3191547" y="2710791"/>
            <a:ext cx="899675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solidFill>
                  <a:schemeClr val="bg1"/>
                </a:solidFill>
              </a:rPr>
              <a:t>BRAND TRUST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2A9F0F-A3E6-9A4E-B125-83606D5B294C}"/>
              </a:ext>
            </a:extLst>
          </p:cNvPr>
          <p:cNvSpPr/>
          <p:nvPr/>
        </p:nvSpPr>
        <p:spPr>
          <a:xfrm>
            <a:off x="6797539" y="1791694"/>
            <a:ext cx="1670450" cy="1685200"/>
          </a:xfrm>
          <a:prstGeom prst="rect">
            <a:avLst/>
          </a:prstGeom>
          <a:solidFill>
            <a:srgbClr val="D996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E8F895-39FD-024C-8DD1-AC40B1CB22F0}"/>
              </a:ext>
            </a:extLst>
          </p:cNvPr>
          <p:cNvSpPr txBox="1"/>
          <p:nvPr/>
        </p:nvSpPr>
        <p:spPr>
          <a:xfrm>
            <a:off x="4799149" y="2348555"/>
            <a:ext cx="17136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Intrinsic motivation for change </a:t>
            </a:r>
          </a:p>
          <a:p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0D3ED2-CDB0-504F-97E5-E0AF047348D9}"/>
              </a:ext>
            </a:extLst>
          </p:cNvPr>
          <p:cNvSpPr txBox="1"/>
          <p:nvPr/>
        </p:nvSpPr>
        <p:spPr>
          <a:xfrm>
            <a:off x="6925200" y="2339507"/>
            <a:ext cx="126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New </a:t>
            </a:r>
            <a:r>
              <a:rPr lang="en-US" sz="1400" dirty="0" err="1">
                <a:solidFill>
                  <a:srgbClr val="000000"/>
                </a:solidFill>
              </a:rPr>
              <a:t>Behaviours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A02D2A-C5A9-7043-A270-0617FCADA725}"/>
              </a:ext>
            </a:extLst>
          </p:cNvPr>
          <p:cNvSpPr txBox="1"/>
          <p:nvPr/>
        </p:nvSpPr>
        <p:spPr>
          <a:xfrm>
            <a:off x="707128" y="3496382"/>
            <a:ext cx="167943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User </a:t>
            </a:r>
            <a:r>
              <a:rPr lang="en-US" sz="1400" dirty="0" err="1"/>
              <a:t>Centred</a:t>
            </a:r>
            <a:r>
              <a:rPr lang="en-US" sz="1400" dirty="0"/>
              <a:t> Design</a:t>
            </a:r>
          </a:p>
          <a:p>
            <a:r>
              <a:rPr lang="en-US" sz="1400" dirty="0"/>
              <a:t>Role models</a:t>
            </a:r>
          </a:p>
          <a:p>
            <a:r>
              <a:rPr lang="en-US" sz="1400" dirty="0"/>
              <a:t>Real life validation</a:t>
            </a:r>
          </a:p>
          <a:p>
            <a:r>
              <a:rPr lang="en-US" sz="1400" dirty="0"/>
              <a:t>Multi-topic</a:t>
            </a:r>
          </a:p>
          <a:p>
            <a:r>
              <a:rPr lang="en-US" sz="1400" dirty="0"/>
              <a:t>“Player 1</a:t>
            </a:r>
            <a:r>
              <a:rPr lang="en-US" sz="1400" baseline="30000" dirty="0"/>
              <a:t>st</a:t>
            </a:r>
            <a:r>
              <a:rPr lang="en-US" sz="1400" dirty="0"/>
              <a:t>”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DC468D-D430-4345-B5A3-9E866E0CB1EC}"/>
              </a:ext>
            </a:extLst>
          </p:cNvPr>
          <p:cNvSpPr/>
          <p:nvPr/>
        </p:nvSpPr>
        <p:spPr>
          <a:xfrm>
            <a:off x="4787257" y="1745326"/>
            <a:ext cx="1761415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OUTCOME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1733EE-2A57-3D4B-9A04-F69A0F7173C2}"/>
              </a:ext>
            </a:extLst>
          </p:cNvPr>
          <p:cNvSpPr/>
          <p:nvPr/>
        </p:nvSpPr>
        <p:spPr>
          <a:xfrm>
            <a:off x="6706575" y="1746338"/>
            <a:ext cx="1761415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OUTCOME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932D33-498E-DB4D-8F01-20AF6FE1D212}"/>
              </a:ext>
            </a:extLst>
          </p:cNvPr>
          <p:cNvSpPr txBox="1"/>
          <p:nvPr/>
        </p:nvSpPr>
        <p:spPr>
          <a:xfrm>
            <a:off x="6715358" y="3511596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Non-prescriptive</a:t>
            </a:r>
          </a:p>
          <a:p>
            <a:r>
              <a:rPr lang="en-US" sz="1400" dirty="0"/>
              <a:t>Multi-dimensional</a:t>
            </a:r>
          </a:p>
        </p:txBody>
      </p:sp>
      <p:pic>
        <p:nvPicPr>
          <p:cNvPr id="29" name="Picture 28" descr="puzzle.png">
            <a:extLst>
              <a:ext uri="{FF2B5EF4-FFF2-40B4-BE49-F238E27FC236}">
                <a16:creationId xmlns:a16="http://schemas.microsoft.com/office/drawing/2014/main" id="{C74E30F7-5082-654B-AF97-F83E4C963F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0545" y="1740692"/>
            <a:ext cx="1952412" cy="1797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CECF34-C8ED-9445-ABDE-ED1297409482}"/>
              </a:ext>
            </a:extLst>
          </p:cNvPr>
          <p:cNvSpPr txBox="1"/>
          <p:nvPr/>
        </p:nvSpPr>
        <p:spPr>
          <a:xfrm>
            <a:off x="778033" y="1420141"/>
            <a:ext cx="1713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50% of all Kenyan youth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ADB9F3-4191-B64C-8158-C8B505BECBF4}"/>
              </a:ext>
            </a:extLst>
          </p:cNvPr>
          <p:cNvSpPr txBox="1"/>
          <p:nvPr/>
        </p:nvSpPr>
        <p:spPr>
          <a:xfrm>
            <a:off x="2777764" y="1420141"/>
            <a:ext cx="1678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40% of all Kenyan youth</a:t>
            </a:r>
          </a:p>
        </p:txBody>
      </p:sp>
    </p:spTree>
    <p:extLst>
      <p:ext uri="{BB962C8B-B14F-4D97-AF65-F5344CB8AC3E}">
        <p14:creationId xmlns:p14="http://schemas.microsoft.com/office/powerpoint/2010/main" val="16008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4" grpId="1"/>
      <p:bldP spid="15" grpId="0" animBg="1"/>
      <p:bldP spid="25" grpId="0"/>
      <p:bldP spid="25" grpId="1"/>
      <p:bldP spid="28" grpId="0"/>
      <p:bldP spid="28" grpId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62A9F0F-A3E6-9A4E-B125-83606D5B294C}"/>
              </a:ext>
            </a:extLst>
          </p:cNvPr>
          <p:cNvSpPr/>
          <p:nvPr/>
        </p:nvSpPr>
        <p:spPr>
          <a:xfrm>
            <a:off x="6797539" y="1791694"/>
            <a:ext cx="1670450" cy="1685200"/>
          </a:xfrm>
          <a:prstGeom prst="rect">
            <a:avLst/>
          </a:prstGeom>
          <a:solidFill>
            <a:srgbClr val="D996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0D3ED2-CDB0-504F-97E5-E0AF047348D9}"/>
              </a:ext>
            </a:extLst>
          </p:cNvPr>
          <p:cNvSpPr txBox="1"/>
          <p:nvPr/>
        </p:nvSpPr>
        <p:spPr>
          <a:xfrm>
            <a:off x="6925200" y="2339507"/>
            <a:ext cx="126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New </a:t>
            </a:r>
            <a:r>
              <a:rPr lang="en-US" sz="1400" dirty="0" err="1">
                <a:solidFill>
                  <a:srgbClr val="000000"/>
                </a:solidFill>
              </a:rPr>
              <a:t>Behaviours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1733EE-2A57-3D4B-9A04-F69A0F7173C2}"/>
              </a:ext>
            </a:extLst>
          </p:cNvPr>
          <p:cNvSpPr/>
          <p:nvPr/>
        </p:nvSpPr>
        <p:spPr>
          <a:xfrm>
            <a:off x="6706575" y="1746338"/>
            <a:ext cx="1761415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OUTCOME 2</a:t>
            </a:r>
          </a:p>
        </p:txBody>
      </p:sp>
      <p:pic>
        <p:nvPicPr>
          <p:cNvPr id="29" name="Picture 28" descr="puzzle.png">
            <a:extLst>
              <a:ext uri="{FF2B5EF4-FFF2-40B4-BE49-F238E27FC236}">
                <a16:creationId xmlns:a16="http://schemas.microsoft.com/office/drawing/2014/main" id="{C74E30F7-5082-654B-AF97-F83E4C963F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0545" y="1740692"/>
            <a:ext cx="1952412" cy="179705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09207E-B156-5F4D-9424-AFA84095E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661603"/>
              </p:ext>
            </p:extLst>
          </p:nvPr>
        </p:nvGraphicFramePr>
        <p:xfrm>
          <a:off x="647700" y="653602"/>
          <a:ext cx="5544553" cy="29667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295382">
                  <a:extLst>
                    <a:ext uri="{9D8B030D-6E8A-4147-A177-3AD203B41FA5}">
                      <a16:colId xmlns:a16="http://schemas.microsoft.com/office/drawing/2014/main" val="4236583364"/>
                    </a:ext>
                  </a:extLst>
                </a:gridCol>
                <a:gridCol w="1249171">
                  <a:extLst>
                    <a:ext uri="{9D8B030D-6E8A-4147-A177-3AD203B41FA5}">
                      <a16:colId xmlns:a16="http://schemas.microsoft.com/office/drawing/2014/main" val="3049809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i="1" dirty="0" err="1"/>
                        <a:t>Shujaaz</a:t>
                      </a:r>
                      <a:r>
                        <a:rPr lang="en-US" sz="1600" b="0" i="1" dirty="0"/>
                        <a:t> users compared with non-users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936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Delays marriage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x 2.7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83756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Delays sexual debut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x 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763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92D050"/>
                          </a:solidFill>
                        </a:rPr>
                        <a:t>Delays childbirth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92D050"/>
                          </a:solidFill>
                        </a:rPr>
                        <a:t>x 1.23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604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F0"/>
                          </a:solidFill>
                        </a:rPr>
                        <a:t>Uses contraception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F0"/>
                          </a:solidFill>
                        </a:rPr>
                        <a:t>x 2.8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863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Household uses digital financial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 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978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FF80"/>
                          </a:solidFill>
                        </a:rPr>
                        <a:t>Develops ‘agency’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FF80"/>
                          </a:solidFill>
                        </a:rPr>
                        <a:t>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829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Increased monthly income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$22.7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73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822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3C2C6650-E6FA-3C46-976F-A2326217F9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5" b="97862" l="9973" r="98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05" y="3253621"/>
            <a:ext cx="1575547" cy="1538374"/>
          </a:xfrm>
          <a:prstGeom prst="rect">
            <a:avLst/>
          </a:prstGeom>
        </p:spPr>
      </p:pic>
      <p:pic>
        <p:nvPicPr>
          <p:cNvPr id="26" name="Picture 25" descr="MARIA standin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461" y="1102762"/>
            <a:ext cx="727788" cy="2314760"/>
          </a:xfrm>
          <a:prstGeom prst="rect">
            <a:avLst/>
          </a:prstGeom>
        </p:spPr>
      </p:pic>
      <p:pic>
        <p:nvPicPr>
          <p:cNvPr id="27" name="Picture 26" descr="BoyieAlone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40922">
            <a:off x="2735637" y="790442"/>
            <a:ext cx="1240427" cy="2721461"/>
          </a:xfrm>
          <a:prstGeom prst="rect">
            <a:avLst/>
          </a:prstGeom>
        </p:spPr>
      </p:pic>
      <p:pic>
        <p:nvPicPr>
          <p:cNvPr id="24" name="Picture 23" descr="Chicken guy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6205">
            <a:off x="1749220" y="647252"/>
            <a:ext cx="1881539" cy="2894856"/>
          </a:xfrm>
          <a:prstGeom prst="rect">
            <a:avLst/>
          </a:prstGeom>
        </p:spPr>
      </p:pic>
      <p:pic>
        <p:nvPicPr>
          <p:cNvPr id="25" name="Picture 24" descr="fan1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877" y="1036773"/>
            <a:ext cx="610627" cy="230424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07628" y="736290"/>
            <a:ext cx="27347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FINANCIALLY FIT</a:t>
            </a:r>
          </a:p>
          <a:p>
            <a:r>
              <a:rPr lang="en-US" dirty="0">
                <a:solidFill>
                  <a:srgbClr val="FFC000"/>
                </a:solidFill>
              </a:rPr>
              <a:t>Earn more than they spend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07628" y="2005397"/>
            <a:ext cx="365504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PROTECTED</a:t>
            </a:r>
          </a:p>
          <a:p>
            <a:r>
              <a:rPr lang="en-US" dirty="0">
                <a:solidFill>
                  <a:srgbClr val="FFC000"/>
                </a:solidFill>
              </a:rPr>
              <a:t>Healthy, using modern contraception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07628" y="2627638"/>
            <a:ext cx="171027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ENGAGED</a:t>
            </a:r>
          </a:p>
          <a:p>
            <a:r>
              <a:rPr lang="en-US" dirty="0">
                <a:solidFill>
                  <a:srgbClr val="FFC000"/>
                </a:solidFill>
              </a:rPr>
              <a:t>Planning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to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vote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07628" y="3275994"/>
            <a:ext cx="305872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INDEPENDENT</a:t>
            </a:r>
          </a:p>
          <a:p>
            <a:r>
              <a:rPr lang="en-US" dirty="0">
                <a:solidFill>
                  <a:srgbClr val="FFC000"/>
                </a:solidFill>
              </a:rPr>
              <a:t>Make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decisions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for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themselves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07628" y="1360556"/>
            <a:ext cx="184011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SAVING</a:t>
            </a:r>
          </a:p>
          <a:p>
            <a:r>
              <a:rPr lang="en-US" dirty="0">
                <a:solidFill>
                  <a:srgbClr val="FFC000"/>
                </a:solidFill>
              </a:rPr>
              <a:t>Disciplined savers</a:t>
            </a:r>
          </a:p>
        </p:txBody>
      </p:sp>
      <p:pic>
        <p:nvPicPr>
          <p:cNvPr id="42" name="Picture 41" descr="140715 shujaaz-logo-final.png">
            <a:extLst>
              <a:ext uri="{FF2B5EF4-FFF2-40B4-BE49-F238E27FC236}">
                <a16:creationId xmlns:a16="http://schemas.microsoft.com/office/drawing/2014/main" id="{8944BEA3-332A-8F44-BB98-77DF41DCDC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01" y="246398"/>
            <a:ext cx="1637204" cy="564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B625C4-7861-B845-98FA-A83AF999D2EB}"/>
              </a:ext>
            </a:extLst>
          </p:cNvPr>
          <p:cNvSpPr txBox="1"/>
          <p:nvPr/>
        </p:nvSpPr>
        <p:spPr>
          <a:xfrm>
            <a:off x="4560738" y="4162127"/>
            <a:ext cx="4114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 million East African Youth by 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C6AB7-B6A2-0945-9454-B1ADC0AD3820}"/>
              </a:ext>
            </a:extLst>
          </p:cNvPr>
          <p:cNvSpPr txBox="1"/>
          <p:nvPr/>
        </p:nvSpPr>
        <p:spPr>
          <a:xfrm>
            <a:off x="1778321" y="3409892"/>
            <a:ext cx="196095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200" dirty="0"/>
              <a:t>Driven, excited about self-employment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200" dirty="0"/>
              <a:t>Proud, deeply engaged, always learning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200" dirty="0"/>
              <a:t>Consider hustling their career</a:t>
            </a:r>
          </a:p>
        </p:txBody>
      </p:sp>
    </p:spTree>
    <p:extLst>
      <p:ext uri="{BB962C8B-B14F-4D97-AF65-F5344CB8AC3E}">
        <p14:creationId xmlns:p14="http://schemas.microsoft.com/office/powerpoint/2010/main" val="399340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72" y="137201"/>
            <a:ext cx="4795009" cy="2619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855443" y="2034647"/>
            <a:ext cx="4642737" cy="27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93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75070" y="293424"/>
            <a:ext cx="1576914" cy="656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Kenya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11254" y="385842"/>
            <a:ext cx="156951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</a:pPr>
            <a:r>
              <a:rPr lang="en-US" sz="3000" dirty="0"/>
              <a:t>Tanzania</a:t>
            </a:r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795" y="357377"/>
            <a:ext cx="571622" cy="380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344" y="384611"/>
            <a:ext cx="545910" cy="363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Screen Shot 2011-09-23 at 12.37.43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889" y="1106293"/>
            <a:ext cx="3830779" cy="3727951"/>
          </a:xfrm>
          <a:prstGeom prst="rect">
            <a:avLst/>
          </a:prstGeom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262069728"/>
              </p:ext>
            </p:extLst>
          </p:nvPr>
        </p:nvGraphicFramePr>
        <p:xfrm>
          <a:off x="5083593" y="1339758"/>
          <a:ext cx="3774385" cy="327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76781" y="747891"/>
            <a:ext cx="10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2009 census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11256" y="747891"/>
            <a:ext cx="10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2012 census</a:t>
            </a:r>
          </a:p>
        </p:txBody>
      </p:sp>
    </p:spTree>
    <p:extLst>
      <p:ext uri="{BB962C8B-B14F-4D97-AF65-F5344CB8AC3E}">
        <p14:creationId xmlns:p14="http://schemas.microsoft.com/office/powerpoint/2010/main" val="825777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609" y="1652165"/>
            <a:ext cx="834254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/>
              <a:t>SEX </a:t>
            </a:r>
            <a:r>
              <a:rPr lang="en-US" sz="8000" dirty="0"/>
              <a:t>&amp;</a:t>
            </a:r>
            <a:r>
              <a:rPr lang="en-US" sz="11500" dirty="0"/>
              <a:t> MONEY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4097" y="1510550"/>
            <a:ext cx="6872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we create social &amp; economic value for young people in Africa</a:t>
            </a:r>
          </a:p>
        </p:txBody>
      </p:sp>
      <p:sp>
        <p:nvSpPr>
          <p:cNvPr id="6" name="TextBox 5"/>
          <p:cNvSpPr txBox="1"/>
          <p:nvPr/>
        </p:nvSpPr>
        <p:spPr>
          <a:xfrm rot="21076391">
            <a:off x="217797" y="1646268"/>
            <a:ext cx="1018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ignPainter-HouseScript"/>
                <a:cs typeface="SignPainter-HouseScript"/>
              </a:rPr>
              <a:t>more</a:t>
            </a:r>
          </a:p>
        </p:txBody>
      </p:sp>
      <p:sp>
        <p:nvSpPr>
          <p:cNvPr id="7" name="TextBox 6"/>
          <p:cNvSpPr txBox="1"/>
          <p:nvPr/>
        </p:nvSpPr>
        <p:spPr>
          <a:xfrm rot="21076391">
            <a:off x="3650727" y="1627270"/>
            <a:ext cx="1018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ignPainter-HouseScript"/>
                <a:cs typeface="SignPainter-HouseScript"/>
              </a:rPr>
              <a:t>more</a:t>
            </a:r>
          </a:p>
        </p:txBody>
      </p:sp>
    </p:spTree>
    <p:extLst>
      <p:ext uri="{BB962C8B-B14F-4D97-AF65-F5344CB8AC3E}">
        <p14:creationId xmlns:p14="http://schemas.microsoft.com/office/powerpoint/2010/main" val="59528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5 0.01018 L -0.27309 -0.2879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6" y="-14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MARIA standi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345" y="1353517"/>
            <a:ext cx="770793" cy="2451539"/>
          </a:xfrm>
          <a:prstGeom prst="rect">
            <a:avLst/>
          </a:prstGeom>
        </p:spPr>
      </p:pic>
      <p:pic>
        <p:nvPicPr>
          <p:cNvPr id="43" name="Picture 42" descr="Charlie Pele Mode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744" y="2216341"/>
            <a:ext cx="1710323" cy="1684219"/>
          </a:xfrm>
          <a:prstGeom prst="rect">
            <a:avLst/>
          </a:prstGeom>
        </p:spPr>
      </p:pic>
      <p:pic>
        <p:nvPicPr>
          <p:cNvPr id="44" name="Picture 43" descr="chuxx-transparent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2065" y="1490161"/>
            <a:ext cx="1144072" cy="2382176"/>
          </a:xfrm>
          <a:prstGeom prst="rect">
            <a:avLst/>
          </a:prstGeom>
        </p:spPr>
      </p:pic>
      <p:pic>
        <p:nvPicPr>
          <p:cNvPr id="46" name="Picture 45" descr="Deepti Hustla Te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129" y="1394760"/>
            <a:ext cx="927666" cy="2440399"/>
          </a:xfrm>
          <a:prstGeom prst="rect">
            <a:avLst/>
          </a:prstGeom>
        </p:spPr>
      </p:pic>
      <p:pic>
        <p:nvPicPr>
          <p:cNvPr id="45" name="Picture 44" descr="manlik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119" y="1602563"/>
            <a:ext cx="816943" cy="22024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97832" y="1054740"/>
            <a:ext cx="3972304" cy="3065912"/>
            <a:chOff x="2897832" y="1054739"/>
            <a:chExt cx="3972304" cy="3065912"/>
          </a:xfrm>
        </p:grpSpPr>
        <p:pic>
          <p:nvPicPr>
            <p:cNvPr id="48" name="Picture 47" descr="husler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022" y="1493534"/>
              <a:ext cx="632114" cy="244040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2897832" y="1054739"/>
              <a:ext cx="3253703" cy="3065912"/>
              <a:chOff x="2897832" y="1054739"/>
              <a:chExt cx="3253703" cy="3065912"/>
            </a:xfrm>
          </p:grpSpPr>
          <p:pic>
            <p:nvPicPr>
              <p:cNvPr id="50" name="Picture 49" descr="farida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34232" y="1409961"/>
                <a:ext cx="601355" cy="2540937"/>
              </a:xfrm>
              <a:prstGeom prst="rect">
                <a:avLst/>
              </a:prstGeom>
            </p:spPr>
          </p:pic>
          <p:pic>
            <p:nvPicPr>
              <p:cNvPr id="51" name="Picture 50" descr="jared.png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5398" y="1409960"/>
                <a:ext cx="926137" cy="2451539"/>
              </a:xfrm>
              <a:prstGeom prst="rect">
                <a:avLst/>
              </a:prstGeom>
            </p:spPr>
          </p:pic>
          <p:pic>
            <p:nvPicPr>
              <p:cNvPr id="52" name="Picture 51" descr="Chicken guy.png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56205">
                <a:off x="2897832" y="1054739"/>
                <a:ext cx="2167464" cy="3065912"/>
              </a:xfrm>
              <a:prstGeom prst="rect">
                <a:avLst/>
              </a:prstGeom>
            </p:spPr>
          </p:pic>
          <p:pic>
            <p:nvPicPr>
              <p:cNvPr id="53" name="Picture 52" descr="fan1.png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03911" y="1493533"/>
                <a:ext cx="703420" cy="2440400"/>
              </a:xfrm>
              <a:prstGeom prst="rect">
                <a:avLst/>
              </a:prstGeom>
            </p:spPr>
          </p:pic>
        </p:grpSp>
      </p:grpSp>
      <p:pic>
        <p:nvPicPr>
          <p:cNvPr id="54" name="Picture 53" descr="my_awesome_gif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196" y="845467"/>
            <a:ext cx="1325644" cy="1767525"/>
          </a:xfrm>
          <a:prstGeom prst="rect">
            <a:avLst/>
          </a:prstGeom>
        </p:spPr>
      </p:pic>
      <p:pic>
        <p:nvPicPr>
          <p:cNvPr id="41" name="Picture 40" descr="BoyieAlone.png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17" t="6553" r="40248" b="19274"/>
          <a:stretch/>
        </p:blipFill>
        <p:spPr>
          <a:xfrm rot="21440922">
            <a:off x="3337236" y="-285300"/>
            <a:ext cx="2606244" cy="571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7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700015" y="487096"/>
            <a:ext cx="5937737" cy="4428567"/>
            <a:chOff x="2700013" y="487095"/>
            <a:chExt cx="5937737" cy="4428567"/>
          </a:xfrm>
        </p:grpSpPr>
        <p:grpSp>
          <p:nvGrpSpPr>
            <p:cNvPr id="23" name="Group 22"/>
            <p:cNvGrpSpPr/>
            <p:nvPr/>
          </p:nvGrpSpPr>
          <p:grpSpPr>
            <a:xfrm>
              <a:off x="2700013" y="528570"/>
              <a:ext cx="5937737" cy="4387092"/>
              <a:chOff x="2700011" y="867797"/>
              <a:chExt cx="5937737" cy="5605737"/>
            </a:xfrm>
          </p:grpSpPr>
          <p:sp>
            <p:nvSpPr>
              <p:cNvPr id="25" name="Arc 24"/>
              <p:cNvSpPr/>
              <p:nvPr/>
            </p:nvSpPr>
            <p:spPr>
              <a:xfrm>
                <a:off x="2700011" y="867797"/>
                <a:ext cx="5937737" cy="5544188"/>
              </a:xfrm>
              <a:prstGeom prst="arc">
                <a:avLst>
                  <a:gd name="adj1" fmla="val 16194852"/>
                  <a:gd name="adj2" fmla="val 5121218"/>
                </a:avLst>
              </a:prstGeom>
              <a:ln w="28575" cmpd="sng">
                <a:solidFill>
                  <a:srgbClr val="7F7F7F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 rot="15994689">
                <a:off x="5778155" y="6331863"/>
                <a:ext cx="127930" cy="155411"/>
              </a:xfrm>
              <a:prstGeom prst="triangle">
                <a:avLst/>
              </a:prstGeom>
              <a:solidFill>
                <a:srgbClr val="7F7F7F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Isosceles Triangle 73"/>
            <p:cNvSpPr/>
            <p:nvPr/>
          </p:nvSpPr>
          <p:spPr>
            <a:xfrm rot="15994689">
              <a:off x="5632608" y="459449"/>
              <a:ext cx="100119" cy="155411"/>
            </a:xfrm>
            <a:prstGeom prst="triangle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2393" y="463649"/>
            <a:ext cx="6656709" cy="4323240"/>
            <a:chOff x="772391" y="463649"/>
            <a:chExt cx="6656709" cy="4323240"/>
          </a:xfrm>
        </p:grpSpPr>
        <p:sp>
          <p:nvSpPr>
            <p:cNvPr id="30" name="Arc 29"/>
            <p:cNvSpPr/>
            <p:nvPr/>
          </p:nvSpPr>
          <p:spPr>
            <a:xfrm rot="11243215">
              <a:off x="772391" y="528570"/>
              <a:ext cx="6656709" cy="4230588"/>
            </a:xfrm>
            <a:prstGeom prst="arc">
              <a:avLst>
                <a:gd name="adj1" fmla="val 16194852"/>
                <a:gd name="adj2" fmla="val 3908045"/>
              </a:avLst>
            </a:prstGeom>
            <a:ln w="28575" cmpd="sng">
              <a:solidFill>
                <a:schemeClr val="tx1">
                  <a:lumMod val="50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3" name="Isosceles Triangle 72"/>
            <p:cNvSpPr/>
            <p:nvPr/>
          </p:nvSpPr>
          <p:spPr>
            <a:xfrm rot="5590262">
              <a:off x="3808379" y="4659124"/>
              <a:ext cx="100119" cy="155411"/>
            </a:xfrm>
            <a:prstGeom prst="triangle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Isosceles Triangle 74"/>
            <p:cNvSpPr/>
            <p:nvPr/>
          </p:nvSpPr>
          <p:spPr>
            <a:xfrm rot="5055845">
              <a:off x="3353203" y="436003"/>
              <a:ext cx="100119" cy="155411"/>
            </a:xfrm>
            <a:prstGeom prst="triangle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 descr="MARIA standi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345" y="1353517"/>
            <a:ext cx="770793" cy="2451539"/>
          </a:xfrm>
          <a:prstGeom prst="rect">
            <a:avLst/>
          </a:prstGeom>
        </p:spPr>
      </p:pic>
      <p:pic>
        <p:nvPicPr>
          <p:cNvPr id="43" name="Picture 42" descr="Charlie Pele Mode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744" y="2216341"/>
            <a:ext cx="1710323" cy="1684219"/>
          </a:xfrm>
          <a:prstGeom prst="rect">
            <a:avLst/>
          </a:prstGeom>
        </p:spPr>
      </p:pic>
      <p:pic>
        <p:nvPicPr>
          <p:cNvPr id="44" name="Picture 43" descr="chuxx-transparent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2065" y="1490161"/>
            <a:ext cx="1144072" cy="2382176"/>
          </a:xfrm>
          <a:prstGeom prst="rect">
            <a:avLst/>
          </a:prstGeom>
        </p:spPr>
      </p:pic>
      <p:pic>
        <p:nvPicPr>
          <p:cNvPr id="46" name="Picture 45" descr="Deepti Hustla Te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129" y="1394760"/>
            <a:ext cx="927666" cy="2440399"/>
          </a:xfrm>
          <a:prstGeom prst="rect">
            <a:avLst/>
          </a:prstGeom>
        </p:spPr>
      </p:pic>
      <p:pic>
        <p:nvPicPr>
          <p:cNvPr id="45" name="Picture 44" descr="manlik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119" y="1602563"/>
            <a:ext cx="816943" cy="22024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97832" y="1054740"/>
            <a:ext cx="3972304" cy="3065912"/>
            <a:chOff x="2897832" y="1054739"/>
            <a:chExt cx="3972304" cy="3065912"/>
          </a:xfrm>
        </p:grpSpPr>
        <p:pic>
          <p:nvPicPr>
            <p:cNvPr id="48" name="Picture 47" descr="husler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022" y="1493534"/>
              <a:ext cx="632114" cy="244040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2897832" y="1054739"/>
              <a:ext cx="3253703" cy="3065912"/>
              <a:chOff x="2897832" y="1054739"/>
              <a:chExt cx="3253703" cy="3065912"/>
            </a:xfrm>
          </p:grpSpPr>
          <p:pic>
            <p:nvPicPr>
              <p:cNvPr id="50" name="Picture 49" descr="farida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34232" y="1409961"/>
                <a:ext cx="601355" cy="2540937"/>
              </a:xfrm>
              <a:prstGeom prst="rect">
                <a:avLst/>
              </a:prstGeom>
            </p:spPr>
          </p:pic>
          <p:pic>
            <p:nvPicPr>
              <p:cNvPr id="51" name="Picture 50" descr="jared.png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5398" y="1409960"/>
                <a:ext cx="926137" cy="2451539"/>
              </a:xfrm>
              <a:prstGeom prst="rect">
                <a:avLst/>
              </a:prstGeom>
            </p:spPr>
          </p:pic>
          <p:pic>
            <p:nvPicPr>
              <p:cNvPr id="52" name="Picture 51" descr="Chicken guy.png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56205">
                <a:off x="2897832" y="1054739"/>
                <a:ext cx="2167464" cy="3065912"/>
              </a:xfrm>
              <a:prstGeom prst="rect">
                <a:avLst/>
              </a:prstGeom>
            </p:spPr>
          </p:pic>
          <p:pic>
            <p:nvPicPr>
              <p:cNvPr id="53" name="Picture 52" descr="fan1.png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03911" y="1493533"/>
                <a:ext cx="703420" cy="2440400"/>
              </a:xfrm>
              <a:prstGeom prst="rect">
                <a:avLst/>
              </a:prstGeom>
            </p:spPr>
          </p:pic>
        </p:grpSp>
      </p:grpSp>
      <p:pic>
        <p:nvPicPr>
          <p:cNvPr id="41" name="Picture 40" descr="BoyieAlone.pn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40922">
            <a:off x="3985291" y="1134429"/>
            <a:ext cx="1313724" cy="28822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972911" y="21264"/>
            <a:ext cx="1179494" cy="1132778"/>
            <a:chOff x="-694277" y="5520620"/>
            <a:chExt cx="1416769" cy="13606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5981" y="5520620"/>
              <a:ext cx="758473" cy="1360654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-694277" y="5740399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17735" y="256204"/>
            <a:ext cx="1179494" cy="1132778"/>
            <a:chOff x="-694277" y="5520620"/>
            <a:chExt cx="1416769" cy="13606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5981" y="5520620"/>
              <a:ext cx="758473" cy="1360654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-694277" y="5740399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57117" y="150948"/>
            <a:ext cx="1532617" cy="2072572"/>
            <a:chOff x="805041" y="569769"/>
            <a:chExt cx="2474774" cy="3487010"/>
          </a:xfrm>
        </p:grpSpPr>
        <p:pic>
          <p:nvPicPr>
            <p:cNvPr id="33" name="Picture 32" descr="Cover_NCIC_Special03.jpg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042" y="569769"/>
              <a:ext cx="1196621" cy="169743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041" y="2402156"/>
              <a:ext cx="1196621" cy="165462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6888" y="569769"/>
              <a:ext cx="1182927" cy="169213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715318" y="1934374"/>
            <a:ext cx="1385191" cy="1522722"/>
            <a:chOff x="7715318" y="1934374"/>
            <a:chExt cx="1385191" cy="1522722"/>
          </a:xfrm>
        </p:grpSpPr>
        <p:pic>
          <p:nvPicPr>
            <p:cNvPr id="6" name="Picture 5" descr="151221 Jongo poster.png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5318" y="2770582"/>
              <a:ext cx="1385191" cy="686514"/>
            </a:xfrm>
            <a:prstGeom prst="rect">
              <a:avLst/>
            </a:prstGeom>
          </p:spPr>
        </p:pic>
        <p:pic>
          <p:nvPicPr>
            <p:cNvPr id="36" name="Picture 35" descr="DJB TV poster.png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2108" y="1934374"/>
              <a:ext cx="784464" cy="563076"/>
            </a:xfrm>
            <a:prstGeom prst="rect">
              <a:avLst/>
            </a:prstGeom>
          </p:spPr>
        </p:pic>
      </p:grpSp>
      <p:pic>
        <p:nvPicPr>
          <p:cNvPr id="37" name="Picture 36" descr="tv_Alpha.pn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912" y="2383620"/>
            <a:ext cx="538537" cy="589944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6629130" y="100598"/>
            <a:ext cx="927667" cy="835389"/>
            <a:chOff x="5242690" y="413542"/>
            <a:chExt cx="3157837" cy="2848841"/>
          </a:xfrm>
        </p:grpSpPr>
        <p:pic>
          <p:nvPicPr>
            <p:cNvPr id="49" name="Picture 48" descr="shujaazFM_screenshot.jpg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6783" y="413542"/>
              <a:ext cx="1943744" cy="1554995"/>
            </a:xfrm>
            <a:prstGeom prst="rect">
              <a:avLst/>
            </a:prstGeom>
          </p:spPr>
        </p:pic>
        <p:pic>
          <p:nvPicPr>
            <p:cNvPr id="55" name="Picture 54" descr="twitter_logo.psd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690" y="852734"/>
              <a:ext cx="1119132" cy="1115798"/>
            </a:xfrm>
            <a:prstGeom prst="rect">
              <a:avLst/>
            </a:prstGeom>
          </p:spPr>
        </p:pic>
        <p:pic>
          <p:nvPicPr>
            <p:cNvPr id="56" name="Picture 55" descr="facebook_logo.psd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1171" y="1769749"/>
              <a:ext cx="1493836" cy="1492634"/>
            </a:xfrm>
            <a:prstGeom prst="rect">
              <a:avLst/>
            </a:prstGeom>
          </p:spPr>
        </p:pic>
      </p:grpSp>
      <p:pic>
        <p:nvPicPr>
          <p:cNvPr id="57" name="Picture 56" descr="phone.psd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60" y="4023598"/>
            <a:ext cx="489730" cy="791565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336135" y="4586100"/>
            <a:ext cx="1156617" cy="430402"/>
            <a:chOff x="4539728" y="5089156"/>
            <a:chExt cx="1046862" cy="651245"/>
          </a:xfrm>
        </p:grpSpPr>
        <p:grpSp>
          <p:nvGrpSpPr>
            <p:cNvPr id="59" name="Group 58"/>
            <p:cNvGrpSpPr/>
            <p:nvPr/>
          </p:nvGrpSpPr>
          <p:grpSpPr>
            <a:xfrm>
              <a:off x="4548513" y="5093327"/>
              <a:ext cx="1038077" cy="647074"/>
              <a:chOff x="3654767" y="2048933"/>
              <a:chExt cx="2546734" cy="1356447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3654767" y="2048933"/>
                <a:ext cx="1464733" cy="1356447"/>
                <a:chOff x="3640667" y="2048933"/>
                <a:chExt cx="1464733" cy="1356447"/>
              </a:xfrm>
            </p:grpSpPr>
            <p:sp>
              <p:nvSpPr>
                <p:cNvPr id="65" name="Oval 64"/>
                <p:cNvSpPr/>
                <p:nvPr/>
              </p:nvSpPr>
              <p:spPr>
                <a:xfrm>
                  <a:off x="3640667" y="2048933"/>
                  <a:ext cx="1464733" cy="9906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Isosceles Triangle 65"/>
                <p:cNvSpPr/>
                <p:nvPr/>
              </p:nvSpPr>
              <p:spPr>
                <a:xfrm rot="11788838">
                  <a:off x="4295473" y="2863513"/>
                  <a:ext cx="328854" cy="541867"/>
                </a:xfrm>
                <a:prstGeom prst="triangle">
                  <a:avLst/>
                </a:prstGeom>
                <a:ln>
                  <a:noFill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 flipH="1">
                <a:off x="4694434" y="2048933"/>
                <a:ext cx="1507067" cy="1356447"/>
                <a:chOff x="3640667" y="2048933"/>
                <a:chExt cx="1464733" cy="1356447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3" name="Oval 62"/>
                <p:cNvSpPr/>
                <p:nvPr/>
              </p:nvSpPr>
              <p:spPr>
                <a:xfrm>
                  <a:off x="3640667" y="2048933"/>
                  <a:ext cx="1464733" cy="9906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Isosceles Triangle 63"/>
                <p:cNvSpPr/>
                <p:nvPr/>
              </p:nvSpPr>
              <p:spPr>
                <a:xfrm rot="11788838">
                  <a:off x="4295473" y="2863513"/>
                  <a:ext cx="328854" cy="541867"/>
                </a:xfrm>
                <a:prstGeom prst="triangle">
                  <a:avLst/>
                </a:prstGeom>
                <a:ln>
                  <a:noFill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0" name="TextBox 59"/>
            <p:cNvSpPr txBox="1"/>
            <p:nvPr/>
          </p:nvSpPr>
          <p:spPr>
            <a:xfrm>
              <a:off x="4539728" y="5089156"/>
              <a:ext cx="1038077" cy="438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chemeClr val="bg1"/>
                  </a:solidFill>
                </a:rPr>
                <a:t>conversation</a:t>
              </a:r>
            </a:p>
          </p:txBody>
        </p:sp>
      </p:grpSp>
      <p:pic>
        <p:nvPicPr>
          <p:cNvPr id="67" name="Picture 66" descr="new_youtube_logo.pn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844" y="1491896"/>
            <a:ext cx="401179" cy="401179"/>
          </a:xfrm>
          <a:prstGeom prst="rect">
            <a:avLst/>
          </a:prstGeom>
        </p:spPr>
      </p:pic>
      <p:pic>
        <p:nvPicPr>
          <p:cNvPr id="68" name="Picture 67" descr="radio.psd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913" y="3736445"/>
            <a:ext cx="1819026" cy="1088835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185838" y="4165743"/>
            <a:ext cx="505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71" name="Picture 70" descr="Screen Shot 2014-10-13 at 13.11.39.png"/>
          <p:cNvPicPr>
            <a:picLocks noChangeAspect="1"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17" y="3033889"/>
            <a:ext cx="1089941" cy="624264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262" y="4311800"/>
            <a:ext cx="790406" cy="631900"/>
          </a:xfrm>
          <a:prstGeom prst="rect">
            <a:avLst/>
          </a:prstGeom>
        </p:spPr>
      </p:pic>
      <p:pic>
        <p:nvPicPr>
          <p:cNvPr id="76" name="Picture 75" descr="140715 shujaaz-logo-final.pn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051" y="256204"/>
            <a:ext cx="1991063" cy="68591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97F2F84-B5B0-514B-8F27-AB80FBCCEB3F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308" b="98615" l="1721" r="981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895" y="144718"/>
            <a:ext cx="731299" cy="9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444755" y="3889526"/>
            <a:ext cx="3899077" cy="1069219"/>
            <a:chOff x="4444727" y="5014509"/>
            <a:chExt cx="4513764" cy="1237780"/>
          </a:xfrm>
        </p:grpSpPr>
        <p:grpSp>
          <p:nvGrpSpPr>
            <p:cNvPr id="13" name="Group 12"/>
            <p:cNvGrpSpPr/>
            <p:nvPr/>
          </p:nvGrpSpPr>
          <p:grpSpPr>
            <a:xfrm>
              <a:off x="4444727" y="5014509"/>
              <a:ext cx="4513764" cy="1237780"/>
              <a:chOff x="4444727" y="5014509"/>
              <a:chExt cx="4513764" cy="123778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4645656" y="5347143"/>
                <a:ext cx="0" cy="45720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625948" y="5815292"/>
                <a:ext cx="3886200" cy="1270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444727" y="5014509"/>
                <a:ext cx="540384" cy="427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0%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147375" y="5014509"/>
                <a:ext cx="811116" cy="427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100%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010238" y="5824732"/>
                <a:ext cx="1193684" cy="427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adoption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583402" y="5367290"/>
              <a:ext cx="2917798" cy="457442"/>
              <a:chOff x="5583402" y="5367290"/>
              <a:chExt cx="2917798" cy="457442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8501200" y="5367290"/>
                <a:ext cx="0" cy="45720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527840" y="5499543"/>
                <a:ext cx="0" cy="315749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7489226" y="5651943"/>
                <a:ext cx="1166" cy="172789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5583402" y="5651057"/>
                <a:ext cx="1166" cy="172789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>
            <a:off x="846718" y="3867180"/>
            <a:ext cx="3757246" cy="1103383"/>
            <a:chOff x="465619" y="5014509"/>
            <a:chExt cx="4201933" cy="1233974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781352" y="5804343"/>
              <a:ext cx="3886200" cy="12700"/>
            </a:xfrm>
            <a:prstGeom prst="line">
              <a:avLst/>
            </a:prstGeom>
            <a:ln w="57150" cmpd="sng">
              <a:solidFill>
                <a:srgbClr val="3366F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94052" y="5359843"/>
              <a:ext cx="0" cy="457200"/>
            </a:xfrm>
            <a:prstGeom prst="line">
              <a:avLst/>
            </a:prstGeom>
            <a:ln w="28575" cmpd="sng">
              <a:solidFill>
                <a:srgbClr val="3366F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274707" y="5835439"/>
              <a:ext cx="1139930" cy="413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rejection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5619" y="5014509"/>
              <a:ext cx="783584" cy="413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100%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2782752" y="5487708"/>
              <a:ext cx="0" cy="315749"/>
            </a:xfrm>
            <a:prstGeom prst="line">
              <a:avLst/>
            </a:prstGeom>
            <a:ln w="28575" cmpd="sng">
              <a:solidFill>
                <a:srgbClr val="3366F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3744138" y="5640108"/>
              <a:ext cx="1166" cy="172789"/>
            </a:xfrm>
            <a:prstGeom prst="line">
              <a:avLst/>
            </a:prstGeom>
            <a:ln w="28575" cmpd="sng">
              <a:solidFill>
                <a:srgbClr val="3366F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1838314" y="5639222"/>
              <a:ext cx="1166" cy="172789"/>
            </a:xfrm>
            <a:prstGeom prst="line">
              <a:avLst/>
            </a:prstGeom>
            <a:ln w="28575" cmpd="sng">
              <a:solidFill>
                <a:srgbClr val="3366F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699968" y="1205803"/>
            <a:ext cx="1325804" cy="2341477"/>
            <a:chOff x="3699968" y="1205803"/>
            <a:chExt cx="1325804" cy="2341477"/>
          </a:xfrm>
        </p:grpSpPr>
        <p:pic>
          <p:nvPicPr>
            <p:cNvPr id="53" name="Picture 52" descr="BoyieAlone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440922">
              <a:off x="3958540" y="1205803"/>
              <a:ext cx="1067232" cy="2341477"/>
            </a:xfrm>
            <a:prstGeom prst="rect">
              <a:avLst/>
            </a:prstGeom>
          </p:spPr>
        </p:pic>
        <p:pic>
          <p:nvPicPr>
            <p:cNvPr id="33" name="Picture 32" descr="MARIA standing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9968" y="1418762"/>
              <a:ext cx="636804" cy="199185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13231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413E-6 4.2584E-6 L -0.30033 4.2584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92565" y="696213"/>
            <a:ext cx="5780322" cy="3930124"/>
            <a:chOff x="1228360" y="696210"/>
            <a:chExt cx="6734731" cy="4579040"/>
          </a:xfrm>
        </p:grpSpPr>
        <p:pic>
          <p:nvPicPr>
            <p:cNvPr id="5" name="Picture 4" descr="Screen Shot 2014-10-24 at 12.41.2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8360" y="696210"/>
              <a:ext cx="3276217" cy="4579040"/>
            </a:xfrm>
            <a:prstGeom prst="rect">
              <a:avLst/>
            </a:prstGeom>
          </p:spPr>
        </p:pic>
        <p:pic>
          <p:nvPicPr>
            <p:cNvPr id="6" name="Picture 5" descr="Screen Shot 2014-10-24 at 12.41.48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3370" y="696211"/>
              <a:ext cx="3259721" cy="457903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17" y="64705"/>
            <a:ext cx="2855427" cy="404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Screen Shot 2014-10-13 at 12.52.11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730" y="2726750"/>
            <a:ext cx="3768442" cy="218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DJ B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7032" y="131532"/>
            <a:ext cx="2176270" cy="294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RADIO LISTENERS.JPG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624" y="2664843"/>
            <a:ext cx="3114401" cy="2048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853" y="3291611"/>
            <a:ext cx="2269991" cy="181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46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589" y="895"/>
          <a:ext cx="1587" cy="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think-cell Slide" r:id="rId5" imgW="378" imgH="377" progId="TCLayout.ActiveDocument.1">
                  <p:embed/>
                </p:oleObj>
              </mc:Choice>
              <mc:Fallback>
                <p:oleObj name="think-cell Slide" r:id="rId5" imgW="378" imgH="377" progId="TCLayout.ActiveDocument.1">
                  <p:embed/>
                  <p:pic>
                    <p:nvPicPr>
                      <p:cNvPr id="11" name="Object 10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589" y="895"/>
                        <a:ext cx="1587" cy="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1143003" y="2"/>
            <a:ext cx="119063" cy="11906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51">
              <a:solidFill>
                <a:prstClr val="white"/>
              </a:solidFill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411" y="116461"/>
            <a:ext cx="65151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1"/>
                </a:solidFill>
                <a:latin typeface="Copperplate"/>
                <a:cs typeface="Copperplate"/>
              </a:rPr>
              <a:t>Shujaaz Media in numbers:</a:t>
            </a:r>
            <a:endParaRPr lang="en-US" sz="1500" b="1" i="1" dirty="0">
              <a:solidFill>
                <a:schemeClr val="accent1"/>
              </a:solidFill>
              <a:latin typeface="Copperplate"/>
              <a:cs typeface="Copperplate"/>
            </a:endParaRPr>
          </a:p>
        </p:txBody>
      </p:sp>
      <p:pic>
        <p:nvPicPr>
          <p:cNvPr id="13" name="Picture 12" descr="140715 shujaaz-logo-final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38" y="119064"/>
            <a:ext cx="1125248" cy="3876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8A3EEAE-3972-4867-ABC1-39D9B85F5833}"/>
              </a:ext>
            </a:extLst>
          </p:cNvPr>
          <p:cNvGrpSpPr/>
          <p:nvPr/>
        </p:nvGrpSpPr>
        <p:grpSpPr>
          <a:xfrm>
            <a:off x="933866" y="966361"/>
            <a:ext cx="6827009" cy="1788959"/>
            <a:chOff x="1487115" y="1023311"/>
            <a:chExt cx="6167855" cy="1441807"/>
          </a:xfrm>
        </p:grpSpPr>
        <p:sp>
          <p:nvSpPr>
            <p:cNvPr id="22" name="Rectangle 21"/>
            <p:cNvSpPr/>
            <p:nvPr/>
          </p:nvSpPr>
          <p:spPr>
            <a:xfrm>
              <a:off x="1487115" y="1024938"/>
              <a:ext cx="1371600" cy="144018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  <a:p>
              <a:pPr algn="ctr"/>
              <a:endParaRPr lang="en-US" sz="1351" dirty="0"/>
            </a:p>
            <a:p>
              <a:pPr algn="ctr"/>
              <a:endParaRPr lang="en-US" sz="1351" dirty="0"/>
            </a:p>
            <a:p>
              <a:pPr algn="ctr"/>
              <a:endParaRPr lang="en-US" sz="1500" b="1" dirty="0"/>
            </a:p>
            <a:p>
              <a:pPr algn="ctr"/>
              <a:r>
                <a:rPr lang="en-US" sz="1400" b="1" dirty="0"/>
                <a:t>COMIC</a:t>
              </a:r>
            </a:p>
            <a:p>
              <a:pPr algn="ctr"/>
              <a:r>
                <a:rPr lang="en-US" sz="1400" dirty="0"/>
                <a:t>500,000 monthly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98427" y="1024938"/>
              <a:ext cx="1371600" cy="14401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  <a:p>
              <a:pPr algn="ctr"/>
              <a:endParaRPr lang="en-US" sz="1351" dirty="0"/>
            </a:p>
            <a:p>
              <a:pPr algn="ctr"/>
              <a:endParaRPr lang="en-US" sz="1351" dirty="0"/>
            </a:p>
            <a:p>
              <a:pPr algn="ctr"/>
              <a:endParaRPr lang="en-US" sz="1400" b="1" dirty="0"/>
            </a:p>
            <a:p>
              <a:pPr algn="ctr"/>
              <a:r>
                <a:rPr lang="en-US" sz="1400" b="1" dirty="0"/>
                <a:t>SOCIAL MEDIA</a:t>
              </a:r>
            </a:p>
            <a:p>
              <a:pPr algn="ctr"/>
              <a:r>
                <a:rPr lang="en-US" sz="1400" dirty="0"/>
                <a:t>Over  600K+ fans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283370" y="1023311"/>
              <a:ext cx="1371600" cy="144018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 dirty="0"/>
            </a:p>
            <a:p>
              <a:endParaRPr lang="en-US" sz="1351" dirty="0"/>
            </a:p>
            <a:p>
              <a:endParaRPr lang="en-US" sz="1351" dirty="0"/>
            </a:p>
            <a:p>
              <a:r>
                <a:rPr lang="en-US" sz="1200" dirty="0"/>
                <a:t> </a:t>
              </a:r>
            </a:p>
            <a:p>
              <a:endParaRPr lang="en-US" sz="1200" dirty="0"/>
            </a:p>
            <a:p>
              <a:pPr algn="ctr"/>
              <a:r>
                <a:rPr lang="en-US" sz="1351" dirty="0"/>
                <a:t> </a:t>
              </a:r>
            </a:p>
            <a:p>
              <a:pPr algn="ctr"/>
              <a:r>
                <a:rPr lang="en-US" sz="1200" b="1" dirty="0"/>
                <a:t>SMS NETWORK</a:t>
              </a:r>
            </a:p>
            <a:p>
              <a:pPr algn="ctr"/>
              <a:r>
                <a:rPr lang="en-US" sz="1400" dirty="0"/>
                <a:t>Over 300K+ fans</a:t>
              </a:r>
            </a:p>
            <a:p>
              <a:r>
                <a:rPr lang="en-US" sz="1200" dirty="0"/>
                <a:t> 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92514" y="1024937"/>
              <a:ext cx="1371600" cy="144018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  <a:p>
              <a:pPr algn="ctr"/>
              <a:endParaRPr lang="en-US" sz="1351" dirty="0"/>
            </a:p>
            <a:p>
              <a:pPr algn="ctr">
                <a:lnSpc>
                  <a:spcPct val="80000"/>
                </a:lnSpc>
              </a:pPr>
              <a:endParaRPr lang="en-US" sz="1351" dirty="0"/>
            </a:p>
            <a:p>
              <a:pPr algn="ctr">
                <a:lnSpc>
                  <a:spcPct val="80000"/>
                </a:lnSpc>
              </a:pPr>
              <a:endParaRPr lang="en-US" b="1" dirty="0"/>
            </a:p>
            <a:p>
              <a:pPr algn="ctr">
                <a:lnSpc>
                  <a:spcPct val="80000"/>
                </a:lnSpc>
              </a:pPr>
              <a:r>
                <a:rPr lang="en-US" sz="1400" b="1" dirty="0"/>
                <a:t>RADIO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dirty="0"/>
                <a:t>Weekly radio show on 7 radio stations</a:t>
              </a:r>
            </a:p>
          </p:txBody>
        </p:sp>
        <p:pic>
          <p:nvPicPr>
            <p:cNvPr id="26" name="Picture 25" descr="radio (1).png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8563"/>
            <a:stretch/>
          </p:blipFill>
          <p:spPr>
            <a:xfrm>
              <a:off x="4820546" y="1125828"/>
              <a:ext cx="1115536" cy="619200"/>
            </a:xfrm>
            <a:prstGeom prst="rect">
              <a:avLst/>
            </a:prstGeom>
          </p:spPr>
        </p:pic>
        <p:pic>
          <p:nvPicPr>
            <p:cNvPr id="27" name="Picture 26" descr="phone (sms).pdf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62479" y="1103954"/>
              <a:ext cx="1213383" cy="942951"/>
            </a:xfrm>
            <a:prstGeom prst="rect">
              <a:avLst/>
            </a:prstGeom>
          </p:spPr>
        </p:pic>
        <p:pic>
          <p:nvPicPr>
            <p:cNvPr id="28" name="Picture 27" descr="comic book (1).png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1923" y="1103953"/>
              <a:ext cx="1037407" cy="794075"/>
            </a:xfrm>
            <a:prstGeom prst="rect">
              <a:avLst/>
            </a:prstGeom>
          </p:spPr>
        </p:pic>
        <p:pic>
          <p:nvPicPr>
            <p:cNvPr id="29" name="Picture 28" descr="10 (1).jpg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8657" y="1285691"/>
              <a:ext cx="953468" cy="430598"/>
            </a:xfrm>
            <a:prstGeom prst="rect">
              <a:avLst/>
            </a:prstGeom>
          </p:spPr>
        </p:pic>
      </p:grpSp>
      <p:sp>
        <p:nvSpPr>
          <p:cNvPr id="9" name="Right Brace 8"/>
          <p:cNvSpPr/>
          <p:nvPr/>
        </p:nvSpPr>
        <p:spPr>
          <a:xfrm rot="5400000">
            <a:off x="4461350" y="-147823"/>
            <a:ext cx="162019" cy="60822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16" name="TextBox 15"/>
          <p:cNvSpPr txBox="1"/>
          <p:nvPr/>
        </p:nvSpPr>
        <p:spPr>
          <a:xfrm>
            <a:off x="1692956" y="2925606"/>
            <a:ext cx="59432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2"/>
              </a:buClr>
            </a:pPr>
            <a:r>
              <a:rPr lang="en-US" sz="2400" b="1" dirty="0"/>
              <a:t>Engaging 3 M young people </a:t>
            </a:r>
          </a:p>
          <a:p>
            <a:pPr algn="ctr">
              <a:buClr>
                <a:schemeClr val="bg2"/>
              </a:buClr>
            </a:pPr>
            <a:r>
              <a:rPr lang="en-US" sz="2400" b="1" dirty="0"/>
              <a:t>aged 15-24  in Tanzania</a:t>
            </a:r>
            <a:endParaRPr lang="en-US" sz="2400" b="1" u="sng" dirty="0"/>
          </a:p>
          <a:p>
            <a:pPr algn="ctr">
              <a:buClr>
                <a:schemeClr val="bg2"/>
              </a:buClr>
            </a:pPr>
            <a:r>
              <a:rPr lang="en-US" sz="2400" b="1" dirty="0"/>
              <a:t> 6 M youth aged 15-24 in Kenya</a:t>
            </a:r>
          </a:p>
          <a:p>
            <a:pPr algn="ctr">
              <a:buClr>
                <a:schemeClr val="bg2"/>
              </a:buClr>
            </a:pPr>
            <a:endParaRPr lang="en-US" sz="2400" b="1" dirty="0"/>
          </a:p>
          <a:p>
            <a:pPr algn="ctr">
              <a:buClr>
                <a:schemeClr val="bg2"/>
              </a:buClr>
            </a:pPr>
            <a:endParaRPr lang="en-US" b="1" dirty="0">
              <a:solidFill>
                <a:schemeClr val="tx2"/>
              </a:solidFill>
            </a:endParaRPr>
          </a:p>
          <a:p>
            <a:pPr algn="ctr">
              <a:buClr>
                <a:schemeClr val="bg2"/>
              </a:buClr>
            </a:pPr>
            <a:r>
              <a:rPr lang="en-US" sz="2400" b="1" dirty="0"/>
              <a:t>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9123018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8Fth17.GESc6U03F4vQVA"/>
</p:tagLst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DBFB2B29C2A64586F79D79471025D6" ma:contentTypeVersion="8" ma:contentTypeDescription="Create a new document." ma:contentTypeScope="" ma:versionID="7f57b0e22b5f66a64b491de56472f19f">
  <xsd:schema xmlns:xsd="http://www.w3.org/2001/XMLSchema" xmlns:xs="http://www.w3.org/2001/XMLSchema" xmlns:p="http://schemas.microsoft.com/office/2006/metadata/properties" xmlns:ns2="439ceacb-b911-467e-8fef-0dc8ae6a2240" xmlns:ns3="ce4e5127-d743-494f-9722-b0698da939ee" targetNamespace="http://schemas.microsoft.com/office/2006/metadata/properties" ma:root="true" ma:fieldsID="4fbe51238c78dd9637ad81a2f65b3029" ns2:_="" ns3:_="">
    <xsd:import namespace="439ceacb-b911-467e-8fef-0dc8ae6a2240"/>
    <xsd:import namespace="ce4e5127-d743-494f-9722-b0698da939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9ceacb-b911-467e-8fef-0dc8ae6a22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4e5127-d743-494f-9722-b0698da939e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D1B58AC-211E-413E-9CE2-0DB5D99798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10D50A-3CD3-4B96-BB65-B86A9380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9ceacb-b911-467e-8fef-0dc8ae6a2240"/>
    <ds:schemaRef ds:uri="ce4e5127-d743-494f-9722-b0698da939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867260A-6838-4EED-B117-F5A266549381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439ceacb-b911-467e-8fef-0dc8ae6a2240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metadata/properties"/>
    <ds:schemaRef ds:uri="ce4e5127-d743-494f-9722-b0698da939e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16053</TotalTime>
  <Words>343</Words>
  <Application>Microsoft Office PowerPoint</Application>
  <PresentationFormat>On-screen Show (16:9)</PresentationFormat>
  <Paragraphs>139</Paragraphs>
  <Slides>15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Calibri</vt:lpstr>
      <vt:lpstr>Copperplate</vt:lpstr>
      <vt:lpstr>SignPainter-HouseScript</vt:lpstr>
      <vt:lpstr>Black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RWEYEMAMU, Leticia</cp:lastModifiedBy>
  <cp:revision>174</cp:revision>
  <cp:lastPrinted>2014-02-20T17:04:28Z</cp:lastPrinted>
  <dcterms:created xsi:type="dcterms:W3CDTF">2014-02-21T08:34:55Z</dcterms:created>
  <dcterms:modified xsi:type="dcterms:W3CDTF">2018-11-06T12:38:28Z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0x01010011DBFB2B29C2A64586F79D79471025D6</vt:lpwstr>
  </property>
</Properties>
</file>