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7" r:id="rId2"/>
    <p:sldId id="308" r:id="rId3"/>
    <p:sldId id="309" r:id="rId4"/>
    <p:sldId id="315" r:id="rId5"/>
    <p:sldId id="316" r:id="rId6"/>
    <p:sldId id="313" r:id="rId7"/>
    <p:sldId id="299" r:id="rId8"/>
    <p:sldId id="322" r:id="rId9"/>
    <p:sldId id="321" r:id="rId10"/>
    <p:sldId id="302" r:id="rId11"/>
    <p:sldId id="303" r:id="rId12"/>
    <p:sldId id="324" r:id="rId13"/>
    <p:sldId id="326" r:id="rId14"/>
    <p:sldId id="332" r:id="rId15"/>
    <p:sldId id="333" r:id="rId16"/>
    <p:sldId id="334" r:id="rId17"/>
    <p:sldId id="335" r:id="rId18"/>
    <p:sldId id="330" r:id="rId19"/>
    <p:sldId id="319" r:id="rId2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淡色スタイル 3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EhcNote100901-mk\Desktop\&#12479;&#12531;&#12470;&#12491;&#12450;2\M&amp;E\AP%20Analysis_byAtobe\budget%20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14-15%20Assessment%20result\RHMTAP%20analysis\budget2014_2015_05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Val val="1"/>
        </c:dLbls>
        <c:firstSliceAng val="0"/>
      </c:pieChart>
    </c:plotArea>
    <c:plotVisOnly val="1"/>
    <c:dispBlanksAs val="zero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GB"/>
  <c:chart>
    <c:plotArea>
      <c:layout/>
      <c:barChart>
        <c:barDir val="col"/>
        <c:grouping val="stacked"/>
        <c:ser>
          <c:idx val="0"/>
          <c:order val="0"/>
          <c:tx>
            <c:strRef>
              <c:f>'2014_15'!$D$1</c:f>
              <c:strCache>
                <c:ptCount val="1"/>
                <c:pt idx="0">
                  <c:v>Basket Fund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'2014_15'!$D$2:$D$26</c:f>
              <c:numCache>
                <c:formatCode>#,##0_ </c:formatCode>
                <c:ptCount val="25"/>
                <c:pt idx="0">
                  <c:v>155652174</c:v>
                </c:pt>
                <c:pt idx="1">
                  <c:v>147727000</c:v>
                </c:pt>
                <c:pt idx="2">
                  <c:v>195455000</c:v>
                </c:pt>
                <c:pt idx="3">
                  <c:v>139751553</c:v>
                </c:pt>
                <c:pt idx="4">
                  <c:v>227271500</c:v>
                </c:pt>
                <c:pt idx="5">
                  <c:v>155652174</c:v>
                </c:pt>
                <c:pt idx="6">
                  <c:v>123817405</c:v>
                </c:pt>
                <c:pt idx="7">
                  <c:v>196090000</c:v>
                </c:pt>
                <c:pt idx="8">
                  <c:v>211364000</c:v>
                </c:pt>
                <c:pt idx="9">
                  <c:v>197279500</c:v>
                </c:pt>
                <c:pt idx="10">
                  <c:v>147701863</c:v>
                </c:pt>
                <c:pt idx="11">
                  <c:v>155652174</c:v>
                </c:pt>
                <c:pt idx="12">
                  <c:v>187453416</c:v>
                </c:pt>
                <c:pt idx="13">
                  <c:v>155652174</c:v>
                </c:pt>
                <c:pt idx="14">
                  <c:v>149455000</c:v>
                </c:pt>
                <c:pt idx="15">
                  <c:v>211764000</c:v>
                </c:pt>
                <c:pt idx="16">
                  <c:v>142295000</c:v>
                </c:pt>
                <c:pt idx="17">
                  <c:v>155652174</c:v>
                </c:pt>
                <c:pt idx="18">
                  <c:v>179545490</c:v>
                </c:pt>
                <c:pt idx="19">
                  <c:v>142000000</c:v>
                </c:pt>
                <c:pt idx="20">
                  <c:v>155652174</c:v>
                </c:pt>
                <c:pt idx="21">
                  <c:v>139751553</c:v>
                </c:pt>
                <c:pt idx="22">
                  <c:v>147701863</c:v>
                </c:pt>
                <c:pt idx="23">
                  <c:v>195454545</c:v>
                </c:pt>
                <c:pt idx="24">
                  <c:v>179571000</c:v>
                </c:pt>
              </c:numCache>
            </c:numRef>
          </c:val>
        </c:ser>
        <c:ser>
          <c:idx val="1"/>
          <c:order val="1"/>
          <c:tx>
            <c:strRef>
              <c:f>'2014_15'!$F$1</c:f>
              <c:strCache>
                <c:ptCount val="1"/>
                <c:pt idx="0">
                  <c:v>Block Grant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'2014_15'!$F$2:$F$26</c:f>
              <c:numCache>
                <c:formatCode>#,##0_ </c:formatCode>
                <c:ptCount val="25"/>
                <c:pt idx="0">
                  <c:v>28820000</c:v>
                </c:pt>
                <c:pt idx="1">
                  <c:v>150006000</c:v>
                </c:pt>
                <c:pt idx="2">
                  <c:v>46600000</c:v>
                </c:pt>
                <c:pt idx="3">
                  <c:v>48340000</c:v>
                </c:pt>
                <c:pt idx="4">
                  <c:v>49160000</c:v>
                </c:pt>
                <c:pt idx="5">
                  <c:v>25068000</c:v>
                </c:pt>
                <c:pt idx="6">
                  <c:v>20100000</c:v>
                </c:pt>
                <c:pt idx="7">
                  <c:v>91070000</c:v>
                </c:pt>
                <c:pt idx="8">
                  <c:v>23060532</c:v>
                </c:pt>
                <c:pt idx="9">
                  <c:v>11750000</c:v>
                </c:pt>
                <c:pt idx="10">
                  <c:v>48242500</c:v>
                </c:pt>
                <c:pt idx="11">
                  <c:v>17375000</c:v>
                </c:pt>
                <c:pt idx="12">
                  <c:v>30873700</c:v>
                </c:pt>
                <c:pt idx="13">
                  <c:v>34410000</c:v>
                </c:pt>
                <c:pt idx="14">
                  <c:v>18040000</c:v>
                </c:pt>
                <c:pt idx="15">
                  <c:v>39812000</c:v>
                </c:pt>
                <c:pt idx="16">
                  <c:v>100590000</c:v>
                </c:pt>
                <c:pt idx="17">
                  <c:v>86020000</c:v>
                </c:pt>
                <c:pt idx="18">
                  <c:v>91753000</c:v>
                </c:pt>
                <c:pt idx="19">
                  <c:v>2505000</c:v>
                </c:pt>
                <c:pt idx="20">
                  <c:v>60114000</c:v>
                </c:pt>
                <c:pt idx="21">
                  <c:v>104467150</c:v>
                </c:pt>
                <c:pt idx="22">
                  <c:v>28385000</c:v>
                </c:pt>
                <c:pt idx="23">
                  <c:v>0</c:v>
                </c:pt>
                <c:pt idx="24">
                  <c:v>21400000</c:v>
                </c:pt>
              </c:numCache>
            </c:numRef>
          </c:val>
        </c:ser>
        <c:ser>
          <c:idx val="2"/>
          <c:order val="2"/>
          <c:tx>
            <c:strRef>
              <c:f>'2014_15'!$H$1</c:f>
              <c:strCache>
                <c:ptCount val="1"/>
                <c:pt idx="0">
                  <c:v>MOHSW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'2014_15'!$H$2:$H$26</c:f>
              <c:numCache>
                <c:formatCode>#,##0_ </c:formatCode>
                <c:ptCount val="25"/>
                <c:pt idx="0">
                  <c:v>22674768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8076000</c:v>
                </c:pt>
                <c:pt idx="5">
                  <c:v>0</c:v>
                </c:pt>
                <c:pt idx="6">
                  <c:v>0</c:v>
                </c:pt>
                <c:pt idx="7">
                  <c:v>36800000</c:v>
                </c:pt>
                <c:pt idx="8">
                  <c:v>0</c:v>
                </c:pt>
                <c:pt idx="9">
                  <c:v>19080000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38000000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22000000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7850000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3"/>
          <c:order val="3"/>
          <c:tx>
            <c:strRef>
              <c:f>'2014_15'!$W$1</c:f>
              <c:strCache>
                <c:ptCount val="1"/>
                <c:pt idx="0">
                  <c:v>US Program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'2014_15'!$W$2:$W$26</c:f>
              <c:numCache>
                <c:formatCode>#,##0_ </c:formatCode>
                <c:ptCount val="25"/>
                <c:pt idx="0">
                  <c:v>30862500</c:v>
                </c:pt>
                <c:pt idx="1">
                  <c:v>0</c:v>
                </c:pt>
                <c:pt idx="2">
                  <c:v>79782500</c:v>
                </c:pt>
                <c:pt idx="3">
                  <c:v>0</c:v>
                </c:pt>
                <c:pt idx="4">
                  <c:v>3485682</c:v>
                </c:pt>
                <c:pt idx="5">
                  <c:v>281790156</c:v>
                </c:pt>
                <c:pt idx="6">
                  <c:v>46262000</c:v>
                </c:pt>
                <c:pt idx="7">
                  <c:v>42388040</c:v>
                </c:pt>
                <c:pt idx="8">
                  <c:v>34214000</c:v>
                </c:pt>
                <c:pt idx="9">
                  <c:v>60799000</c:v>
                </c:pt>
                <c:pt idx="10">
                  <c:v>0</c:v>
                </c:pt>
                <c:pt idx="11">
                  <c:v>0</c:v>
                </c:pt>
                <c:pt idx="12">
                  <c:v>187682000</c:v>
                </c:pt>
                <c:pt idx="13">
                  <c:v>28000000</c:v>
                </c:pt>
                <c:pt idx="14">
                  <c:v>380800000</c:v>
                </c:pt>
                <c:pt idx="15">
                  <c:v>430425000</c:v>
                </c:pt>
                <c:pt idx="16">
                  <c:v>0</c:v>
                </c:pt>
                <c:pt idx="17">
                  <c:v>287491644</c:v>
                </c:pt>
                <c:pt idx="18">
                  <c:v>79445100</c:v>
                </c:pt>
                <c:pt idx="19">
                  <c:v>43875000</c:v>
                </c:pt>
                <c:pt idx="20">
                  <c:v>21011000</c:v>
                </c:pt>
                <c:pt idx="21">
                  <c:v>120000000</c:v>
                </c:pt>
                <c:pt idx="22">
                  <c:v>62504000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4"/>
          <c:order val="4"/>
          <c:tx>
            <c:strRef>
              <c:f>'2014_15'!$AB$1</c:f>
              <c:strCache>
                <c:ptCount val="1"/>
                <c:pt idx="0">
                  <c:v>WB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'2014_15'!$AB$2:$AB$26</c:f>
              <c:numCache>
                <c:formatCode>#,##0_ </c:formatCode>
                <c:ptCount val="25"/>
                <c:pt idx="0">
                  <c:v>9300000</c:v>
                </c:pt>
                <c:pt idx="1">
                  <c:v>25980750</c:v>
                </c:pt>
                <c:pt idx="2">
                  <c:v>23788000</c:v>
                </c:pt>
                <c:pt idx="3">
                  <c:v>40000000</c:v>
                </c:pt>
                <c:pt idx="4">
                  <c:v>0</c:v>
                </c:pt>
                <c:pt idx="5">
                  <c:v>47219493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19245795</c:v>
                </c:pt>
                <c:pt idx="11">
                  <c:v>0</c:v>
                </c:pt>
                <c:pt idx="12">
                  <c:v>47000000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31200000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5"/>
          <c:order val="5"/>
          <c:tx>
            <c:strRef>
              <c:f>'2014_15'!$AE$1</c:f>
              <c:strCache>
                <c:ptCount val="1"/>
                <c:pt idx="0">
                  <c:v>WHO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'2014_15'!$AE$2:$AE$26</c:f>
              <c:numCache>
                <c:formatCode>#,##0_ </c:formatCode>
                <c:ptCount val="25"/>
                <c:pt idx="0">
                  <c:v>98750000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126278000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9000000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18370000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6"/>
          <c:order val="6"/>
          <c:tx>
            <c:strRef>
              <c:f>'2014_15'!$AG$1</c:f>
              <c:strCache>
                <c:ptCount val="1"/>
                <c:pt idx="0">
                  <c:v>UN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'2014_15'!$AG$2:$AG$26</c:f>
              <c:numCache>
                <c:formatCode>#,##0_ </c:formatCode>
                <c:ptCount val="25"/>
                <c:pt idx="0">
                  <c:v>0</c:v>
                </c:pt>
                <c:pt idx="1">
                  <c:v>18380000</c:v>
                </c:pt>
                <c:pt idx="2">
                  <c:v>0</c:v>
                </c:pt>
                <c:pt idx="3">
                  <c:v>0</c:v>
                </c:pt>
                <c:pt idx="4">
                  <c:v>316400500</c:v>
                </c:pt>
                <c:pt idx="5">
                  <c:v>0</c:v>
                </c:pt>
                <c:pt idx="6">
                  <c:v>0</c:v>
                </c:pt>
                <c:pt idx="7">
                  <c:v>6360000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197964460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206208000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7"/>
          <c:order val="7"/>
          <c:tx>
            <c:strRef>
              <c:f>'2014_15'!$AI$1</c:f>
              <c:strCache>
                <c:ptCount val="1"/>
                <c:pt idx="0">
                  <c:v>Germany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'2014_15'!$AI$2:$AI$26</c:f>
              <c:numCache>
                <c:formatCode>#,##0_ 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68790000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25854000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327760000</c:v>
                </c:pt>
              </c:numCache>
            </c:numRef>
          </c:val>
        </c:ser>
        <c:ser>
          <c:idx val="8"/>
          <c:order val="8"/>
          <c:tx>
            <c:strRef>
              <c:f>'2014_15'!$AK$1</c:f>
              <c:strCache>
                <c:ptCount val="1"/>
                <c:pt idx="0">
                  <c:v>Global Fund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'2014_15'!$AK$2:$AK$26</c:f>
              <c:numCache>
                <c:formatCode>#,##0_ </c:formatCode>
                <c:ptCount val="2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129542937</c:v>
                </c:pt>
                <c:pt idx="11">
                  <c:v>0</c:v>
                </c:pt>
                <c:pt idx="12">
                  <c:v>0</c:v>
                </c:pt>
                <c:pt idx="13">
                  <c:v>16000000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ser>
          <c:idx val="9"/>
          <c:order val="9"/>
          <c:tx>
            <c:strRef>
              <c:f>'2014_15'!$BH$1</c:f>
              <c:strCache>
                <c:ptCount val="1"/>
                <c:pt idx="0">
                  <c:v>Others</c:v>
                </c:pt>
              </c:strCache>
            </c:strRef>
          </c:tx>
          <c:cat>
            <c:strRef>
              <c:f>'2014_15'!$B$2:$B$26</c:f>
              <c:strCache>
                <c:ptCount val="25"/>
                <c:pt idx="0">
                  <c:v>Arusha</c:v>
                </c:pt>
                <c:pt idx="1">
                  <c:v>Dar es Salaam</c:v>
                </c:pt>
                <c:pt idx="2">
                  <c:v>Dodoma</c:v>
                </c:pt>
                <c:pt idx="3">
                  <c:v>Geita</c:v>
                </c:pt>
                <c:pt idx="4">
                  <c:v>Iringa</c:v>
                </c:pt>
                <c:pt idx="5">
                  <c:v>Kagera</c:v>
                </c:pt>
                <c:pt idx="6">
                  <c:v>Katavi</c:v>
                </c:pt>
                <c:pt idx="7">
                  <c:v>Kigoma</c:v>
                </c:pt>
                <c:pt idx="8">
                  <c:v>Kilimanjaro</c:v>
                </c:pt>
                <c:pt idx="9">
                  <c:v>Lindi</c:v>
                </c:pt>
                <c:pt idx="10">
                  <c:v>Manyara</c:v>
                </c:pt>
                <c:pt idx="11">
                  <c:v>Mara</c:v>
                </c:pt>
                <c:pt idx="12">
                  <c:v>Mbeya</c:v>
                </c:pt>
                <c:pt idx="13">
                  <c:v>Morogoro</c:v>
                </c:pt>
                <c:pt idx="14">
                  <c:v>Mtwara</c:v>
                </c:pt>
                <c:pt idx="15">
                  <c:v>Mwanza</c:v>
                </c:pt>
                <c:pt idx="16">
                  <c:v>Njombe</c:v>
                </c:pt>
                <c:pt idx="17">
                  <c:v>Pwani</c:v>
                </c:pt>
                <c:pt idx="18">
                  <c:v>Rukwa</c:v>
                </c:pt>
                <c:pt idx="19">
                  <c:v>Ruvuma</c:v>
                </c:pt>
                <c:pt idx="20">
                  <c:v>Shinyanga</c:v>
                </c:pt>
                <c:pt idx="21">
                  <c:v>Simiyu</c:v>
                </c:pt>
                <c:pt idx="22">
                  <c:v>Singida</c:v>
                </c:pt>
                <c:pt idx="23">
                  <c:v>Tabora</c:v>
                </c:pt>
                <c:pt idx="24">
                  <c:v>Tanga</c:v>
                </c:pt>
              </c:strCache>
            </c:strRef>
          </c:cat>
          <c:val>
            <c:numRef>
              <c:f>'2014_15'!$BH$2:$BH$26</c:f>
              <c:numCache>
                <c:formatCode>#,##0;[Red]\-#,##0</c:formatCode>
                <c:ptCount val="25"/>
                <c:pt idx="0">
                  <c:v>13583000</c:v>
                </c:pt>
                <c:pt idx="1">
                  <c:v>219780000</c:v>
                </c:pt>
                <c:pt idx="2">
                  <c:v>21730000</c:v>
                </c:pt>
                <c:pt idx="3">
                  <c:v>0</c:v>
                </c:pt>
                <c:pt idx="4">
                  <c:v>0</c:v>
                </c:pt>
                <c:pt idx="5">
                  <c:v>13584800</c:v>
                </c:pt>
                <c:pt idx="6">
                  <c:v>0</c:v>
                </c:pt>
                <c:pt idx="7">
                  <c:v>4348000</c:v>
                </c:pt>
                <c:pt idx="8">
                  <c:v>8948000</c:v>
                </c:pt>
                <c:pt idx="9">
                  <c:v>79890000</c:v>
                </c:pt>
                <c:pt idx="10">
                  <c:v>6045000</c:v>
                </c:pt>
                <c:pt idx="11">
                  <c:v>2968000</c:v>
                </c:pt>
                <c:pt idx="12">
                  <c:v>0</c:v>
                </c:pt>
                <c:pt idx="13">
                  <c:v>10261600</c:v>
                </c:pt>
                <c:pt idx="14">
                  <c:v>17135000</c:v>
                </c:pt>
                <c:pt idx="15">
                  <c:v>116628000</c:v>
                </c:pt>
                <c:pt idx="16">
                  <c:v>0</c:v>
                </c:pt>
                <c:pt idx="17">
                  <c:v>62861920</c:v>
                </c:pt>
                <c:pt idx="18">
                  <c:v>0</c:v>
                </c:pt>
                <c:pt idx="19">
                  <c:v>0</c:v>
                </c:pt>
                <c:pt idx="20">
                  <c:v>31900000</c:v>
                </c:pt>
                <c:pt idx="21">
                  <c:v>201360000</c:v>
                </c:pt>
                <c:pt idx="22">
                  <c:v>65870000</c:v>
                </c:pt>
                <c:pt idx="23">
                  <c:v>0</c:v>
                </c:pt>
                <c:pt idx="24">
                  <c:v>0</c:v>
                </c:pt>
              </c:numCache>
            </c:numRef>
          </c:val>
        </c:ser>
        <c:overlap val="100"/>
        <c:axId val="69811584"/>
        <c:axId val="69821568"/>
      </c:barChart>
      <c:catAx>
        <c:axId val="69811584"/>
        <c:scaling>
          <c:orientation val="minMax"/>
        </c:scaling>
        <c:axPos val="b"/>
        <c:tickLblPos val="nextTo"/>
        <c:txPr>
          <a:bodyPr/>
          <a:lstStyle/>
          <a:p>
            <a:pPr>
              <a:defRPr lang="ja-JP" sz="1400" b="1"/>
            </a:pPr>
            <a:endParaRPr lang="en-US"/>
          </a:p>
        </c:txPr>
        <c:crossAx val="69821568"/>
        <c:crosses val="autoZero"/>
        <c:auto val="1"/>
        <c:lblAlgn val="ctr"/>
        <c:lblOffset val="100"/>
      </c:catAx>
      <c:valAx>
        <c:axId val="69821568"/>
        <c:scaling>
          <c:orientation val="minMax"/>
        </c:scaling>
        <c:axPos val="l"/>
        <c:majorGridlines/>
        <c:numFmt formatCode="#,##0_ " sourceLinked="1"/>
        <c:tickLblPos val="nextTo"/>
        <c:txPr>
          <a:bodyPr/>
          <a:lstStyle/>
          <a:p>
            <a:pPr>
              <a:defRPr lang="ja-JP" sz="1400" b="1"/>
            </a:pPr>
            <a:endParaRPr lang="en-US"/>
          </a:p>
        </c:txPr>
        <c:crossAx val="69811584"/>
        <c:crosses val="autoZero"/>
        <c:crossBetween val="between"/>
        <c:dispUnits>
          <c:builtInUnit val="millions"/>
          <c:dispUnitsLbl>
            <c:layout/>
            <c:tx>
              <c:rich>
                <a:bodyPr/>
                <a:lstStyle/>
                <a:p>
                  <a:pPr>
                    <a:defRPr lang="ja-JP" sz="1100"/>
                  </a:pPr>
                  <a:r>
                    <a:rPr lang="en-US" altLang="ja-JP" sz="1100" b="0" i="0" baseline="0"/>
                    <a:t>Million Tsh</a:t>
                  </a:r>
                  <a:endParaRPr lang="ja-JP" altLang="ja-JP" sz="1100" b="0" i="0" baseline="0"/>
                </a:p>
              </c:rich>
            </c:tx>
          </c:dispUnitsLbl>
        </c:dispUnits>
      </c:valAx>
    </c:plotArea>
    <c:legend>
      <c:legendPos val="r"/>
      <c:layout/>
      <c:txPr>
        <a:bodyPr/>
        <a:lstStyle/>
        <a:p>
          <a:pPr>
            <a:defRPr lang="ja-JP" sz="1400" b="1"/>
          </a:pPr>
          <a:endParaRPr lang="en-US"/>
        </a:p>
      </c:txPr>
    </c:legend>
    <c:plotVisOnly val="1"/>
    <c:dispBlanksAs val="gap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92309-80AA-464B-9AC4-64ACDE6C828C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704B1-024B-4284-85CE-3EA07A9913D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101817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741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3C73D94-227A-4B56-8476-8A131ABBEC5C}" type="slidenum">
              <a:rPr lang="ja-JP" altLang="en-US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1843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0E0DF7B7-BF46-4E45-BB21-3E15699AE8E5}" type="slidenum">
              <a:rPr lang="ja-JP" altLang="en-US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ja-JP" alt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24515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33918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5718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38626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126058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399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39241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040992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65957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82137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834724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C152-C722-4AEB-9BC1-AC56FAA03D94}" type="datetimeFigureOut">
              <a:rPr kumimoji="1" lang="ja-JP" altLang="en-US" smtClean="0"/>
              <a:pPr/>
              <a:t>2014/11/5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1AD74-A102-445D-A8B9-0B66DBE6D342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99169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Office_Excel_97-2003_Worksheet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C:\Users\EhcNote100901-mk\Desktop\タンザニア2\写真\Y3\TRM23 24 OCT2013 photos\CM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12875"/>
            <a:ext cx="2879725" cy="3265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タイトル 1"/>
          <p:cNvSpPr>
            <a:spLocks noGrp="1"/>
          </p:cNvSpPr>
          <p:nvPr>
            <p:ph type="ctrTitle"/>
          </p:nvPr>
        </p:nvSpPr>
        <p:spPr>
          <a:xfrm>
            <a:off x="0" y="642918"/>
            <a:ext cx="6286512" cy="2928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b="1" dirty="0" smtClean="0">
                <a:solidFill>
                  <a:srgbClr val="17375E"/>
                </a:solidFill>
                <a:latin typeface="Tahoma" pitchFamily="34" charset="0"/>
                <a:cs typeface="Tahoma" pitchFamily="34" charset="0"/>
              </a:rPr>
              <a:t>Status of RHMT</a:t>
            </a:r>
            <a:r>
              <a:rPr lang="en-US" altLang="ja-JP" sz="4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ja-JP" sz="4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ja-JP" sz="4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Plan for 2014/2015 and Performance 2013/14</a:t>
            </a:r>
            <a:br>
              <a:rPr lang="en-US" altLang="ja-JP" sz="4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ja-JP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r>
              <a:rPr lang="en-US" altLang="ja-JP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Presented: RD </a:t>
            </a:r>
            <a:r>
              <a:rPr lang="en-US" altLang="ja-JP" sz="2000" b="1" dirty="0" err="1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Mutagwaba</a:t>
            </a:r>
            <a:r>
              <a:rPr lang="en-US" altLang="ja-JP" sz="2000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>-C,RHS</a:t>
            </a:r>
            <a:r>
              <a:rPr lang="en-US" altLang="ja-JP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en-US" altLang="ja-JP" b="1" dirty="0" smtClean="0">
                <a:solidFill>
                  <a:srgbClr val="C00000"/>
                </a:solidFill>
                <a:latin typeface="Tahoma" pitchFamily="34" charset="0"/>
                <a:cs typeface="Tahoma" pitchFamily="34" charset="0"/>
              </a:rPr>
            </a:br>
            <a:endParaRPr lang="ja-JP" altLang="en-US" b="1" dirty="0" smtClean="0">
              <a:solidFill>
                <a:srgbClr val="C00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3" name="Picture 3" descr="C:\Users\EhcNote100901-mk\Desktop\タンザニア2\写真\Y3\TRM23 24 OCT2013 photos\IMG_177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72800" y="-8229600"/>
            <a:ext cx="5400675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5473284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RHMT </a:t>
            </a:r>
            <a:r>
              <a:rPr lang="en-US" altLang="ja-JP" dirty="0" smtClean="0"/>
              <a:t>A/Plan </a:t>
            </a:r>
            <a:r>
              <a:rPr lang="en-US" altLang="ja-JP" dirty="0" smtClean="0"/>
              <a:t>Score </a:t>
            </a:r>
            <a:r>
              <a:rPr lang="en-US" altLang="ja-JP" dirty="0" smtClean="0"/>
              <a:t>by Region</a:t>
            </a:r>
            <a:endParaRPr lang="ja-JP" altLang="en-US" smtClean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0265672"/>
              </p:ext>
            </p:extLst>
          </p:nvPr>
        </p:nvGraphicFramePr>
        <p:xfrm>
          <a:off x="323850" y="500041"/>
          <a:ext cx="8105802" cy="5909612"/>
        </p:xfrm>
        <a:graphic>
          <a:graphicData uri="http://schemas.openxmlformats.org/drawingml/2006/table">
            <a:tbl>
              <a:tblPr/>
              <a:tblGrid>
                <a:gridCol w="590177"/>
                <a:gridCol w="1837457"/>
                <a:gridCol w="1495216"/>
                <a:gridCol w="623640"/>
                <a:gridCol w="1671659"/>
                <a:gridCol w="1887653"/>
              </a:tblGrid>
              <a:tr h="4724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Region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Score (%)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Region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Score (%)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2706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Kagera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99%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13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Mbeya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Arial" pitchFamily="34" charset="0"/>
                        </a:rPr>
                        <a:t>90%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Lindi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98%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14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Katavi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90%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44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Singida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98%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Arusha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      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  88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4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Kigoma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97%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15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Rukwa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83%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Mara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97%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17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Dodoma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80%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86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Mwanza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96%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18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Mtwara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80%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5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Shinyanga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94%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18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Manyara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Arial" pitchFamily="34" charset="0"/>
                        </a:rPr>
                        <a:t>80%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8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Kilimanjaro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92%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18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DSM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76%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8943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8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Tabora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92%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21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Morogoro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75%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57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10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Iringa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92%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22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Geita</a:t>
                      </a: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74%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44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10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Ruvuma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Arial" pitchFamily="34" charset="0"/>
                        </a:rPr>
                        <a:t>91</a:t>
                      </a: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23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+mn-cs"/>
                        </a:rPr>
                        <a:t>Njombe</a:t>
                      </a:r>
                      <a:endParaRPr kumimoji="1" lang="ja-JP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+mn-cs"/>
                        </a:rPr>
                        <a:t>       70%</a:t>
                      </a:r>
                      <a:endParaRPr kumimoji="1" lang="ja-JP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4489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12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Pwani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90%</a:t>
                      </a:r>
                      <a:endParaRPr kumimoji="1" lang="ja-JP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23</a:t>
                      </a:r>
                      <a:endParaRPr kumimoji="1" lang="ja-JP" alt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+mn-cs"/>
                        </a:rPr>
                        <a:t>Simiyu</a:t>
                      </a:r>
                      <a:endParaRPr kumimoji="1" lang="en-US" altLang="ja-JP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+mn-cs"/>
                        </a:rPr>
                        <a:t>       66%</a:t>
                      </a:r>
                      <a:endParaRPr kumimoji="1" lang="ja-JP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46476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</a:rPr>
                        <a:t> 25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+mn-cs"/>
                        </a:rPr>
                        <a:t>Tanga</a:t>
                      </a:r>
                      <a:endParaRPr kumimoji="1" lang="ja-JP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Rounded MT Bold" pitchFamily="34" charset="0"/>
                          <a:ea typeface="ＭＳ Ｐゴシック" pitchFamily="34" charset="-128"/>
                          <a:cs typeface="+mn-cs"/>
                        </a:rPr>
                        <a:t>       63%</a:t>
                      </a:r>
                      <a:endParaRPr kumimoji="1" lang="ja-JP" altLang="en-US" sz="18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Rounded MT Bold" pitchFamily="34" charset="0"/>
                        <a:ea typeface="ＭＳ Ｐゴシック" pitchFamily="34" charset="-128"/>
                        <a:cs typeface="+mn-cs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4471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5400" b="1" smtClean="0">
                <a:solidFill>
                  <a:srgbClr val="558ED5"/>
                </a:solidFill>
              </a:rPr>
              <a:t>Achievement </a:t>
            </a:r>
            <a:r>
              <a:rPr lang="en-US" altLang="ja-JP" sz="3200" b="1" smtClean="0">
                <a:solidFill>
                  <a:srgbClr val="558ED5"/>
                </a:solidFill>
              </a:rPr>
              <a:t>(by Indicators)</a:t>
            </a:r>
            <a:endParaRPr lang="ja-JP" altLang="en-US" sz="3200" b="1" smtClean="0">
              <a:solidFill>
                <a:srgbClr val="558ED5"/>
              </a:solidFill>
            </a:endParaRPr>
          </a:p>
        </p:txBody>
      </p:sp>
      <p:sp>
        <p:nvSpPr>
          <p:cNvPr id="11267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641850"/>
          </a:xfrm>
        </p:spPr>
        <p:txBody>
          <a:bodyPr/>
          <a:lstStyle/>
          <a:p>
            <a:pPr>
              <a:buFont typeface="Wingdings" pitchFamily="2" charset="2"/>
              <a:buChar char="u"/>
            </a:pPr>
            <a:r>
              <a:rPr lang="en-US" altLang="ja-JP" smtClean="0">
                <a:solidFill>
                  <a:srgbClr val="10253F"/>
                </a:solidFill>
              </a:rPr>
              <a:t>RHMTs’ Annual Plan</a:t>
            </a:r>
          </a:p>
          <a:p>
            <a:pPr lvl="1">
              <a:buFont typeface="Wingdings" pitchFamily="2" charset="2"/>
              <a:buChar char="ü"/>
            </a:pPr>
            <a:r>
              <a:rPr lang="en-US" altLang="ja-JP" smtClean="0">
                <a:solidFill>
                  <a:srgbClr val="10253F"/>
                </a:solidFill>
              </a:rPr>
              <a:t>Timely Submission</a:t>
            </a:r>
          </a:p>
          <a:p>
            <a:pPr lvl="1">
              <a:buFont typeface="Arial" pitchFamily="34" charset="0"/>
              <a:buNone/>
            </a:pPr>
            <a:endParaRPr lang="en-US" altLang="ja-JP" smtClean="0">
              <a:solidFill>
                <a:srgbClr val="10253F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altLang="ja-JP" smtClean="0">
              <a:solidFill>
                <a:srgbClr val="10253F"/>
              </a:solidFill>
            </a:endParaRPr>
          </a:p>
          <a:p>
            <a:pPr lvl="1">
              <a:buFont typeface="Arial" pitchFamily="34" charset="0"/>
              <a:buNone/>
            </a:pPr>
            <a:endParaRPr lang="en-US" altLang="ja-JP" smtClean="0">
              <a:solidFill>
                <a:srgbClr val="10253F"/>
              </a:solidFill>
            </a:endParaRPr>
          </a:p>
          <a:p>
            <a:pPr lvl="1">
              <a:buFont typeface="Wingdings" pitchFamily="2" charset="2"/>
              <a:buChar char="ü"/>
            </a:pPr>
            <a:endParaRPr lang="en-US" altLang="ja-JP" sz="1100" smtClean="0">
              <a:solidFill>
                <a:srgbClr val="10253F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en-US" altLang="ja-JP" smtClean="0">
                <a:solidFill>
                  <a:srgbClr val="10253F"/>
                </a:solidFill>
              </a:rPr>
              <a:t>Quality (over 70 % scored in assessment)</a:t>
            </a: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6463492"/>
              </p:ext>
            </p:extLst>
          </p:nvPr>
        </p:nvGraphicFramePr>
        <p:xfrm>
          <a:off x="827088" y="4868863"/>
          <a:ext cx="7058024" cy="1707197"/>
        </p:xfrm>
        <a:graphic>
          <a:graphicData uri="http://schemas.openxmlformats.org/drawingml/2006/table">
            <a:tbl>
              <a:tblPr/>
              <a:tblGrid>
                <a:gridCol w="1629047"/>
                <a:gridCol w="1809659"/>
                <a:gridCol w="1809659"/>
                <a:gridCol w="1809659"/>
              </a:tblGrid>
              <a:tr h="7318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2011/12</a:t>
                      </a:r>
                      <a:endParaRPr kumimoji="1" lang="ja-JP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8" marR="68588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2012/13</a:t>
                      </a:r>
                      <a:endParaRPr kumimoji="1" lang="ja-JP" altLang="ja-JP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2013/14</a:t>
                      </a:r>
                      <a:endParaRPr kumimoji="1" lang="ja-JP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ＭＳ 明朝" pitchFamily="49" charset="-128"/>
                          <a:cs typeface="Arial" pitchFamily="34" charset="0"/>
                        </a:rPr>
                        <a:t>2014/15</a:t>
                      </a:r>
                      <a:endParaRPr kumimoji="1" lang="ja-JP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80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9/21(43%)</a:t>
                      </a:r>
                      <a:endParaRPr kumimoji="1" lang="ja-JP" altLang="ja-JP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8" marR="68588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18/21 (86%)</a:t>
                      </a:r>
                      <a:endParaRPr kumimoji="1" lang="ja-JP" altLang="ja-JP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22/25 (88%)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92%</a:t>
                      </a:r>
                    </a:p>
                  </a:txBody>
                  <a:tcPr marL="68588" marR="68588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1021887"/>
              </p:ext>
            </p:extLst>
          </p:nvPr>
        </p:nvGraphicFramePr>
        <p:xfrm>
          <a:off x="828675" y="2636838"/>
          <a:ext cx="7056437" cy="1463676"/>
        </p:xfrm>
        <a:graphic>
          <a:graphicData uri="http://schemas.openxmlformats.org/drawingml/2006/table">
            <a:tbl>
              <a:tblPr/>
              <a:tblGrid>
                <a:gridCol w="1713942"/>
                <a:gridCol w="1723385"/>
                <a:gridCol w="1809555"/>
                <a:gridCol w="1809555"/>
              </a:tblGrid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2011/12</a:t>
                      </a:r>
                      <a:endParaRPr kumimoji="1" lang="ja-JP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2012/13</a:t>
                      </a:r>
                      <a:endParaRPr kumimoji="1" lang="ja-JP" altLang="ja-JP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2013/14</a:t>
                      </a:r>
                      <a:endParaRPr kumimoji="1" lang="ja-JP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2014/15</a:t>
                      </a:r>
                      <a:endParaRPr kumimoji="1" lang="ja-JP" altLang="ja-JP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NA</a:t>
                      </a:r>
                      <a:endParaRPr kumimoji="1" lang="ja-JP" altLang="ja-JP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68580" marR="68580" marT="0" marB="0" anchor="ctr" horzOverflow="overflow">
                    <a:lnL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19%</a:t>
                      </a:r>
                      <a:endParaRPr kumimoji="1" lang="ja-JP" altLang="ja-JP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76%</a:t>
                      </a:r>
                      <a:endParaRPr kumimoji="1" lang="ja-JP" altLang="ja-JP" sz="3200" b="1" i="0" u="none" strike="noStrike" cap="none" normalizeH="0" baseline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0253F"/>
                          </a:solidFill>
                          <a:effectLst/>
                          <a:latin typeface="Times New Roman" pitchFamily="18" charset="0"/>
                          <a:ea typeface="ＭＳ 明朝" pitchFamily="49" charset="-128"/>
                          <a:cs typeface="Arial" pitchFamily="34" charset="0"/>
                        </a:rPr>
                        <a:t>98%</a:t>
                      </a:r>
                      <a:endParaRPr kumimoji="1" lang="ja-JP" altLang="ja-JP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0253F"/>
                        </a:solidFill>
                        <a:effectLst/>
                        <a:latin typeface="Times New Roman" pitchFamily="18" charset="0"/>
                        <a:ea typeface="ＭＳ 明朝" pitchFamily="49" charset="-128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7375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A7E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47848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-8508" y="417395"/>
            <a:ext cx="9144000" cy="1138773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ja-JP" sz="3400" b="1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2. Roles and Functions of RHMT </a:t>
            </a:r>
            <a:r>
              <a:rPr lang="en-GB" altLang="ja-JP" sz="3400" b="1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Institutionalised</a:t>
            </a:r>
            <a:endParaRPr lang="ja-JP" altLang="en-US" sz="3400" b="1" dirty="0">
              <a:ln w="0"/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09358" y="986782"/>
            <a:ext cx="7925283" cy="56388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GB" sz="26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1594" y="2150583"/>
            <a:ext cx="819174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ja-JP" sz="3200" dirty="0">
                <a:solidFill>
                  <a:srgbClr val="000000"/>
                </a:solidFill>
              </a:rPr>
              <a:t>Coordination and consultation with PMORALG and other departments of </a:t>
            </a:r>
            <a:r>
              <a:rPr lang="en-GB" altLang="ja-JP" sz="3200" dirty="0" smtClean="0">
                <a:solidFill>
                  <a:srgbClr val="000000"/>
                </a:solidFill>
              </a:rPr>
              <a:t>MOHSW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altLang="ja-JP" sz="3200" dirty="0" smtClean="0"/>
              <a:t>“</a:t>
            </a:r>
            <a:r>
              <a:rPr lang="en-GB" altLang="ja-JP" sz="3200" b="1" dirty="0" smtClean="0">
                <a:solidFill>
                  <a:schemeClr val="accent3">
                    <a:lumMod val="75000"/>
                  </a:schemeClr>
                </a:solidFill>
              </a:rPr>
              <a:t>Functions </a:t>
            </a:r>
            <a:r>
              <a:rPr lang="en-GB" altLang="ja-JP" sz="3200" b="1" dirty="0">
                <a:solidFill>
                  <a:schemeClr val="accent3">
                    <a:lumMod val="75000"/>
                  </a:schemeClr>
                </a:solidFill>
              </a:rPr>
              <a:t>of Regional Health Management System </a:t>
            </a:r>
            <a:r>
              <a:rPr lang="en-GB" altLang="ja-JP" sz="3200" dirty="0"/>
              <a:t>” </a:t>
            </a:r>
            <a:r>
              <a:rPr lang="en-GB" altLang="ja-JP" sz="3200" dirty="0" smtClean="0"/>
              <a:t>(</a:t>
            </a:r>
            <a:r>
              <a:rPr lang="en-GB" altLang="ja-JP" sz="3200" dirty="0"/>
              <a:t>2014) approved by </a:t>
            </a:r>
            <a:r>
              <a:rPr lang="en-GB" altLang="ja-JP" sz="3200" dirty="0" smtClean="0"/>
              <a:t>MOHSW and PMORALG.</a:t>
            </a:r>
            <a:endParaRPr lang="en-GB" sz="32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3200" dirty="0" smtClean="0"/>
              <a:t>“Implementation Arrangement” clarified</a:t>
            </a:r>
            <a:r>
              <a:rPr lang="en-GB" sz="2800" dirty="0" smtClean="0"/>
              <a:t>.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7F56-7972-4808-A66A-2FB22E610D9A}" type="slidenum">
              <a:rPr kumimoji="1" lang="en-GB" sz="1200" smtClean="0"/>
              <a:pPr/>
              <a:t>12</a:t>
            </a:fld>
            <a:endParaRPr kumimoji="1" lang="en-GB" sz="1200"/>
          </a:p>
        </p:txBody>
      </p:sp>
    </p:spTree>
    <p:extLst>
      <p:ext uri="{BB962C8B-B14F-4D97-AF65-F5344CB8AC3E}">
        <p14:creationId xmlns:p14="http://schemas.microsoft.com/office/powerpoint/2010/main" xmlns="" val="235870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340451"/>
            <a:ext cx="91440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marL="0" lvl="1" algn="ctr">
              <a:spcBef>
                <a:spcPct val="0"/>
              </a:spcBef>
              <a:defRPr/>
            </a:pPr>
            <a:r>
              <a:rPr lang="en-US" altLang="ja-JP" sz="3600" b="1" dirty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lang="en-US" altLang="ja-JP" sz="3600" b="1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.</a:t>
            </a:r>
            <a:r>
              <a:rPr lang="en-GB" altLang="ja-JP" sz="3600" b="1" dirty="0">
                <a:ln w="0"/>
                <a:solidFill>
                  <a:schemeClr val="bg1"/>
                </a:solidFill>
                <a:latin typeface="+mj-lt"/>
              </a:rPr>
              <a:t> </a:t>
            </a:r>
            <a:r>
              <a:rPr lang="en-GB" altLang="ja-JP" sz="3600" b="1" dirty="0" smtClean="0">
                <a:ln w="0"/>
                <a:solidFill>
                  <a:schemeClr val="bg1"/>
                </a:solidFill>
                <a:latin typeface="+mj-lt"/>
              </a:rPr>
              <a:t>Materials produced/ improved</a:t>
            </a:r>
            <a:r>
              <a:rPr lang="en-US" altLang="ja-JP" sz="3600" b="1" dirty="0" smtClean="0">
                <a:ln w="0"/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609358" y="986782"/>
            <a:ext cx="7925283" cy="563887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en-GB" sz="2600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79512" y="1357298"/>
            <a:ext cx="8784976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sz="28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 smtClean="0"/>
              <a:t>Functions </a:t>
            </a:r>
            <a:r>
              <a:rPr lang="en-US" sz="2800" b="1" dirty="0"/>
              <a:t>of Regional Health Management System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RHMT Annual Planning and Reporting Guideline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RMSS Manual (RMSS-C, RMSS-H)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Training Modules on Regional Health Management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Booklet “Good Practices on RHMT </a:t>
            </a:r>
            <a:r>
              <a:rPr lang="en-US" sz="2800" b="1" dirty="0" smtClean="0"/>
              <a:t>(16 cases)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      (on RHMT performance, support </a:t>
            </a:r>
            <a:r>
              <a:rPr lang="en-US" sz="2800" b="1" dirty="0"/>
              <a:t>to </a:t>
            </a:r>
            <a:r>
              <a:rPr lang="en-US" sz="2800" b="1" dirty="0" smtClean="0"/>
              <a:t>RRHMT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       and CHMT, Health </a:t>
            </a:r>
            <a:r>
              <a:rPr lang="en-US" sz="2800" b="1" dirty="0"/>
              <a:t>Service </a:t>
            </a:r>
            <a:r>
              <a:rPr lang="en-US" sz="2800" b="1" dirty="0" smtClean="0"/>
              <a:t>Delivery, etc.)</a:t>
            </a:r>
            <a:endParaRPr kumimoji="1" lang="en-GB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GB" sz="2800" dirty="0" smtClean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4D7F56-7972-4808-A66A-2FB22E610D9A}" type="slidenum">
              <a:rPr kumimoji="1" lang="en-GB" sz="1200" smtClean="0"/>
              <a:pPr/>
              <a:t>13</a:t>
            </a:fld>
            <a:endParaRPr kumimoji="1" lang="en-GB" dirty="0"/>
          </a:p>
        </p:txBody>
      </p:sp>
    </p:spTree>
    <p:extLst>
      <p:ext uri="{BB962C8B-B14F-4D97-AF65-F5344CB8AC3E}">
        <p14:creationId xmlns:p14="http://schemas.microsoft.com/office/powerpoint/2010/main" xmlns="" val="306072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>
          <a:xfrm>
            <a:off x="1446908" y="1498477"/>
            <a:ext cx="6221436" cy="832048"/>
          </a:xfrm>
          <a:solidFill>
            <a:schemeClr val="accent1"/>
          </a:solidFill>
        </p:spPr>
        <p:txBody>
          <a:bodyPr anchor="ctr">
            <a:noAutofit/>
          </a:bodyPr>
          <a:lstStyle/>
          <a:p>
            <a:pPr lvl="0" algn="ctr"/>
            <a:r>
              <a:rPr lang="en-US" altLang="ja-JP" sz="3200" b="1" dirty="0" smtClean="0">
                <a:solidFill>
                  <a:schemeClr val="bg1"/>
                </a:solidFill>
              </a:rPr>
              <a:t>RHMT</a:t>
            </a:r>
            <a:r>
              <a:rPr lang="ja-JP" altLang="en-US" sz="3200" b="1" dirty="0" smtClean="0">
                <a:solidFill>
                  <a:schemeClr val="bg1"/>
                </a:solidFill>
              </a:rPr>
              <a:t>　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Performance</a:t>
            </a:r>
            <a:r>
              <a:rPr lang="ja-JP" altLang="en-US" sz="3600" b="1" dirty="0" smtClean="0">
                <a:solidFill>
                  <a:schemeClr val="bg1"/>
                </a:solidFill>
              </a:rPr>
              <a:t>  </a:t>
            </a:r>
            <a:r>
              <a:rPr lang="en-US" altLang="ja-JP" sz="3600" b="1" dirty="0" smtClean="0">
                <a:solidFill>
                  <a:schemeClr val="bg1"/>
                </a:solidFill>
              </a:rPr>
              <a:t>2013/14</a:t>
            </a:r>
            <a:endParaRPr lang="en-GB" sz="3600" b="1" i="1" dirty="0">
              <a:solidFill>
                <a:schemeClr val="bg1"/>
              </a:solidFill>
            </a:endParaRPr>
          </a:p>
        </p:txBody>
      </p:sp>
      <p:sp>
        <p:nvSpPr>
          <p:cNvPr id="10" name="スライド番号プレースホルダ 9"/>
          <p:cNvSpPr>
            <a:spLocks noGrp="1"/>
          </p:cNvSpPr>
          <p:nvPr>
            <p:ph type="sldNum" sz="quarter" idx="12"/>
          </p:nvPr>
        </p:nvSpPr>
        <p:spPr>
          <a:xfrm>
            <a:off x="7020273" y="6356351"/>
            <a:ext cx="1666528" cy="365125"/>
          </a:xfrm>
        </p:spPr>
        <p:txBody>
          <a:bodyPr>
            <a:normAutofit lnSpcReduction="10000"/>
          </a:bodyPr>
          <a:lstStyle/>
          <a:p>
            <a:fld id="{086A7C0D-A435-499B-B78B-F9D92F274E23}" type="slidenum">
              <a:rPr lang="ja-JP" altLang="en-US" sz="1800"/>
              <a:pPr/>
              <a:t>14</a:t>
            </a:fld>
            <a:endParaRPr lang="ja-JP" altLang="en-US" sz="1800" dirty="0"/>
          </a:p>
        </p:txBody>
      </p:sp>
      <p:sp>
        <p:nvSpPr>
          <p:cNvPr id="7" name="タイトル 5"/>
          <p:cNvSpPr txBox="1">
            <a:spLocks/>
          </p:cNvSpPr>
          <p:nvPr/>
        </p:nvSpPr>
        <p:spPr>
          <a:xfrm>
            <a:off x="357158" y="5814963"/>
            <a:ext cx="8372476" cy="1214438"/>
          </a:xfrm>
          <a:prstGeom prst="rect">
            <a:avLst/>
          </a:prstGeom>
        </p:spPr>
        <p:txBody>
          <a:bodyPr vert="horz" lIns="91430" tIns="45714" rIns="91430" bIns="45714" rtlCol="0" anchor="ctr">
            <a:normAutofit fontScale="97500"/>
          </a:bodyPr>
          <a:lstStyle/>
          <a:p>
            <a:pPr algn="ctr">
              <a:spcBef>
                <a:spcPct val="0"/>
              </a:spcBef>
              <a:defRPr/>
            </a:pPr>
            <a:endParaRPr lang="en-US" sz="2400" dirty="0">
              <a:solidFill>
                <a:srgbClr val="0070C0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8" name="図 7" descr="ロゴ（タンザニア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588"/>
            <a:ext cx="1195388" cy="1385888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3779" y="2780928"/>
            <a:ext cx="8324647" cy="32674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0401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21108" y="321569"/>
            <a:ext cx="7406640" cy="65916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en-US" altLang="ja-JP" b="1" dirty="0" smtClean="0">
                <a:solidFill>
                  <a:schemeClr val="bg1"/>
                </a:solidFill>
              </a:rPr>
              <a:t>Indicators for Total Performance</a:t>
            </a:r>
            <a:br>
              <a:rPr kumimoji="1" lang="en-US" altLang="ja-JP" b="1" dirty="0" smtClean="0">
                <a:solidFill>
                  <a:schemeClr val="bg1"/>
                </a:solidFill>
              </a:rPr>
            </a:b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2158" y="1071546"/>
            <a:ext cx="7404653" cy="5237774"/>
          </a:xfrm>
        </p:spPr>
        <p:txBody>
          <a:bodyPr>
            <a:noAutofit/>
          </a:bodyPr>
          <a:lstStyle/>
          <a:p>
            <a:pPr marL="34290" indent="0">
              <a:buNone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1. Annual Plan Score</a:t>
            </a:r>
          </a:p>
          <a:p>
            <a:pPr marL="34290" indent="0">
              <a:buNone/>
            </a:pPr>
            <a:r>
              <a:rPr kumimoji="1"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2. Quarterly Report Timely Submission</a:t>
            </a:r>
          </a:p>
          <a:p>
            <a:pPr marL="34290" indent="0">
              <a:buNone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3. Q3-4 Assessment Results</a:t>
            </a:r>
          </a:p>
          <a:p>
            <a:pPr marL="34290" indent="0">
              <a:buNone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4.R/M Supportive Supervision to the C  Implementation </a:t>
            </a: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Rate</a:t>
            </a:r>
          </a:p>
          <a:p>
            <a:pPr marL="34290" indent="0">
              <a:buNone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5.Compreh. Hosp  Plan timely </a:t>
            </a:r>
            <a:r>
              <a:rPr lang="en-US" altLang="ja-JP" b="1" dirty="0" smtClean="0">
                <a:solidFill>
                  <a:schemeClr val="tx2">
                    <a:lumMod val="50000"/>
                  </a:schemeClr>
                </a:solidFill>
              </a:rPr>
              <a:t>s</a:t>
            </a: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ubmission</a:t>
            </a:r>
            <a:endParaRPr lang="en-US" altLang="ja-JP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" indent="0">
              <a:buNone/>
            </a:pPr>
            <a:r>
              <a:rPr kumimoji="1"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6.CCHP Approval Rate</a:t>
            </a:r>
          </a:p>
          <a:p>
            <a:pPr marL="34290" indent="0">
              <a:buNone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7. </a:t>
            </a:r>
            <a:r>
              <a:rPr kumimoji="1"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Good Practice Submission </a:t>
            </a:r>
          </a:p>
          <a:p>
            <a:pPr marL="34290" indent="0">
              <a:buNone/>
            </a:pPr>
            <a:r>
              <a:rPr lang="en-US" altLang="ja-JP" sz="3200" b="1" dirty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. HRH Data Collection Support</a:t>
            </a:r>
            <a:endParaRPr kumimoji="1" lang="en-US" altLang="ja-JP" sz="32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" indent="0">
              <a:buNone/>
            </a:pPr>
            <a:r>
              <a:rPr lang="en-US" altLang="ja-JP" sz="32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</a:t>
            </a:r>
            <a:endParaRPr kumimoji="1" lang="ja-JP" altLang="en-US" sz="3200" b="1" i="1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7C0D-A435-499B-B78B-F9D92F274E23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cxnSp>
        <p:nvCxnSpPr>
          <p:cNvPr id="6" name="直線コネクタ 5"/>
          <p:cNvCxnSpPr/>
          <p:nvPr/>
        </p:nvCxnSpPr>
        <p:spPr>
          <a:xfrm>
            <a:off x="4355976" y="5661248"/>
            <a:ext cx="374441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15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9275"/>
          </a:xfrm>
        </p:spPr>
        <p:txBody>
          <a:bodyPr>
            <a:normAutofit fontScale="90000"/>
          </a:bodyPr>
          <a:lstStyle/>
          <a:p>
            <a:r>
              <a:rPr lang="en-US" altLang="ja-JP" smtClean="0"/>
              <a:t>Score by Region</a:t>
            </a:r>
            <a:endParaRPr lang="ja-JP" altLang="en-US" smtClean="0"/>
          </a:p>
        </p:txBody>
      </p:sp>
      <p:graphicFrame>
        <p:nvGraphicFramePr>
          <p:cNvPr id="6" name="コンテンツ プレースホル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63412878"/>
              </p:ext>
            </p:extLst>
          </p:nvPr>
        </p:nvGraphicFramePr>
        <p:xfrm>
          <a:off x="357158" y="5"/>
          <a:ext cx="8426158" cy="6857998"/>
        </p:xfrm>
        <a:graphic>
          <a:graphicData uri="http://schemas.openxmlformats.org/drawingml/2006/table">
            <a:tbl>
              <a:tblPr/>
              <a:tblGrid>
                <a:gridCol w="613501"/>
                <a:gridCol w="1910077"/>
                <a:gridCol w="1554310"/>
                <a:gridCol w="648288"/>
                <a:gridCol w="1737726"/>
                <a:gridCol w="1962256"/>
              </a:tblGrid>
              <a:tr h="583700">
                <a:tc gridSpan="6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Total Performance Assessment</a:t>
                      </a:r>
                      <a:endParaRPr kumimoji="1" lang="ja-JP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ja-JP" altLang="en-US" dirty="0"/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76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Region</a:t>
                      </a:r>
                      <a:endParaRPr kumimoji="1" lang="ja-JP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Score(%)</a:t>
                      </a:r>
                      <a:endParaRPr kumimoji="1" lang="ja-JP" altLang="en-US" sz="2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13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Dodoma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78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154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</a:t>
                      </a:r>
                      <a:endParaRPr kumimoji="1" lang="ja-JP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Mbeya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14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Ruvuma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２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Pwani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92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15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DSM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6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３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Singida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91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16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Mara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４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Kagera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90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17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Katavi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74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0583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５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Arusha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89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Rukwa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74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16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６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Kilimanjaro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19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Lindi</a:t>
                      </a: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+mj-lt"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  <a:cs typeface="Arial" pitchFamily="34" charset="0"/>
                        </a:rPr>
                        <a:t>74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  <a:cs typeface="Arial" pitchFamily="34" charset="0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22254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７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Mwanza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ＭＳ Ｐゴシック" pitchFamily="34" charset="-128"/>
                          <a:cs typeface="+mn-cs"/>
                        </a:rPr>
                        <a:t>20</a:t>
                      </a:r>
                      <a:endParaRPr lang="en-US" altLang="ja-JP" sz="2800" b="1" dirty="0" smtClean="0">
                        <a:latin typeface="+mj-lt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2800" b="1" dirty="0" err="1" smtClean="0"/>
                        <a:t>Tabora</a:t>
                      </a:r>
                      <a:endParaRPr lang="ja-JP" altLang="en-US" sz="2800" b="1" dirty="0"/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72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８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Tanga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21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Mtwara</a:t>
                      </a: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6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９</a:t>
                      </a: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Iringa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84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22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Manyara</a:t>
                      </a: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70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10</a:t>
                      </a:r>
                      <a:endParaRPr kumimoji="1" lang="ja-JP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Shinyanga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82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23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Njombe</a:t>
                      </a: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68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7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11</a:t>
                      </a:r>
                      <a:endParaRPr kumimoji="1" lang="ja-JP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Kigoma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82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24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Geita</a:t>
                      </a: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67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815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3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12</a:t>
                      </a:r>
                      <a:endParaRPr kumimoji="1" lang="ja-JP" altLang="en-US" sz="3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Morogoro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81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25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Simiyu</a:t>
                      </a:r>
                      <a:endParaRPr kumimoji="1" lang="en-US" altLang="ja-JP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ＭＳ Ｐゴシック" pitchFamily="34" charset="-128"/>
                        </a:rPr>
                        <a:t>55</a:t>
                      </a:r>
                      <a:endParaRPr kumimoji="1" lang="ja-JP" alt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ＭＳ Ｐゴシック" pitchFamily="34" charset="-128"/>
                      </a:endParaRPr>
                    </a:p>
                  </a:txBody>
                  <a:tcPr marL="91436" marR="91436" marT="45700" marB="4570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620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1591" y="0"/>
            <a:ext cx="7475220" cy="1008112"/>
          </a:xfrm>
        </p:spPr>
        <p:txBody>
          <a:bodyPr/>
          <a:lstStyle/>
          <a:p>
            <a:r>
              <a:rPr kumimoji="1" lang="en-US" altLang="ja-JP" dirty="0" smtClean="0"/>
              <a:t>Congratulation!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7C0D-A435-499B-B78B-F9D92F274E23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5" name="円/楕円 4"/>
          <p:cNvSpPr/>
          <p:nvPr/>
        </p:nvSpPr>
        <p:spPr>
          <a:xfrm>
            <a:off x="251520" y="908720"/>
            <a:ext cx="8640960" cy="5680234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303" lvl="2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A6B727"/>
              </a:buClr>
              <a:buSzPct val="80000"/>
            </a:pPr>
            <a:r>
              <a:rPr lang="en-US" altLang="ja-JP" sz="5400" b="1" dirty="0">
                <a:solidFill>
                  <a:srgbClr val="565349">
                    <a:lumMod val="50000"/>
                  </a:srgbClr>
                </a:solidFill>
              </a:rPr>
              <a:t>1</a:t>
            </a:r>
            <a:r>
              <a:rPr lang="en-US" altLang="ja-JP" sz="5400" b="1" baseline="30000" dirty="0">
                <a:solidFill>
                  <a:srgbClr val="565349">
                    <a:lumMod val="50000"/>
                  </a:srgbClr>
                </a:solidFill>
              </a:rPr>
              <a:t>st</a:t>
            </a:r>
            <a:r>
              <a:rPr lang="en-US" altLang="ja-JP" sz="5400" b="1" dirty="0">
                <a:solidFill>
                  <a:srgbClr val="565349">
                    <a:lumMod val="50000"/>
                  </a:srgbClr>
                </a:solidFill>
              </a:rPr>
              <a:t>         </a:t>
            </a:r>
            <a:r>
              <a:rPr lang="en-US" altLang="ja-JP" sz="5400" b="1" dirty="0" smtClean="0">
                <a:solidFill>
                  <a:srgbClr val="565349">
                    <a:lumMod val="50000"/>
                  </a:srgbClr>
                </a:solidFill>
              </a:rPr>
              <a:t>Mbeya</a:t>
            </a:r>
            <a:endParaRPr lang="en-US" altLang="ja-JP" sz="5400" b="1" dirty="0">
              <a:solidFill>
                <a:srgbClr val="565349">
                  <a:lumMod val="50000"/>
                </a:srgbClr>
              </a:solidFill>
            </a:endParaRPr>
          </a:p>
          <a:p>
            <a:pPr marL="457303" lvl="2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A6B727"/>
              </a:buClr>
              <a:buSzPct val="80000"/>
            </a:pPr>
            <a:r>
              <a:rPr lang="en-US" altLang="ja-JP" sz="5400" b="1" dirty="0">
                <a:solidFill>
                  <a:srgbClr val="565349">
                    <a:lumMod val="50000"/>
                  </a:srgbClr>
                </a:solidFill>
              </a:rPr>
              <a:t>2</a:t>
            </a:r>
            <a:r>
              <a:rPr lang="en-US" altLang="ja-JP" sz="5400" b="1" baseline="30000" dirty="0">
                <a:solidFill>
                  <a:srgbClr val="565349">
                    <a:lumMod val="50000"/>
                  </a:srgbClr>
                </a:solidFill>
              </a:rPr>
              <a:t>nd</a:t>
            </a:r>
            <a:r>
              <a:rPr lang="en-US" altLang="ja-JP" sz="5400" b="1" dirty="0">
                <a:solidFill>
                  <a:srgbClr val="565349">
                    <a:lumMod val="50000"/>
                  </a:srgbClr>
                </a:solidFill>
              </a:rPr>
              <a:t>        </a:t>
            </a:r>
            <a:r>
              <a:rPr lang="en-US" altLang="ja-JP" sz="5400" b="1" dirty="0" err="1" smtClean="0">
                <a:solidFill>
                  <a:srgbClr val="565349">
                    <a:lumMod val="50000"/>
                  </a:srgbClr>
                </a:solidFill>
              </a:rPr>
              <a:t>Pwani</a:t>
            </a:r>
            <a:endParaRPr lang="en-US" altLang="ja-JP" sz="5400" b="1" dirty="0">
              <a:solidFill>
                <a:srgbClr val="565349">
                  <a:lumMod val="50000"/>
                </a:srgbClr>
              </a:solidFill>
            </a:endParaRPr>
          </a:p>
          <a:p>
            <a:pPr marL="457303" lvl="2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A6B727"/>
              </a:buClr>
              <a:buSzPct val="80000"/>
            </a:pPr>
            <a:r>
              <a:rPr lang="en-US" altLang="ja-JP" sz="5400" b="1" dirty="0">
                <a:solidFill>
                  <a:srgbClr val="565349">
                    <a:lumMod val="50000"/>
                  </a:srgbClr>
                </a:solidFill>
              </a:rPr>
              <a:t>3</a:t>
            </a:r>
            <a:r>
              <a:rPr lang="en-US" altLang="ja-JP" sz="5400" b="1" baseline="30000" dirty="0">
                <a:solidFill>
                  <a:srgbClr val="565349">
                    <a:lumMod val="50000"/>
                  </a:srgbClr>
                </a:solidFill>
              </a:rPr>
              <a:t>rd</a:t>
            </a:r>
            <a:r>
              <a:rPr lang="en-US" altLang="ja-JP" sz="5400" b="1" dirty="0">
                <a:solidFill>
                  <a:srgbClr val="565349">
                    <a:lumMod val="50000"/>
                  </a:srgbClr>
                </a:solidFill>
              </a:rPr>
              <a:t>         </a:t>
            </a:r>
            <a:r>
              <a:rPr lang="en-US" altLang="ja-JP" sz="5400" b="1" dirty="0" err="1" smtClean="0">
                <a:solidFill>
                  <a:srgbClr val="565349">
                    <a:lumMod val="50000"/>
                  </a:srgbClr>
                </a:solidFill>
              </a:rPr>
              <a:t>Singida</a:t>
            </a:r>
            <a:endParaRPr lang="en-US" altLang="ja-JP" sz="5400" b="1" dirty="0" smtClean="0">
              <a:solidFill>
                <a:srgbClr val="565349">
                  <a:lumMod val="50000"/>
                </a:srgbClr>
              </a:solidFill>
            </a:endParaRPr>
          </a:p>
          <a:p>
            <a:pPr marL="457303" lvl="2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A6B727"/>
              </a:buClr>
              <a:buSzPct val="80000"/>
            </a:pPr>
            <a:r>
              <a:rPr lang="en-US" altLang="ja-JP" sz="4800" b="1" dirty="0" smtClean="0">
                <a:solidFill>
                  <a:srgbClr val="565349">
                    <a:lumMod val="50000"/>
                  </a:srgbClr>
                </a:solidFill>
              </a:rPr>
              <a:t>4</a:t>
            </a:r>
            <a:r>
              <a:rPr lang="en-US" altLang="ja-JP" sz="4800" b="1" baseline="30000" dirty="0" smtClean="0">
                <a:solidFill>
                  <a:srgbClr val="565349">
                    <a:lumMod val="50000"/>
                  </a:srgbClr>
                </a:solidFill>
              </a:rPr>
              <a:t>th</a:t>
            </a:r>
            <a:r>
              <a:rPr lang="en-US" altLang="ja-JP" sz="4800" b="1" dirty="0" smtClean="0">
                <a:solidFill>
                  <a:srgbClr val="565349">
                    <a:lumMod val="50000"/>
                  </a:srgbClr>
                </a:solidFill>
              </a:rPr>
              <a:t>           </a:t>
            </a:r>
            <a:r>
              <a:rPr lang="en-US" altLang="ja-JP" sz="4800" b="1" dirty="0" err="1" smtClean="0">
                <a:solidFill>
                  <a:srgbClr val="565349">
                    <a:lumMod val="50000"/>
                  </a:srgbClr>
                </a:solidFill>
              </a:rPr>
              <a:t>Kagera</a:t>
            </a:r>
            <a:endParaRPr lang="en-US" altLang="ja-JP" sz="4800" b="1" dirty="0" smtClean="0">
              <a:solidFill>
                <a:srgbClr val="565349">
                  <a:lumMod val="50000"/>
                </a:srgbClr>
              </a:solidFill>
            </a:endParaRPr>
          </a:p>
          <a:p>
            <a:pPr marL="457303" lvl="2" defTabSz="685800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rgbClr val="A6B727"/>
              </a:buClr>
              <a:buSzPct val="80000"/>
            </a:pPr>
            <a:r>
              <a:rPr lang="en-US" altLang="ja-JP" sz="4800" b="1" dirty="0" smtClean="0">
                <a:solidFill>
                  <a:srgbClr val="565349">
                    <a:lumMod val="50000"/>
                  </a:srgbClr>
                </a:solidFill>
              </a:rPr>
              <a:t>5</a:t>
            </a:r>
            <a:r>
              <a:rPr lang="en-US" altLang="ja-JP" sz="4800" b="1" baseline="30000" dirty="0" smtClean="0">
                <a:solidFill>
                  <a:srgbClr val="565349">
                    <a:lumMod val="50000"/>
                  </a:srgbClr>
                </a:solidFill>
              </a:rPr>
              <a:t>th</a:t>
            </a:r>
            <a:r>
              <a:rPr lang="en-US" altLang="ja-JP" sz="4800" b="1" dirty="0" smtClean="0">
                <a:solidFill>
                  <a:srgbClr val="565349">
                    <a:lumMod val="50000"/>
                  </a:srgbClr>
                </a:solidFill>
              </a:rPr>
              <a:t>           Arusha</a:t>
            </a:r>
          </a:p>
          <a:p>
            <a:pPr lvl="0" defTabSz="685800">
              <a:buClr>
                <a:srgbClr val="A6B727"/>
              </a:buClr>
              <a:buSzPct val="80000"/>
            </a:pPr>
            <a:r>
              <a:rPr lang="en-US" altLang="ja-JP" sz="3200" b="1" dirty="0" smtClean="0">
                <a:solidFill>
                  <a:srgbClr val="565349">
                    <a:lumMod val="50000"/>
                  </a:srgbClr>
                </a:solidFill>
              </a:rPr>
              <a:t>    Special </a:t>
            </a:r>
            <a:r>
              <a:rPr lang="ja-JP" altLang="en-US" sz="3200" b="1" dirty="0" smtClean="0">
                <a:solidFill>
                  <a:srgbClr val="565349">
                    <a:lumMod val="50000"/>
                  </a:srgbClr>
                </a:solidFill>
              </a:rPr>
              <a:t>　  </a:t>
            </a:r>
            <a:r>
              <a:rPr lang="en-US" altLang="ja-JP" sz="4800" b="1" dirty="0" err="1" smtClean="0">
                <a:solidFill>
                  <a:srgbClr val="565349">
                    <a:lumMod val="50000"/>
                  </a:srgbClr>
                </a:solidFill>
              </a:rPr>
              <a:t>Katavi</a:t>
            </a:r>
            <a:endParaRPr kumimoji="1" lang="ja-JP" alt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18886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5891" y="332656"/>
            <a:ext cx="7406640" cy="69720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kumimoji="1" lang="en-US" altLang="ja-JP" dirty="0" smtClean="0">
                <a:solidFill>
                  <a:schemeClr val="bg1"/>
                </a:solidFill>
              </a:rPr>
              <a:t>Challenges</a:t>
            </a:r>
            <a:r>
              <a:rPr kumimoji="1" lang="en-US" altLang="ja-JP" dirty="0" smtClean="0"/>
              <a:t> </a:t>
            </a:r>
            <a:r>
              <a:rPr kumimoji="1" lang="en-US" altLang="ja-JP" dirty="0" smtClean="0">
                <a:solidFill>
                  <a:schemeClr val="bg1"/>
                </a:solidFill>
              </a:rPr>
              <a:t>and Expectation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A7C0D-A435-499B-B78B-F9D92F274E23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  <p:sp>
        <p:nvSpPr>
          <p:cNvPr id="6" name="コンテンツ プレースホルダー 2"/>
          <p:cNvSpPr txBox="1">
            <a:spLocks noGrp="1"/>
          </p:cNvSpPr>
          <p:nvPr>
            <p:ph idx="1"/>
          </p:nvPr>
        </p:nvSpPr>
        <p:spPr>
          <a:xfrm>
            <a:off x="398751" y="1149807"/>
            <a:ext cx="8280920" cy="5256584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200" b="1" dirty="0" smtClean="0">
                <a:ln w="0"/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Way Forward</a:t>
            </a:r>
            <a:endParaRPr kumimoji="1" lang="en-GB" sz="3200" b="1" dirty="0" smtClean="0">
              <a:ln w="0"/>
              <a:solidFill>
                <a:schemeClr val="accent3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kumimoji="1" lang="en-GB" sz="2800" dirty="0" smtClean="0"/>
              <a:t>Further capacity strengthening at the regional level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GB" sz="2800" b="1" dirty="0" smtClean="0"/>
              <a:t>Network of 25 RHMT / Promotion of peer learning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b="1" dirty="0" smtClean="0"/>
              <a:t>Utilisation of Good Practice (</a:t>
            </a:r>
            <a:r>
              <a:rPr lang="en-GB" sz="2800" b="1" dirty="0" err="1" smtClean="0"/>
              <a:t>Tumbi,Mbeya</a:t>
            </a:r>
            <a:r>
              <a:rPr lang="en-GB" sz="2800" b="1" dirty="0" smtClean="0"/>
              <a:t> </a:t>
            </a:r>
            <a:r>
              <a:rPr lang="en-GB" sz="2800" b="1" smtClean="0"/>
              <a:t>and Dodoma)</a:t>
            </a:r>
            <a:endParaRPr lang="en-GB" sz="2800" b="1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kumimoji="1" lang="en-GB" sz="2800" b="1" dirty="0" smtClean="0"/>
              <a:t>Strengthening RHMT Training Initiatives</a:t>
            </a:r>
            <a:endParaRPr lang="en-GB" sz="3600" b="1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GB" altLang="ja-JP" sz="2800" b="1" dirty="0" smtClean="0"/>
              <a:t>Further </a:t>
            </a:r>
            <a:r>
              <a:rPr lang="en-GB" altLang="ja-JP" sz="2800" b="1" dirty="0"/>
              <a:t>strengthening of management capacity at RHMT / </a:t>
            </a:r>
            <a:r>
              <a:rPr lang="en-GB" altLang="ja-JP" sz="2800" b="1" dirty="0" smtClean="0"/>
              <a:t>RRHMT/CHMT</a:t>
            </a:r>
            <a:endParaRPr lang="en-GB" altLang="ja-JP" sz="2800" dirty="0" smtClean="0"/>
          </a:p>
          <a:p>
            <a:pPr marL="0" indent="0">
              <a:buNone/>
            </a:pPr>
            <a:r>
              <a:rPr lang="en-GB" altLang="ja-JP" sz="3200" b="1" dirty="0" smtClean="0">
                <a:ln w="0"/>
                <a:solidFill>
                  <a:schemeClr val="accent3">
                    <a:lumMod val="75000"/>
                  </a:schemeClr>
                </a:solidFill>
              </a:rPr>
              <a:t>Further Challenge</a:t>
            </a:r>
            <a:endParaRPr lang="en-GB" altLang="ja-JP" sz="3200" b="1" dirty="0">
              <a:ln w="0"/>
              <a:solidFill>
                <a:schemeClr val="accent3">
                  <a:lumMod val="75000"/>
                </a:schemeClr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sz="2800" b="1" dirty="0" smtClean="0"/>
              <a:t>Further </a:t>
            </a:r>
            <a:r>
              <a:rPr lang="en-GB" sz="2600" b="1" dirty="0" smtClean="0"/>
              <a:t>organisational capacity strengthening of RRHMT with RHMT support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b="1" dirty="0" smtClean="0"/>
              <a:t>Linking </a:t>
            </a:r>
            <a:r>
              <a:rPr lang="en-US" sz="2600" b="1" dirty="0"/>
              <a:t>the capacity of RHMT to the health service.</a:t>
            </a:r>
            <a:endParaRPr lang="en-GB" sz="2600" b="1" dirty="0" smtClean="0"/>
          </a:p>
          <a:p>
            <a:pPr lvl="1">
              <a:buFont typeface="Arial" panose="020B0604020202020204" pitchFamily="34" charset="0"/>
              <a:buChar char="•"/>
            </a:pPr>
            <a:endParaRPr kumimoji="1" lang="en-GB" sz="2600" dirty="0" smtClean="0"/>
          </a:p>
        </p:txBody>
      </p:sp>
    </p:spTree>
    <p:extLst>
      <p:ext uri="{BB962C8B-B14F-4D97-AF65-F5344CB8AC3E}">
        <p14:creationId xmlns:p14="http://schemas.microsoft.com/office/powerpoint/2010/main" xmlns="" val="92514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  Thank you for listening!!!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8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ja-JP" sz="5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Presentation Layout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85859"/>
            <a:ext cx="8229600" cy="4714909"/>
          </a:xfrm>
        </p:spPr>
        <p:txBody>
          <a:bodyPr anchor="ctr"/>
          <a:lstStyle/>
          <a:p>
            <a:pPr marL="1173163" indent="-811213">
              <a:buNone/>
            </a:pPr>
            <a:endParaRPr lang="en-US" altLang="ja-JP" sz="4400" dirty="0" smtClean="0"/>
          </a:p>
          <a:p>
            <a:pPr marL="1173163" indent="-811213">
              <a:buFont typeface="Calibri" pitchFamily="34" charset="0"/>
              <a:buAutoNum type="arabicPeriod"/>
            </a:pPr>
            <a:r>
              <a:rPr lang="da-DK" altLang="ja-JP" sz="4400" dirty="0" smtClean="0"/>
              <a:t>RHMT Budget for  13/14</a:t>
            </a:r>
          </a:p>
          <a:p>
            <a:pPr marL="1173163" indent="-811213">
              <a:buFont typeface="Calibri" pitchFamily="34" charset="0"/>
              <a:buAutoNum type="arabicPeriod"/>
            </a:pPr>
            <a:r>
              <a:rPr lang="da-DK" altLang="ja-JP" sz="4400" dirty="0" smtClean="0"/>
              <a:t>Assessment of RHMT PLAN 2014/15</a:t>
            </a:r>
          </a:p>
          <a:p>
            <a:pPr marL="1173163" indent="-811213">
              <a:buFont typeface="Calibri" pitchFamily="34" charset="0"/>
              <a:buAutoNum type="arabicPeriod"/>
            </a:pPr>
            <a:r>
              <a:rPr lang="da-DK" altLang="ja-JP" sz="4400" dirty="0" smtClean="0"/>
              <a:t>RHMT Performance Indicators</a:t>
            </a:r>
          </a:p>
          <a:p>
            <a:pPr marL="1173163" indent="-811213">
              <a:buFont typeface="Calibri" pitchFamily="34" charset="0"/>
              <a:buAutoNum type="arabicPeriod"/>
            </a:pPr>
            <a:r>
              <a:rPr lang="da-DK" altLang="ja-JP" sz="4400" dirty="0" smtClean="0"/>
              <a:t>Way forward</a:t>
            </a:r>
            <a:endParaRPr lang="en-US" altLang="ja-JP" sz="4400" dirty="0" smtClean="0"/>
          </a:p>
        </p:txBody>
      </p:sp>
      <p:sp>
        <p:nvSpPr>
          <p:cNvPr id="3076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C3369D1-0CF6-45DE-A835-8389F8720E33}" type="slidenum">
              <a:rPr lang="en-US" altLang="ja-JP" sz="1200">
                <a:solidFill>
                  <a:srgbClr val="898989"/>
                </a:solidFill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ja-JP" sz="1200">
              <a:solidFill>
                <a:srgbClr val="89898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4290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sz="54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RHMT Budget in FY2013/14</a:t>
            </a:r>
            <a:endParaRPr lang="ja-JP" altLang="en-US" sz="5400" b="1" smtClean="0">
              <a:solidFill>
                <a:srgbClr val="558E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サブタイトル 5"/>
          <p:cNvSpPr>
            <a:spLocks noGrp="1"/>
          </p:cNvSpPr>
          <p:nvPr>
            <p:ph type="subTitle" idx="1"/>
          </p:nvPr>
        </p:nvSpPr>
        <p:spPr>
          <a:xfrm>
            <a:off x="1403350" y="4556125"/>
            <a:ext cx="6873875" cy="1752600"/>
          </a:xfrm>
        </p:spPr>
        <p:txBody>
          <a:bodyPr/>
          <a:lstStyle/>
          <a:p>
            <a:r>
              <a:rPr lang="en-US" altLang="ja-JP" sz="4400" smtClean="0">
                <a:solidFill>
                  <a:srgbClr val="898989"/>
                </a:solidFill>
              </a:rPr>
              <a:t>Based on the Annual Report</a:t>
            </a:r>
            <a:endParaRPr lang="ja-JP" altLang="en-US" sz="44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85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タイトル 1"/>
          <p:cNvSpPr>
            <a:spLocks noGrp="1"/>
          </p:cNvSpPr>
          <p:nvPr>
            <p:ph type="title"/>
          </p:nvPr>
        </p:nvSpPr>
        <p:spPr>
          <a:xfrm>
            <a:off x="442913" y="26987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558ED5"/>
                </a:solidFill>
              </a:rPr>
              <a:t>Source of Funds </a:t>
            </a:r>
            <a:r>
              <a:rPr lang="en-US" altLang="ja-JP" sz="3200" b="1" smtClean="0">
                <a:solidFill>
                  <a:srgbClr val="558ED5"/>
                </a:solidFill>
              </a:rPr>
              <a:t>(FY2013/14)</a:t>
            </a:r>
            <a:endParaRPr lang="ja-JP" altLang="en-US" sz="3200" b="1" smtClean="0">
              <a:solidFill>
                <a:srgbClr val="558ED5"/>
              </a:solidFill>
            </a:endParaRPr>
          </a:p>
        </p:txBody>
      </p:sp>
      <p:sp>
        <p:nvSpPr>
          <p:cNvPr id="10243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5C225C2-FC22-445B-857C-972F80AB6560}" type="slidenum">
              <a:rPr lang="ja-JP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5" name="コンテンツ プレースホルダー 4"/>
          <p:cNvGraphicFramePr>
            <a:graphicFrameLocks noGrp="1"/>
          </p:cNvGraphicFramePr>
          <p:nvPr>
            <p:ph idx="1"/>
          </p:nvPr>
        </p:nvGraphicFramePr>
        <p:xfrm>
          <a:off x="457200" y="1600198"/>
          <a:ext cx="8229600" cy="4978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245" name="グラフ 5"/>
          <p:cNvGraphicFramePr>
            <a:graphicFrameLocks noChangeAspect="1"/>
          </p:cNvGraphicFramePr>
          <p:nvPr/>
        </p:nvGraphicFramePr>
        <p:xfrm>
          <a:off x="488950" y="1362075"/>
          <a:ext cx="8094663" cy="5470525"/>
        </p:xfrm>
        <a:graphic>
          <a:graphicData uri="http://schemas.openxmlformats.org/presentationml/2006/ole">
            <p:oleObj spid="_x0000_s2059" r:id="rId4" imgW="8096190" imgH="5474682" progId="Excel.Sheet.8">
              <p:embed/>
            </p:oleObj>
          </a:graphicData>
        </a:graphic>
      </p:graphicFrame>
      <p:pic>
        <p:nvPicPr>
          <p:cNvPr id="1024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268413"/>
            <a:ext cx="7488237" cy="540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84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タイトル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b="1" smtClean="0">
                <a:solidFill>
                  <a:srgbClr val="558ED5"/>
                </a:solidFill>
              </a:rPr>
              <a:t>Source of Funds by Region </a:t>
            </a:r>
            <a:r>
              <a:rPr lang="en-US" altLang="ja-JP" sz="3200" b="1" smtClean="0">
                <a:solidFill>
                  <a:srgbClr val="558ED5"/>
                </a:solidFill>
              </a:rPr>
              <a:t>(FY2013/14)</a:t>
            </a:r>
            <a:endParaRPr lang="ja-JP" altLang="en-US" sz="3200" b="1" smtClean="0">
              <a:solidFill>
                <a:srgbClr val="558ED5"/>
              </a:solidFill>
            </a:endParaRPr>
          </a:p>
        </p:txBody>
      </p:sp>
      <p:sp>
        <p:nvSpPr>
          <p:cNvPr id="11267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C95D272-ABC0-4415-93F9-3EF29D2B81EF}" type="slidenum">
              <a:rPr lang="ja-JP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sp>
        <p:nvSpPr>
          <p:cNvPr id="11268" name="コンテンツ プレースホルダー 1"/>
          <p:cNvSpPr>
            <a:spLocks noGrp="1"/>
          </p:cNvSpPr>
          <p:nvPr>
            <p:ph idx="1"/>
          </p:nvPr>
        </p:nvSpPr>
        <p:spPr>
          <a:xfrm>
            <a:off x="457200" y="1142984"/>
            <a:ext cx="8258204" cy="4983179"/>
          </a:xfrm>
        </p:spPr>
        <p:txBody>
          <a:bodyPr/>
          <a:lstStyle/>
          <a:p>
            <a:endParaRPr lang="ja-JP" altLang="en-US" b="1" smtClean="0"/>
          </a:p>
        </p:txBody>
      </p: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10" y="1142984"/>
            <a:ext cx="7786742" cy="539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621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5400" b="1" smtClean="0">
                <a:solidFill>
                  <a:srgbClr val="558ED5"/>
                </a:solidFill>
              </a:rPr>
              <a:t>Expenditure by function</a:t>
            </a:r>
            <a:endParaRPr lang="ja-JP" altLang="en-US" sz="5400" b="1" smtClean="0">
              <a:solidFill>
                <a:srgbClr val="558ED5"/>
              </a:solidFill>
            </a:endParaRPr>
          </a:p>
        </p:txBody>
      </p:sp>
      <p:sp>
        <p:nvSpPr>
          <p:cNvPr id="8195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5EC3C4E-3673-43DF-8464-0EFE6F950B4A}" type="slidenum">
              <a:rPr lang="ja-JP" altLang="en-US" sz="120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ja-JP" altLang="en-US" sz="1200">
              <a:solidFill>
                <a:srgbClr val="898989"/>
              </a:solidFill>
            </a:endParaRPr>
          </a:p>
        </p:txBody>
      </p:sp>
      <p:pic>
        <p:nvPicPr>
          <p:cNvPr id="819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500174"/>
            <a:ext cx="7061200" cy="5040313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1977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altLang="ja-JP" sz="54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RHMT </a:t>
            </a:r>
            <a:br>
              <a:rPr lang="en-US" altLang="ja-JP" sz="54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ja-JP" sz="5400" b="1" dirty="0" smtClean="0">
                <a:solidFill>
                  <a:srgbClr val="558ED5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Annual Plans 2014/15</a:t>
            </a:r>
            <a:endParaRPr lang="ja-JP" altLang="en-US" sz="5400" b="1" dirty="0" smtClean="0">
              <a:solidFill>
                <a:srgbClr val="558ED5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7411" name="サブタイトル 5"/>
          <p:cNvSpPr>
            <a:spLocks noGrp="1"/>
          </p:cNvSpPr>
          <p:nvPr>
            <p:ph type="subTitle" idx="1"/>
          </p:nvPr>
        </p:nvSpPr>
        <p:spPr>
          <a:xfrm>
            <a:off x="1371600" y="4629150"/>
            <a:ext cx="6400800" cy="1752600"/>
          </a:xfrm>
        </p:spPr>
        <p:txBody>
          <a:bodyPr/>
          <a:lstStyle/>
          <a:p>
            <a:r>
              <a:rPr lang="en-US" altLang="ja-JP" smtClean="0">
                <a:solidFill>
                  <a:srgbClr val="898989"/>
                </a:solidFill>
              </a:rPr>
              <a:t>Based on the Annual Plans</a:t>
            </a:r>
            <a:endParaRPr lang="ja-JP" altLang="en-US" smtClean="0">
              <a:solidFill>
                <a:srgbClr val="898989"/>
              </a:solidFill>
            </a:endParaRPr>
          </a:p>
        </p:txBody>
      </p:sp>
      <p:sp>
        <p:nvSpPr>
          <p:cNvPr id="17412" name="スライド番号プレースホルダー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98561451-06FC-42F9-9412-B57E748C644C}" type="slidenum">
              <a:rPr lang="ja-JP" altLang="en-US" sz="1200" smtClean="0">
                <a:solidFill>
                  <a:srgbClr val="898989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ja-JP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078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86634" cy="1143000"/>
          </a:xfrm>
        </p:spPr>
        <p:txBody>
          <a:bodyPr/>
          <a:lstStyle/>
          <a:p>
            <a:r>
              <a:rPr lang="en-GB" dirty="0" smtClean="0"/>
              <a:t>Availability of Medical Staff</a:t>
            </a:r>
            <a:endParaRPr lang="en-GB" dirty="0"/>
          </a:p>
        </p:txBody>
      </p:sp>
      <p:pic>
        <p:nvPicPr>
          <p:cNvPr id="4" name="図 1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85720" y="1857364"/>
            <a:ext cx="7500990" cy="43577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Source of fund by region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1403</TotalTime>
  <Words>568</Words>
  <Application>Microsoft Office PowerPoint</Application>
  <PresentationFormat>On-screen Show (4:3)</PresentationFormat>
  <Paragraphs>259</Paragraphs>
  <Slides>19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Office ​​テーマ</vt:lpstr>
      <vt:lpstr>Microsoft Office Excel 97-2003 Worksheet</vt:lpstr>
      <vt:lpstr>Status of RHMT Plan for 2014/2015 and Performance 2013/14  Presented: RD Mutagwaba-C,RHS </vt:lpstr>
      <vt:lpstr>Presentation Layout</vt:lpstr>
      <vt:lpstr>1. RHMT Budget in FY2013/14</vt:lpstr>
      <vt:lpstr>Source of Funds (FY2013/14)</vt:lpstr>
      <vt:lpstr>Source of Funds by Region (FY2013/14)</vt:lpstr>
      <vt:lpstr>Expenditure by function</vt:lpstr>
      <vt:lpstr> RHMT  Annual Plans 2014/15</vt:lpstr>
      <vt:lpstr>Availability of Medical Staff</vt:lpstr>
      <vt:lpstr>Source of fund by region</vt:lpstr>
      <vt:lpstr>RHMT A/Plan Score by Region</vt:lpstr>
      <vt:lpstr>Achievement (by Indicators)</vt:lpstr>
      <vt:lpstr>Slide 12</vt:lpstr>
      <vt:lpstr>Slide 13</vt:lpstr>
      <vt:lpstr>RHMT　Performance  2013/14</vt:lpstr>
      <vt:lpstr> Indicators for Total Performance </vt:lpstr>
      <vt:lpstr>Score by Region</vt:lpstr>
      <vt:lpstr>Congratulation!</vt:lpstr>
      <vt:lpstr>Challenges and Expectation</vt:lpstr>
      <vt:lpstr>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EhcNote100901-mk</dc:creator>
  <cp:lastModifiedBy>user</cp:lastModifiedBy>
  <cp:revision>76</cp:revision>
  <dcterms:created xsi:type="dcterms:W3CDTF">2014-02-12T18:42:20Z</dcterms:created>
  <dcterms:modified xsi:type="dcterms:W3CDTF">2014-11-05T12:37:37Z</dcterms:modified>
</cp:coreProperties>
</file>